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56" r:id="rId5"/>
    <p:sldId id="340" r:id="rId6"/>
    <p:sldId id="259" r:id="rId7"/>
    <p:sldId id="703" r:id="rId8"/>
    <p:sldId id="705" r:id="rId9"/>
    <p:sldId id="704" r:id="rId10"/>
    <p:sldId id="341" r:id="rId11"/>
    <p:sldId id="688" r:id="rId12"/>
    <p:sldId id="689" r:id="rId13"/>
    <p:sldId id="690" r:id="rId14"/>
    <p:sldId id="692" r:id="rId15"/>
    <p:sldId id="693" r:id="rId16"/>
    <p:sldId id="694" r:id="rId17"/>
    <p:sldId id="695" r:id="rId18"/>
    <p:sldId id="696" r:id="rId19"/>
    <p:sldId id="697" r:id="rId20"/>
    <p:sldId id="698" r:id="rId21"/>
    <p:sldId id="366" r:id="rId22"/>
    <p:sldId id="699" r:id="rId23"/>
    <p:sldId id="282" r:id="rId24"/>
    <p:sldId id="678" r:id="rId25"/>
    <p:sldId id="368" r:id="rId26"/>
    <p:sldId id="369" r:id="rId27"/>
    <p:sldId id="680" r:id="rId28"/>
    <p:sldId id="691" r:id="rId29"/>
    <p:sldId id="681" r:id="rId30"/>
    <p:sldId id="685" r:id="rId31"/>
    <p:sldId id="687" r:id="rId32"/>
    <p:sldId id="686" r:id="rId33"/>
    <p:sldId id="684" r:id="rId34"/>
    <p:sldId id="683" r:id="rId35"/>
    <p:sldId id="370" r:id="rId36"/>
    <p:sldId id="367" r:id="rId37"/>
    <p:sldId id="701" r:id="rId38"/>
    <p:sldId id="702" r:id="rId39"/>
    <p:sldId id="700" r:id="rId40"/>
    <p:sldId id="361" r:id="rId41"/>
    <p:sldId id="362" r:id="rId42"/>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Vercruysse" initials="CV" lastIdx="2" clrIdx="0">
    <p:extLst>
      <p:ext uri="{19B8F6BF-5375-455C-9EA6-DF929625EA0E}">
        <p15:presenceInfo xmlns:p15="http://schemas.microsoft.com/office/powerpoint/2012/main" userId="S::christa.vercruysse@vrijclbnetwerk.be::4200ecb0-f1ab-4090-bbe4-209ba0ca2e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1D71B8"/>
    <a:srgbClr val="208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99" autoAdjust="0"/>
  </p:normalViewPr>
  <p:slideViewPr>
    <p:cSldViewPr snapToGrid="0">
      <p:cViewPr varScale="1">
        <p:scale>
          <a:sx n="92" d="100"/>
          <a:sy n="92" d="100"/>
        </p:scale>
        <p:origin x="12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D0F09-CBA3-4630-8896-EDE879897A00}" type="doc">
      <dgm:prSet loTypeId="urn:microsoft.com/office/officeart/2005/8/layout/chevron1" loCatId="process" qsTypeId="urn:microsoft.com/office/officeart/2005/8/quickstyle/simple1" qsCatId="simple" csTypeId="urn:microsoft.com/office/officeart/2005/8/colors/accent1_2" csCatId="accent1" phldr="1"/>
      <dgm:spPr/>
    </dgm:pt>
    <dgm:pt modelId="{6149A7B7-0158-46B1-A905-E5EA1C6D97AE}">
      <dgm:prSet phldrT="[Tekst]" phldr="0"/>
      <dgm:spPr/>
      <dgm:t>
        <a:bodyPr/>
        <a:lstStyle/>
        <a:p>
          <a:pPr rtl="0"/>
          <a:r>
            <a:rPr lang="nl-NL" dirty="0">
              <a:latin typeface="Calibri Light" panose="020F0302020204030204"/>
            </a:rPr>
            <a:t> Vraag aan Attentia naar mogelijkheden</a:t>
          </a:r>
        </a:p>
      </dgm:t>
    </dgm:pt>
    <dgm:pt modelId="{2909E716-33A9-4C2A-8C73-5841F895C639}" type="parTrans" cxnId="{56D7F6A9-8EAF-4A21-9627-0FAAF9E8367D}">
      <dgm:prSet/>
      <dgm:spPr/>
    </dgm:pt>
    <dgm:pt modelId="{4942CC58-C8F7-4B3F-9C28-60F056A1589A}" type="sibTrans" cxnId="{56D7F6A9-8EAF-4A21-9627-0FAAF9E8367D}">
      <dgm:prSet/>
      <dgm:spPr/>
    </dgm:pt>
    <dgm:pt modelId="{363CA21F-BD90-48C4-AC95-E10C76290090}">
      <dgm:prSet phldrT="[Tekst]" phldr="0"/>
      <dgm:spPr/>
      <dgm:t>
        <a:bodyPr/>
        <a:lstStyle/>
        <a:p>
          <a:pPr rtl="0"/>
          <a:r>
            <a:rPr lang="nl-NL">
              <a:latin typeface="Calibri Light" panose="020F0302020204030204"/>
            </a:rPr>
            <a:t> Voorgesteld op Comité COC 11/03/2021</a:t>
          </a:r>
          <a:endParaRPr lang="nl-NL"/>
        </a:p>
      </dgm:t>
    </dgm:pt>
    <dgm:pt modelId="{3F7453D8-294B-40DE-A141-CD494E707E1A}" type="parTrans" cxnId="{B583452C-4A73-47F3-B94B-C1298C324883}">
      <dgm:prSet/>
      <dgm:spPr/>
    </dgm:pt>
    <dgm:pt modelId="{F3C42C53-3BF1-4AE3-A983-3AE4CC041479}" type="sibTrans" cxnId="{B583452C-4A73-47F3-B94B-C1298C324883}">
      <dgm:prSet/>
      <dgm:spPr/>
    </dgm:pt>
    <dgm:pt modelId="{3221489B-49BA-4242-B1A2-1DA56A07825C}">
      <dgm:prSet phldrT="[Tekst]" phldr="0"/>
      <dgm:spPr/>
      <dgm:t>
        <a:bodyPr/>
        <a:lstStyle/>
        <a:p>
          <a:pPr rtl="0"/>
          <a:r>
            <a:rPr lang="nl-NL">
              <a:latin typeface="Calibri Light" panose="020F0302020204030204"/>
            </a:rPr>
            <a:t> Voorgesteld op directiecomité 19/03/2021</a:t>
          </a:r>
          <a:endParaRPr lang="nl-NL"/>
        </a:p>
      </dgm:t>
    </dgm:pt>
    <dgm:pt modelId="{E4C791E1-3E91-4E0B-9D9F-646E2487453A}" type="parTrans" cxnId="{B9F2BB6C-4F72-41EE-8F17-5F90410F8132}">
      <dgm:prSet/>
      <dgm:spPr/>
    </dgm:pt>
    <dgm:pt modelId="{66288261-2818-456A-8A87-DDEF136255F8}" type="sibTrans" cxnId="{B9F2BB6C-4F72-41EE-8F17-5F90410F8132}">
      <dgm:prSet/>
      <dgm:spPr/>
    </dgm:pt>
    <dgm:pt modelId="{931F6A35-F10B-4E20-B6B0-BEBBCEA820E4}">
      <dgm:prSet phldr="0"/>
      <dgm:spPr/>
      <dgm:t>
        <a:bodyPr/>
        <a:lstStyle/>
        <a:p>
          <a:r>
            <a:rPr lang="nl-NL" dirty="0">
              <a:latin typeface="Calibri Light" panose="020F0302020204030204"/>
            </a:rPr>
            <a:t>Beslissing wezlijnsbevraging CPBW 11/03/2021</a:t>
          </a:r>
          <a:endParaRPr lang="nl-NL" dirty="0"/>
        </a:p>
      </dgm:t>
    </dgm:pt>
    <dgm:pt modelId="{41988EE2-2B30-4639-8AC0-2B1E414FF0ED}" type="parTrans" cxnId="{71644F8F-3A59-408E-BE1B-B493D82364B5}">
      <dgm:prSet/>
      <dgm:spPr/>
    </dgm:pt>
    <dgm:pt modelId="{4DBB92F3-0C81-4F39-979D-7D40F7B531C9}" type="sibTrans" cxnId="{71644F8F-3A59-408E-BE1B-B493D82364B5}">
      <dgm:prSet/>
      <dgm:spPr/>
    </dgm:pt>
    <dgm:pt modelId="{3F429B94-F792-464A-8F41-684CE5F76E02}">
      <dgm:prSet phldr="0"/>
      <dgm:spPr/>
      <dgm:t>
        <a:bodyPr/>
        <a:lstStyle/>
        <a:p>
          <a:pPr rtl="0"/>
          <a:r>
            <a:rPr lang="nl-NL" dirty="0">
              <a:latin typeface="Calibri Light" panose="020F0302020204030204"/>
            </a:rPr>
            <a:t>Voorstellen op CPBW vragenuurtje 25/03/2021</a:t>
          </a:r>
        </a:p>
      </dgm:t>
    </dgm:pt>
    <dgm:pt modelId="{B64B449D-66A8-43E6-8877-D244DD10699B}" type="parTrans" cxnId="{22ACE554-4C75-4A88-99A4-000F6CA9899B}">
      <dgm:prSet/>
      <dgm:spPr/>
    </dgm:pt>
    <dgm:pt modelId="{280571E8-2C70-4858-BABB-3C1B9EA0DF2A}" type="sibTrans" cxnId="{22ACE554-4C75-4A88-99A4-000F6CA9899B}">
      <dgm:prSet/>
      <dgm:spPr/>
    </dgm:pt>
    <dgm:pt modelId="{19BC3F25-1042-4DCA-BFFE-122BFE2D8A3F}" type="pres">
      <dgm:prSet presAssocID="{E0AD0F09-CBA3-4630-8896-EDE879897A00}" presName="Name0" presStyleCnt="0">
        <dgm:presLayoutVars>
          <dgm:dir/>
          <dgm:animLvl val="lvl"/>
          <dgm:resizeHandles val="exact"/>
        </dgm:presLayoutVars>
      </dgm:prSet>
      <dgm:spPr/>
    </dgm:pt>
    <dgm:pt modelId="{6A5DF24B-CF38-4FBC-AE03-495D8517BBFC}" type="pres">
      <dgm:prSet presAssocID="{6149A7B7-0158-46B1-A905-E5EA1C6D97AE}" presName="parTxOnly" presStyleLbl="node1" presStyleIdx="0" presStyleCnt="5">
        <dgm:presLayoutVars>
          <dgm:chMax val="0"/>
          <dgm:chPref val="0"/>
          <dgm:bulletEnabled val="1"/>
        </dgm:presLayoutVars>
      </dgm:prSet>
      <dgm:spPr/>
    </dgm:pt>
    <dgm:pt modelId="{3DDE8595-37CA-439B-B970-5CE0BD36A7ED}" type="pres">
      <dgm:prSet presAssocID="{4942CC58-C8F7-4B3F-9C28-60F056A1589A}" presName="parTxOnlySpace" presStyleCnt="0"/>
      <dgm:spPr/>
    </dgm:pt>
    <dgm:pt modelId="{79434AE2-334A-46E4-81B7-ECA8C45102DB}" type="pres">
      <dgm:prSet presAssocID="{931F6A35-F10B-4E20-B6B0-BEBBCEA820E4}" presName="parTxOnly" presStyleLbl="node1" presStyleIdx="1" presStyleCnt="5">
        <dgm:presLayoutVars>
          <dgm:chMax val="0"/>
          <dgm:chPref val="0"/>
          <dgm:bulletEnabled val="1"/>
        </dgm:presLayoutVars>
      </dgm:prSet>
      <dgm:spPr/>
    </dgm:pt>
    <dgm:pt modelId="{9A98210B-D5AD-47B1-A00C-393B358B9E6F}" type="pres">
      <dgm:prSet presAssocID="{4DBB92F3-0C81-4F39-979D-7D40F7B531C9}" presName="parTxOnlySpace" presStyleCnt="0"/>
      <dgm:spPr/>
    </dgm:pt>
    <dgm:pt modelId="{69671E4C-17FB-4311-9523-E451D624213F}" type="pres">
      <dgm:prSet presAssocID="{363CA21F-BD90-48C4-AC95-E10C76290090}" presName="parTxOnly" presStyleLbl="node1" presStyleIdx="2" presStyleCnt="5">
        <dgm:presLayoutVars>
          <dgm:chMax val="0"/>
          <dgm:chPref val="0"/>
          <dgm:bulletEnabled val="1"/>
        </dgm:presLayoutVars>
      </dgm:prSet>
      <dgm:spPr/>
    </dgm:pt>
    <dgm:pt modelId="{8F5C94D9-728E-4503-A50E-FE7EB447A827}" type="pres">
      <dgm:prSet presAssocID="{F3C42C53-3BF1-4AE3-A983-3AE4CC041479}" presName="parTxOnlySpace" presStyleCnt="0"/>
      <dgm:spPr/>
    </dgm:pt>
    <dgm:pt modelId="{D5608F01-41EB-464E-B52E-952ACEF7C1CC}" type="pres">
      <dgm:prSet presAssocID="{3221489B-49BA-4242-B1A2-1DA56A07825C}" presName="parTxOnly" presStyleLbl="node1" presStyleIdx="3" presStyleCnt="5">
        <dgm:presLayoutVars>
          <dgm:chMax val="0"/>
          <dgm:chPref val="0"/>
          <dgm:bulletEnabled val="1"/>
        </dgm:presLayoutVars>
      </dgm:prSet>
      <dgm:spPr/>
    </dgm:pt>
    <dgm:pt modelId="{80473F9B-0E5A-41D7-AEB5-C803FA178C49}" type="pres">
      <dgm:prSet presAssocID="{66288261-2818-456A-8A87-DDEF136255F8}" presName="parTxOnlySpace" presStyleCnt="0"/>
      <dgm:spPr/>
    </dgm:pt>
    <dgm:pt modelId="{2F951D93-15DC-40EF-B15C-3F513EC6B3B2}" type="pres">
      <dgm:prSet presAssocID="{3F429B94-F792-464A-8F41-684CE5F76E02}" presName="parTxOnly" presStyleLbl="node1" presStyleIdx="4" presStyleCnt="5">
        <dgm:presLayoutVars>
          <dgm:chMax val="0"/>
          <dgm:chPref val="0"/>
          <dgm:bulletEnabled val="1"/>
        </dgm:presLayoutVars>
      </dgm:prSet>
      <dgm:spPr/>
    </dgm:pt>
  </dgm:ptLst>
  <dgm:cxnLst>
    <dgm:cxn modelId="{44AC910F-B5FA-4470-82E6-44E7727E89D5}" type="presOf" srcId="{931F6A35-F10B-4E20-B6B0-BEBBCEA820E4}" destId="{79434AE2-334A-46E4-81B7-ECA8C45102DB}" srcOrd="0" destOrd="0" presId="urn:microsoft.com/office/officeart/2005/8/layout/chevron1"/>
    <dgm:cxn modelId="{B583452C-4A73-47F3-B94B-C1298C324883}" srcId="{E0AD0F09-CBA3-4630-8896-EDE879897A00}" destId="{363CA21F-BD90-48C4-AC95-E10C76290090}" srcOrd="2" destOrd="0" parTransId="{3F7453D8-294B-40DE-A141-CD494E707E1A}" sibTransId="{F3C42C53-3BF1-4AE3-A983-3AE4CC041479}"/>
    <dgm:cxn modelId="{1921A83A-D4D3-4288-ADF6-6F7C398A268B}" type="presOf" srcId="{3221489B-49BA-4242-B1A2-1DA56A07825C}" destId="{D5608F01-41EB-464E-B52E-952ACEF7C1CC}" srcOrd="0" destOrd="0" presId="urn:microsoft.com/office/officeart/2005/8/layout/chevron1"/>
    <dgm:cxn modelId="{7672C83F-AB52-4CB7-A485-85A95FA63BD1}" type="presOf" srcId="{3F429B94-F792-464A-8F41-684CE5F76E02}" destId="{2F951D93-15DC-40EF-B15C-3F513EC6B3B2}" srcOrd="0" destOrd="0" presId="urn:microsoft.com/office/officeart/2005/8/layout/chevron1"/>
    <dgm:cxn modelId="{4BD0485E-9F3B-4FCF-B870-C397DE40E1D8}" type="presOf" srcId="{E0AD0F09-CBA3-4630-8896-EDE879897A00}" destId="{19BC3F25-1042-4DCA-BFFE-122BFE2D8A3F}" srcOrd="0" destOrd="0" presId="urn:microsoft.com/office/officeart/2005/8/layout/chevron1"/>
    <dgm:cxn modelId="{ED308F66-DDE2-43CE-8F31-04399DA65679}" type="presOf" srcId="{6149A7B7-0158-46B1-A905-E5EA1C6D97AE}" destId="{6A5DF24B-CF38-4FBC-AE03-495D8517BBFC}" srcOrd="0" destOrd="0" presId="urn:microsoft.com/office/officeart/2005/8/layout/chevron1"/>
    <dgm:cxn modelId="{B9F2BB6C-4F72-41EE-8F17-5F90410F8132}" srcId="{E0AD0F09-CBA3-4630-8896-EDE879897A00}" destId="{3221489B-49BA-4242-B1A2-1DA56A07825C}" srcOrd="3" destOrd="0" parTransId="{E4C791E1-3E91-4E0B-9D9F-646E2487453A}" sibTransId="{66288261-2818-456A-8A87-DDEF136255F8}"/>
    <dgm:cxn modelId="{22ACE554-4C75-4A88-99A4-000F6CA9899B}" srcId="{E0AD0F09-CBA3-4630-8896-EDE879897A00}" destId="{3F429B94-F792-464A-8F41-684CE5F76E02}" srcOrd="4" destOrd="0" parTransId="{B64B449D-66A8-43E6-8877-D244DD10699B}" sibTransId="{280571E8-2C70-4858-BABB-3C1B9EA0DF2A}"/>
    <dgm:cxn modelId="{8C7A1C8A-7266-42EF-BE72-9ACF6BF13205}" type="presOf" srcId="{363CA21F-BD90-48C4-AC95-E10C76290090}" destId="{69671E4C-17FB-4311-9523-E451D624213F}" srcOrd="0" destOrd="0" presId="urn:microsoft.com/office/officeart/2005/8/layout/chevron1"/>
    <dgm:cxn modelId="{71644F8F-3A59-408E-BE1B-B493D82364B5}" srcId="{E0AD0F09-CBA3-4630-8896-EDE879897A00}" destId="{931F6A35-F10B-4E20-B6B0-BEBBCEA820E4}" srcOrd="1" destOrd="0" parTransId="{41988EE2-2B30-4639-8AC0-2B1E414FF0ED}" sibTransId="{4DBB92F3-0C81-4F39-979D-7D40F7B531C9}"/>
    <dgm:cxn modelId="{56D7F6A9-8EAF-4A21-9627-0FAAF9E8367D}" srcId="{E0AD0F09-CBA3-4630-8896-EDE879897A00}" destId="{6149A7B7-0158-46B1-A905-E5EA1C6D97AE}" srcOrd="0" destOrd="0" parTransId="{2909E716-33A9-4C2A-8C73-5841F895C639}" sibTransId="{4942CC58-C8F7-4B3F-9C28-60F056A1589A}"/>
    <dgm:cxn modelId="{AE17338B-0D31-43A6-BBE8-6702B0752F75}" type="presParOf" srcId="{19BC3F25-1042-4DCA-BFFE-122BFE2D8A3F}" destId="{6A5DF24B-CF38-4FBC-AE03-495D8517BBFC}" srcOrd="0" destOrd="0" presId="urn:microsoft.com/office/officeart/2005/8/layout/chevron1"/>
    <dgm:cxn modelId="{3E955139-B14A-4A07-88C5-E6A1DFF454C9}" type="presParOf" srcId="{19BC3F25-1042-4DCA-BFFE-122BFE2D8A3F}" destId="{3DDE8595-37CA-439B-B970-5CE0BD36A7ED}" srcOrd="1" destOrd="0" presId="urn:microsoft.com/office/officeart/2005/8/layout/chevron1"/>
    <dgm:cxn modelId="{0C3F9BAD-FDCD-4BBF-B5FA-1C07FD1CE189}" type="presParOf" srcId="{19BC3F25-1042-4DCA-BFFE-122BFE2D8A3F}" destId="{79434AE2-334A-46E4-81B7-ECA8C45102DB}" srcOrd="2" destOrd="0" presId="urn:microsoft.com/office/officeart/2005/8/layout/chevron1"/>
    <dgm:cxn modelId="{84DDBBA3-B7B8-4BF6-A8A4-307E22149352}" type="presParOf" srcId="{19BC3F25-1042-4DCA-BFFE-122BFE2D8A3F}" destId="{9A98210B-D5AD-47B1-A00C-393B358B9E6F}" srcOrd="3" destOrd="0" presId="urn:microsoft.com/office/officeart/2005/8/layout/chevron1"/>
    <dgm:cxn modelId="{84A70F19-FEEB-492C-82FB-684B11AAB339}" type="presParOf" srcId="{19BC3F25-1042-4DCA-BFFE-122BFE2D8A3F}" destId="{69671E4C-17FB-4311-9523-E451D624213F}" srcOrd="4" destOrd="0" presId="urn:microsoft.com/office/officeart/2005/8/layout/chevron1"/>
    <dgm:cxn modelId="{3325AF5B-80B1-4E64-AEF8-E6E8C46B7C05}" type="presParOf" srcId="{19BC3F25-1042-4DCA-BFFE-122BFE2D8A3F}" destId="{8F5C94D9-728E-4503-A50E-FE7EB447A827}" srcOrd="5" destOrd="0" presId="urn:microsoft.com/office/officeart/2005/8/layout/chevron1"/>
    <dgm:cxn modelId="{270D3788-77EE-4DFC-844A-AED666415608}" type="presParOf" srcId="{19BC3F25-1042-4DCA-BFFE-122BFE2D8A3F}" destId="{D5608F01-41EB-464E-B52E-952ACEF7C1CC}" srcOrd="6" destOrd="0" presId="urn:microsoft.com/office/officeart/2005/8/layout/chevron1"/>
    <dgm:cxn modelId="{FB09E5C7-0D0C-48E7-B279-76B2E48A122B}" type="presParOf" srcId="{19BC3F25-1042-4DCA-BFFE-122BFE2D8A3F}" destId="{80473F9B-0E5A-41D7-AEB5-C803FA178C49}" srcOrd="7" destOrd="0" presId="urn:microsoft.com/office/officeart/2005/8/layout/chevron1"/>
    <dgm:cxn modelId="{60CB428F-550B-4221-A86E-0F0D0EEACA59}" type="presParOf" srcId="{19BC3F25-1042-4DCA-BFFE-122BFE2D8A3F}" destId="{2F951D93-15DC-40EF-B15C-3F513EC6B3B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101EC-2314-423B-8CDA-8AA5EE80442F}" type="doc">
      <dgm:prSet loTypeId="urn:microsoft.com/office/officeart/2005/8/layout/chevron1" loCatId="process" qsTypeId="urn:microsoft.com/office/officeart/2005/8/quickstyle/simple1" qsCatId="simple" csTypeId="urn:microsoft.com/office/officeart/2005/8/colors/accent1_2" csCatId="accent1" phldr="1"/>
      <dgm:spPr/>
    </dgm:pt>
    <dgm:pt modelId="{D4E6133C-4143-4F2D-A1DD-700F0F94E926}">
      <dgm:prSet phldrT="[Tekst]" phldr="0"/>
      <dgm:spPr/>
      <dgm:t>
        <a:bodyPr/>
        <a:lstStyle/>
        <a:p>
          <a:pPr rtl="0"/>
          <a:r>
            <a:rPr lang="nl-NL">
              <a:latin typeface="Calibri Light" panose="020F0302020204030204"/>
            </a:rPr>
            <a:t> Communicatie in de directienieuwsbrief 25/03/2021</a:t>
          </a:r>
          <a:endParaRPr lang="nl-NL"/>
        </a:p>
      </dgm:t>
    </dgm:pt>
    <dgm:pt modelId="{42CA9094-073B-490B-A0F5-E67FDEEF522B}" type="parTrans" cxnId="{3399ECB0-988D-4A96-AE07-990E0F1C3C62}">
      <dgm:prSet/>
      <dgm:spPr/>
      <dgm:t>
        <a:bodyPr/>
        <a:lstStyle/>
        <a:p>
          <a:endParaRPr lang="nl-BE"/>
        </a:p>
      </dgm:t>
    </dgm:pt>
    <dgm:pt modelId="{88951F85-0EE0-45DB-9229-5528182818C5}" type="sibTrans" cxnId="{3399ECB0-988D-4A96-AE07-990E0F1C3C62}">
      <dgm:prSet/>
      <dgm:spPr/>
      <dgm:t>
        <a:bodyPr/>
        <a:lstStyle/>
        <a:p>
          <a:endParaRPr lang="nl-BE"/>
        </a:p>
      </dgm:t>
    </dgm:pt>
    <dgm:pt modelId="{0B2183B2-8121-44C3-A1B3-FBD17F44CC00}">
      <dgm:prSet phldrT="[Tekst]" phldr="0"/>
      <dgm:spPr/>
      <dgm:t>
        <a:bodyPr/>
        <a:lstStyle/>
        <a:p>
          <a:pPr rtl="0"/>
          <a:r>
            <a:rPr lang="nl-NL">
              <a:latin typeface="Calibri Light" panose="020F0302020204030204"/>
            </a:rPr>
            <a:t> Communicatie nieuwsbrief 30/03/2021</a:t>
          </a:r>
          <a:endParaRPr lang="nl-NL"/>
        </a:p>
      </dgm:t>
    </dgm:pt>
    <dgm:pt modelId="{2A06820A-C591-4000-B4A0-269164E9FBC4}" type="parTrans" cxnId="{DABF7CA5-78D7-4522-B508-A2AA5DEB91C2}">
      <dgm:prSet/>
      <dgm:spPr/>
      <dgm:t>
        <a:bodyPr/>
        <a:lstStyle/>
        <a:p>
          <a:endParaRPr lang="nl-BE"/>
        </a:p>
      </dgm:t>
    </dgm:pt>
    <dgm:pt modelId="{AE39E8D6-CD45-4AF4-94C7-5CBE1033AE5F}" type="sibTrans" cxnId="{DABF7CA5-78D7-4522-B508-A2AA5DEB91C2}">
      <dgm:prSet/>
      <dgm:spPr/>
      <dgm:t>
        <a:bodyPr/>
        <a:lstStyle/>
        <a:p>
          <a:endParaRPr lang="nl-BE"/>
        </a:p>
      </dgm:t>
    </dgm:pt>
    <dgm:pt modelId="{5FDEF044-457B-4F71-9EAC-ED5CFC516C65}">
      <dgm:prSet phldr="0"/>
      <dgm:spPr/>
      <dgm:t>
        <a:bodyPr/>
        <a:lstStyle/>
        <a:p>
          <a:pPr rtl="0"/>
          <a:r>
            <a:rPr lang="nl-NL" dirty="0">
              <a:latin typeface="Calibri Light" panose="020F0302020204030204"/>
            </a:rPr>
            <a:t> Afname bevraging 19/04/2021 - 30/04/2021</a:t>
          </a:r>
        </a:p>
      </dgm:t>
    </dgm:pt>
    <dgm:pt modelId="{4AD719B9-095E-4322-9460-8C821223D310}" type="parTrans" cxnId="{B3F2FA55-8AFF-4FB1-87F0-724D8F3F8B3A}">
      <dgm:prSet/>
      <dgm:spPr/>
      <dgm:t>
        <a:bodyPr/>
        <a:lstStyle/>
        <a:p>
          <a:endParaRPr lang="nl-BE"/>
        </a:p>
      </dgm:t>
    </dgm:pt>
    <dgm:pt modelId="{1EA515ED-A78A-4D71-8557-34FECFD52537}" type="sibTrans" cxnId="{B3F2FA55-8AFF-4FB1-87F0-724D8F3F8B3A}">
      <dgm:prSet/>
      <dgm:spPr/>
      <dgm:t>
        <a:bodyPr/>
        <a:lstStyle/>
        <a:p>
          <a:endParaRPr lang="nl-BE"/>
        </a:p>
      </dgm:t>
    </dgm:pt>
    <dgm:pt modelId="{6456D253-067C-486C-9659-3F8A8780F3EC}">
      <dgm:prSet phldr="0"/>
      <dgm:spPr/>
      <dgm:t>
        <a:bodyPr/>
        <a:lstStyle/>
        <a:p>
          <a:pPr rtl="0"/>
          <a:r>
            <a:rPr lang="nl-NL" dirty="0">
              <a:latin typeface="Calibri Light" panose="020F0302020204030204"/>
            </a:rPr>
            <a:t> Verwerking gegevens begin mei </a:t>
          </a:r>
        </a:p>
      </dgm:t>
    </dgm:pt>
    <dgm:pt modelId="{0866F38B-5CEC-4C9F-B2B5-D6DDD58E3B70}" type="parTrans" cxnId="{42B7A5F8-058C-403C-91CA-79E4D1375AFE}">
      <dgm:prSet/>
      <dgm:spPr/>
      <dgm:t>
        <a:bodyPr/>
        <a:lstStyle/>
        <a:p>
          <a:endParaRPr lang="nl-BE"/>
        </a:p>
      </dgm:t>
    </dgm:pt>
    <dgm:pt modelId="{2A0D4422-10EB-4E4D-AD69-061BC0264C02}" type="sibTrans" cxnId="{42B7A5F8-058C-403C-91CA-79E4D1375AFE}">
      <dgm:prSet/>
      <dgm:spPr/>
      <dgm:t>
        <a:bodyPr/>
        <a:lstStyle/>
        <a:p>
          <a:endParaRPr lang="nl-BE"/>
        </a:p>
      </dgm:t>
    </dgm:pt>
    <dgm:pt modelId="{DCC64446-044B-46C7-83D3-F61B93F5263D}">
      <dgm:prSet phldr="0"/>
      <dgm:spPr/>
      <dgm:t>
        <a:bodyPr/>
        <a:lstStyle/>
        <a:p>
          <a:pPr rtl="0"/>
          <a:r>
            <a:rPr lang="nl-NL" dirty="0">
              <a:latin typeface="Calibri Light" panose="020F0302020204030204"/>
            </a:rPr>
            <a:t> Webinar resultaten </a:t>
          </a:r>
        </a:p>
      </dgm:t>
    </dgm:pt>
    <dgm:pt modelId="{94216FBB-DCCA-42B0-AB52-BF693D53A300}" type="sibTrans" cxnId="{9463A3F2-ED0C-4568-BB47-65874A52EAA5}">
      <dgm:prSet/>
      <dgm:spPr/>
      <dgm:t>
        <a:bodyPr/>
        <a:lstStyle/>
        <a:p>
          <a:endParaRPr lang="nl-BE"/>
        </a:p>
      </dgm:t>
    </dgm:pt>
    <dgm:pt modelId="{500F0EFE-1761-4FA3-AA62-986A97987A1E}" type="parTrans" cxnId="{9463A3F2-ED0C-4568-BB47-65874A52EAA5}">
      <dgm:prSet/>
      <dgm:spPr/>
      <dgm:t>
        <a:bodyPr/>
        <a:lstStyle/>
        <a:p>
          <a:endParaRPr lang="nl-BE"/>
        </a:p>
      </dgm:t>
    </dgm:pt>
    <dgm:pt modelId="{21226B3D-440C-4D9E-BEAF-04A1E9028577}" type="pres">
      <dgm:prSet presAssocID="{90A101EC-2314-423B-8CDA-8AA5EE80442F}" presName="Name0" presStyleCnt="0">
        <dgm:presLayoutVars>
          <dgm:dir/>
          <dgm:animLvl val="lvl"/>
          <dgm:resizeHandles val="exact"/>
        </dgm:presLayoutVars>
      </dgm:prSet>
      <dgm:spPr/>
    </dgm:pt>
    <dgm:pt modelId="{34550D81-65FA-4291-AAD6-2B569FC0AB4B}" type="pres">
      <dgm:prSet presAssocID="{D4E6133C-4143-4F2D-A1DD-700F0F94E926}" presName="parTxOnly" presStyleLbl="node1" presStyleIdx="0" presStyleCnt="5">
        <dgm:presLayoutVars>
          <dgm:chMax val="0"/>
          <dgm:chPref val="0"/>
          <dgm:bulletEnabled val="1"/>
        </dgm:presLayoutVars>
      </dgm:prSet>
      <dgm:spPr/>
    </dgm:pt>
    <dgm:pt modelId="{4A034DC8-075F-4A79-8656-A605C7E61A5A}" type="pres">
      <dgm:prSet presAssocID="{88951F85-0EE0-45DB-9229-5528182818C5}" presName="parTxOnlySpace" presStyleCnt="0"/>
      <dgm:spPr/>
    </dgm:pt>
    <dgm:pt modelId="{C86C7793-6562-47FC-8ACB-4D45EFB647FB}" type="pres">
      <dgm:prSet presAssocID="{0B2183B2-8121-44C3-A1B3-FBD17F44CC00}" presName="parTxOnly" presStyleLbl="node1" presStyleIdx="1" presStyleCnt="5">
        <dgm:presLayoutVars>
          <dgm:chMax val="0"/>
          <dgm:chPref val="0"/>
          <dgm:bulletEnabled val="1"/>
        </dgm:presLayoutVars>
      </dgm:prSet>
      <dgm:spPr/>
    </dgm:pt>
    <dgm:pt modelId="{561511F1-527F-4979-B705-94EB6F189A82}" type="pres">
      <dgm:prSet presAssocID="{AE39E8D6-CD45-4AF4-94C7-5CBE1033AE5F}" presName="parTxOnlySpace" presStyleCnt="0"/>
      <dgm:spPr/>
    </dgm:pt>
    <dgm:pt modelId="{02FB3D75-BAE0-472F-B6C0-A6B3B4C9E781}" type="pres">
      <dgm:prSet presAssocID="{5FDEF044-457B-4F71-9EAC-ED5CFC516C65}" presName="parTxOnly" presStyleLbl="node1" presStyleIdx="2" presStyleCnt="5">
        <dgm:presLayoutVars>
          <dgm:chMax val="0"/>
          <dgm:chPref val="0"/>
          <dgm:bulletEnabled val="1"/>
        </dgm:presLayoutVars>
      </dgm:prSet>
      <dgm:spPr/>
    </dgm:pt>
    <dgm:pt modelId="{E19E2EF7-1211-46C6-B52E-FE280A5A044D}" type="pres">
      <dgm:prSet presAssocID="{1EA515ED-A78A-4D71-8557-34FECFD52537}" presName="parTxOnlySpace" presStyleCnt="0"/>
      <dgm:spPr/>
    </dgm:pt>
    <dgm:pt modelId="{BFA30C37-2794-4086-9D2E-9DCABD9294C8}" type="pres">
      <dgm:prSet presAssocID="{6456D253-067C-486C-9659-3F8A8780F3EC}" presName="parTxOnly" presStyleLbl="node1" presStyleIdx="3" presStyleCnt="5" custLinFactNeighborY="1041">
        <dgm:presLayoutVars>
          <dgm:chMax val="0"/>
          <dgm:chPref val="0"/>
          <dgm:bulletEnabled val="1"/>
        </dgm:presLayoutVars>
      </dgm:prSet>
      <dgm:spPr/>
    </dgm:pt>
    <dgm:pt modelId="{7C1E15EE-4D3E-4534-84C9-0E30088991DB}" type="pres">
      <dgm:prSet presAssocID="{2A0D4422-10EB-4E4D-AD69-061BC0264C02}" presName="parTxOnlySpace" presStyleCnt="0"/>
      <dgm:spPr/>
    </dgm:pt>
    <dgm:pt modelId="{101CBA5B-D51C-4B34-AD6A-0ED6B32FF1C9}" type="pres">
      <dgm:prSet presAssocID="{DCC64446-044B-46C7-83D3-F61B93F5263D}" presName="parTxOnly" presStyleLbl="node1" presStyleIdx="4" presStyleCnt="5">
        <dgm:presLayoutVars>
          <dgm:chMax val="0"/>
          <dgm:chPref val="0"/>
          <dgm:bulletEnabled val="1"/>
        </dgm:presLayoutVars>
      </dgm:prSet>
      <dgm:spPr/>
    </dgm:pt>
  </dgm:ptLst>
  <dgm:cxnLst>
    <dgm:cxn modelId="{24BC4E18-0E93-407F-BD19-5B9D9ED511E0}" type="presOf" srcId="{90A101EC-2314-423B-8CDA-8AA5EE80442F}" destId="{21226B3D-440C-4D9E-BEAF-04A1E9028577}" srcOrd="0" destOrd="0" presId="urn:microsoft.com/office/officeart/2005/8/layout/chevron1"/>
    <dgm:cxn modelId="{2CD1FA6C-9E81-4A1C-B659-1164B6A8E27E}" type="presOf" srcId="{5FDEF044-457B-4F71-9EAC-ED5CFC516C65}" destId="{02FB3D75-BAE0-472F-B6C0-A6B3B4C9E781}" srcOrd="0" destOrd="0" presId="urn:microsoft.com/office/officeart/2005/8/layout/chevron1"/>
    <dgm:cxn modelId="{B3F2FA55-8AFF-4FB1-87F0-724D8F3F8B3A}" srcId="{90A101EC-2314-423B-8CDA-8AA5EE80442F}" destId="{5FDEF044-457B-4F71-9EAC-ED5CFC516C65}" srcOrd="2" destOrd="0" parTransId="{4AD719B9-095E-4322-9460-8C821223D310}" sibTransId="{1EA515ED-A78A-4D71-8557-34FECFD52537}"/>
    <dgm:cxn modelId="{24A7CA82-BA36-46A3-A4AF-80D6073300F7}" type="presOf" srcId="{0B2183B2-8121-44C3-A1B3-FBD17F44CC00}" destId="{C86C7793-6562-47FC-8ACB-4D45EFB647FB}" srcOrd="0" destOrd="0" presId="urn:microsoft.com/office/officeart/2005/8/layout/chevron1"/>
    <dgm:cxn modelId="{DABF7CA5-78D7-4522-B508-A2AA5DEB91C2}" srcId="{90A101EC-2314-423B-8CDA-8AA5EE80442F}" destId="{0B2183B2-8121-44C3-A1B3-FBD17F44CC00}" srcOrd="1" destOrd="0" parTransId="{2A06820A-C591-4000-B4A0-269164E9FBC4}" sibTransId="{AE39E8D6-CD45-4AF4-94C7-5CBE1033AE5F}"/>
    <dgm:cxn modelId="{E2315DAE-81BB-492F-A872-9A3C65B2605E}" type="presOf" srcId="{D4E6133C-4143-4F2D-A1DD-700F0F94E926}" destId="{34550D81-65FA-4291-AAD6-2B569FC0AB4B}" srcOrd="0" destOrd="0" presId="urn:microsoft.com/office/officeart/2005/8/layout/chevron1"/>
    <dgm:cxn modelId="{3399ECB0-988D-4A96-AE07-990E0F1C3C62}" srcId="{90A101EC-2314-423B-8CDA-8AA5EE80442F}" destId="{D4E6133C-4143-4F2D-A1DD-700F0F94E926}" srcOrd="0" destOrd="0" parTransId="{42CA9094-073B-490B-A0F5-E67FDEEF522B}" sibTransId="{88951F85-0EE0-45DB-9229-5528182818C5}"/>
    <dgm:cxn modelId="{F21CCCB2-F2CC-4062-83A8-B0F0252D6778}" type="presOf" srcId="{DCC64446-044B-46C7-83D3-F61B93F5263D}" destId="{101CBA5B-D51C-4B34-AD6A-0ED6B32FF1C9}" srcOrd="0" destOrd="0" presId="urn:microsoft.com/office/officeart/2005/8/layout/chevron1"/>
    <dgm:cxn modelId="{808D7EC3-EC07-430D-BC25-21B6FEEE56AD}" type="presOf" srcId="{6456D253-067C-486C-9659-3F8A8780F3EC}" destId="{BFA30C37-2794-4086-9D2E-9DCABD9294C8}" srcOrd="0" destOrd="0" presId="urn:microsoft.com/office/officeart/2005/8/layout/chevron1"/>
    <dgm:cxn modelId="{9463A3F2-ED0C-4568-BB47-65874A52EAA5}" srcId="{90A101EC-2314-423B-8CDA-8AA5EE80442F}" destId="{DCC64446-044B-46C7-83D3-F61B93F5263D}" srcOrd="4" destOrd="0" parTransId="{500F0EFE-1761-4FA3-AA62-986A97987A1E}" sibTransId="{94216FBB-DCCA-42B0-AB52-BF693D53A300}"/>
    <dgm:cxn modelId="{42B7A5F8-058C-403C-91CA-79E4D1375AFE}" srcId="{90A101EC-2314-423B-8CDA-8AA5EE80442F}" destId="{6456D253-067C-486C-9659-3F8A8780F3EC}" srcOrd="3" destOrd="0" parTransId="{0866F38B-5CEC-4C9F-B2B5-D6DDD58E3B70}" sibTransId="{2A0D4422-10EB-4E4D-AD69-061BC0264C02}"/>
    <dgm:cxn modelId="{AD5BD765-23F9-4C37-96CD-0086CA00C4E7}" type="presParOf" srcId="{21226B3D-440C-4D9E-BEAF-04A1E9028577}" destId="{34550D81-65FA-4291-AAD6-2B569FC0AB4B}" srcOrd="0" destOrd="0" presId="urn:microsoft.com/office/officeart/2005/8/layout/chevron1"/>
    <dgm:cxn modelId="{3D1FD95A-13BC-46F2-AA83-2F069D94C68E}" type="presParOf" srcId="{21226B3D-440C-4D9E-BEAF-04A1E9028577}" destId="{4A034DC8-075F-4A79-8656-A605C7E61A5A}" srcOrd="1" destOrd="0" presId="urn:microsoft.com/office/officeart/2005/8/layout/chevron1"/>
    <dgm:cxn modelId="{EC23B61A-F7DB-4807-9258-82B9317311F0}" type="presParOf" srcId="{21226B3D-440C-4D9E-BEAF-04A1E9028577}" destId="{C86C7793-6562-47FC-8ACB-4D45EFB647FB}" srcOrd="2" destOrd="0" presId="urn:microsoft.com/office/officeart/2005/8/layout/chevron1"/>
    <dgm:cxn modelId="{79E3DED9-690A-49E3-9467-CBDCFA14BC0B}" type="presParOf" srcId="{21226B3D-440C-4D9E-BEAF-04A1E9028577}" destId="{561511F1-527F-4979-B705-94EB6F189A82}" srcOrd="3" destOrd="0" presId="urn:microsoft.com/office/officeart/2005/8/layout/chevron1"/>
    <dgm:cxn modelId="{8CE65458-D93E-4583-AA0B-CAF73D28BFD9}" type="presParOf" srcId="{21226B3D-440C-4D9E-BEAF-04A1E9028577}" destId="{02FB3D75-BAE0-472F-B6C0-A6B3B4C9E781}" srcOrd="4" destOrd="0" presId="urn:microsoft.com/office/officeart/2005/8/layout/chevron1"/>
    <dgm:cxn modelId="{7D1B4EB1-5B7D-4F9D-A9B5-784DE1B61129}" type="presParOf" srcId="{21226B3D-440C-4D9E-BEAF-04A1E9028577}" destId="{E19E2EF7-1211-46C6-B52E-FE280A5A044D}" srcOrd="5" destOrd="0" presId="urn:microsoft.com/office/officeart/2005/8/layout/chevron1"/>
    <dgm:cxn modelId="{8B3E955B-D4AE-4A69-8509-87C9E297FD65}" type="presParOf" srcId="{21226B3D-440C-4D9E-BEAF-04A1E9028577}" destId="{BFA30C37-2794-4086-9D2E-9DCABD9294C8}" srcOrd="6" destOrd="0" presId="urn:microsoft.com/office/officeart/2005/8/layout/chevron1"/>
    <dgm:cxn modelId="{4F556881-B687-4957-B42E-230045062DD2}" type="presParOf" srcId="{21226B3D-440C-4D9E-BEAF-04A1E9028577}" destId="{7C1E15EE-4D3E-4534-84C9-0E30088991DB}" srcOrd="7" destOrd="0" presId="urn:microsoft.com/office/officeart/2005/8/layout/chevron1"/>
    <dgm:cxn modelId="{F905EC02-2023-417F-861F-59ACF80E099A}" type="presParOf" srcId="{21226B3D-440C-4D9E-BEAF-04A1E9028577}" destId="{101CBA5B-D51C-4B34-AD6A-0ED6B32FF1C9}"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2B51B-08B2-45A9-9FF3-89EF5B5D1629}" type="doc">
      <dgm:prSet loTypeId="urn:microsoft.com/office/officeart/2005/8/layout/chevron1" loCatId="process" qsTypeId="urn:microsoft.com/office/officeart/2005/8/quickstyle/simple1" qsCatId="simple" csTypeId="urn:microsoft.com/office/officeart/2005/8/colors/accent1_2" csCatId="accent1" phldr="1"/>
      <dgm:spPr/>
    </dgm:pt>
    <dgm:pt modelId="{B9579451-684D-4415-8EDD-6046FA4D23DB}">
      <dgm:prSet phldrT="[Tekst]" phldr="0"/>
      <dgm:spPr/>
      <dgm:t>
        <a:bodyPr/>
        <a:lstStyle/>
        <a:p>
          <a:pPr rtl="0"/>
          <a:r>
            <a:rPr lang="nl-NL" dirty="0">
              <a:latin typeface="Calibri Light" panose="020F0302020204030204"/>
            </a:rPr>
            <a:t> Start gesprekken met schakelaar in de centra</a:t>
          </a:r>
          <a:endParaRPr lang="nl-NL" dirty="0"/>
        </a:p>
      </dgm:t>
    </dgm:pt>
    <dgm:pt modelId="{23BD6B0B-2E18-4D03-8DDC-ED86B8D4F135}" type="parTrans" cxnId="{FC997993-9061-47BF-A21E-143A5823BC5F}">
      <dgm:prSet/>
      <dgm:spPr/>
      <dgm:t>
        <a:bodyPr/>
        <a:lstStyle/>
        <a:p>
          <a:endParaRPr lang="nl-BE"/>
        </a:p>
      </dgm:t>
    </dgm:pt>
    <dgm:pt modelId="{087DB3AF-DB5B-40F2-B296-528AE09BA5EA}" type="sibTrans" cxnId="{FC997993-9061-47BF-A21E-143A5823BC5F}">
      <dgm:prSet/>
      <dgm:spPr/>
      <dgm:t>
        <a:bodyPr/>
        <a:lstStyle/>
        <a:p>
          <a:endParaRPr lang="nl-BE"/>
        </a:p>
      </dgm:t>
    </dgm:pt>
    <dgm:pt modelId="{D1794F9B-64BB-4370-863A-419A4422119D}">
      <dgm:prSet phldrT="[Tekst]" phldr="0"/>
      <dgm:spPr/>
      <dgm:t>
        <a:bodyPr/>
        <a:lstStyle/>
        <a:p>
          <a:pPr rtl="0"/>
          <a:r>
            <a:rPr lang="nl-NL" dirty="0">
              <a:latin typeface="Calibri Light" panose="020F0302020204030204"/>
            </a:rPr>
            <a:t> Aanbod naar alle CLB medewerkers</a:t>
          </a:r>
          <a:endParaRPr lang="nl-NL" dirty="0"/>
        </a:p>
      </dgm:t>
    </dgm:pt>
    <dgm:pt modelId="{721452A8-58A9-4178-A75D-8CABF5D9A262}" type="parTrans" cxnId="{5B325C62-2EE8-4751-A331-472C3A32DB5F}">
      <dgm:prSet/>
      <dgm:spPr/>
      <dgm:t>
        <a:bodyPr/>
        <a:lstStyle/>
        <a:p>
          <a:endParaRPr lang="nl-BE"/>
        </a:p>
      </dgm:t>
    </dgm:pt>
    <dgm:pt modelId="{686DFB5C-0AD8-4922-8FF0-400054810484}" type="sibTrans" cxnId="{5B325C62-2EE8-4751-A331-472C3A32DB5F}">
      <dgm:prSet/>
      <dgm:spPr/>
      <dgm:t>
        <a:bodyPr/>
        <a:lstStyle/>
        <a:p>
          <a:endParaRPr lang="nl-BE"/>
        </a:p>
      </dgm:t>
    </dgm:pt>
    <dgm:pt modelId="{D8718216-5DBB-45C0-998F-F5322D272B55}">
      <dgm:prSet phldrT="[Tekst]" phldr="0"/>
      <dgm:spPr/>
      <dgm:t>
        <a:bodyPr/>
        <a:lstStyle/>
        <a:p>
          <a:pPr rtl="0"/>
          <a:r>
            <a:rPr lang="nl-NL" dirty="0">
              <a:latin typeface="Calibri Light" panose="020F0302020204030204"/>
            </a:rPr>
            <a:t> Opvolging  vanuit CPBW aanpak </a:t>
          </a:r>
          <a:r>
            <a:rPr lang="nl-NL" dirty="0" err="1">
              <a:latin typeface="Calibri Light" panose="020F0302020204030204"/>
            </a:rPr>
            <a:t>quick</a:t>
          </a:r>
          <a:r>
            <a:rPr lang="nl-NL" dirty="0">
              <a:latin typeface="Calibri Light" panose="020F0302020204030204"/>
            </a:rPr>
            <a:t> </a:t>
          </a:r>
          <a:r>
            <a:rPr lang="nl-NL" dirty="0" err="1">
              <a:latin typeface="Calibri Light" panose="020F0302020204030204"/>
            </a:rPr>
            <a:t>wins</a:t>
          </a:r>
          <a:r>
            <a:rPr lang="nl-NL" dirty="0">
              <a:latin typeface="Calibri Light" panose="020F0302020204030204"/>
            </a:rPr>
            <a:t> </a:t>
          </a:r>
          <a:endParaRPr lang="nl-NL" dirty="0"/>
        </a:p>
      </dgm:t>
    </dgm:pt>
    <dgm:pt modelId="{C68BCEE4-1036-4445-890D-5283BB7A2ABA}" type="parTrans" cxnId="{8259C127-66DA-4BBB-A548-A8C275B9AB0E}">
      <dgm:prSet/>
      <dgm:spPr/>
      <dgm:t>
        <a:bodyPr/>
        <a:lstStyle/>
        <a:p>
          <a:endParaRPr lang="nl-BE"/>
        </a:p>
      </dgm:t>
    </dgm:pt>
    <dgm:pt modelId="{54F88FF1-0513-48C8-91AF-1F8F77363CB5}" type="sibTrans" cxnId="{8259C127-66DA-4BBB-A548-A8C275B9AB0E}">
      <dgm:prSet/>
      <dgm:spPr/>
      <dgm:t>
        <a:bodyPr/>
        <a:lstStyle/>
        <a:p>
          <a:endParaRPr lang="nl-BE"/>
        </a:p>
      </dgm:t>
    </dgm:pt>
    <dgm:pt modelId="{61C42F43-50F4-40DD-A63F-9BE287C1E3D7}">
      <dgm:prSet phldr="0"/>
      <dgm:spPr/>
      <dgm:t>
        <a:bodyPr/>
        <a:lstStyle/>
        <a:p>
          <a:pPr rtl="0"/>
          <a:r>
            <a:rPr lang="nl-NL" dirty="0">
              <a:latin typeface="Calibri Light" panose="020F0302020204030204"/>
            </a:rPr>
            <a:t>Opvolging vanuit CPBW naar planning volgend schooljaar </a:t>
          </a:r>
        </a:p>
      </dgm:t>
    </dgm:pt>
    <dgm:pt modelId="{E43622FB-D2DC-458A-AACC-71EBFF86FF87}" type="parTrans" cxnId="{8D75D0AB-A518-44B7-B3B4-940614E954AB}">
      <dgm:prSet/>
      <dgm:spPr/>
      <dgm:t>
        <a:bodyPr/>
        <a:lstStyle/>
        <a:p>
          <a:endParaRPr lang="nl-BE"/>
        </a:p>
      </dgm:t>
    </dgm:pt>
    <dgm:pt modelId="{E671C38A-2C90-4CD3-AA0D-6056EAD62FE6}" type="sibTrans" cxnId="{8D75D0AB-A518-44B7-B3B4-940614E954AB}">
      <dgm:prSet/>
      <dgm:spPr/>
      <dgm:t>
        <a:bodyPr/>
        <a:lstStyle/>
        <a:p>
          <a:endParaRPr lang="nl-BE"/>
        </a:p>
      </dgm:t>
    </dgm:pt>
    <dgm:pt modelId="{880C235D-8787-4E3C-B923-E35806E1716A}" type="pres">
      <dgm:prSet presAssocID="{6072B51B-08B2-45A9-9FF3-89EF5B5D1629}" presName="Name0" presStyleCnt="0">
        <dgm:presLayoutVars>
          <dgm:dir/>
          <dgm:animLvl val="lvl"/>
          <dgm:resizeHandles val="exact"/>
        </dgm:presLayoutVars>
      </dgm:prSet>
      <dgm:spPr/>
    </dgm:pt>
    <dgm:pt modelId="{24185E3C-3790-416D-98AB-7F9E3BDBC60C}" type="pres">
      <dgm:prSet presAssocID="{B9579451-684D-4415-8EDD-6046FA4D23DB}" presName="parTxOnly" presStyleLbl="node1" presStyleIdx="0" presStyleCnt="4">
        <dgm:presLayoutVars>
          <dgm:chMax val="0"/>
          <dgm:chPref val="0"/>
          <dgm:bulletEnabled val="1"/>
        </dgm:presLayoutVars>
      </dgm:prSet>
      <dgm:spPr/>
    </dgm:pt>
    <dgm:pt modelId="{2D3ED092-16E1-4030-9883-00CF2AAE41E2}" type="pres">
      <dgm:prSet presAssocID="{087DB3AF-DB5B-40F2-B296-528AE09BA5EA}" presName="parTxOnlySpace" presStyleCnt="0"/>
      <dgm:spPr/>
    </dgm:pt>
    <dgm:pt modelId="{286BC357-DA99-4741-8F82-8CA11483A87D}" type="pres">
      <dgm:prSet presAssocID="{D1794F9B-64BB-4370-863A-419A4422119D}" presName="parTxOnly" presStyleLbl="node1" presStyleIdx="1" presStyleCnt="4" custLinFactX="82262" custLinFactNeighborX="100000" custLinFactNeighborY="3325">
        <dgm:presLayoutVars>
          <dgm:chMax val="0"/>
          <dgm:chPref val="0"/>
          <dgm:bulletEnabled val="1"/>
        </dgm:presLayoutVars>
      </dgm:prSet>
      <dgm:spPr/>
    </dgm:pt>
    <dgm:pt modelId="{F50A62DF-0D38-4132-AEB2-8172B7D6BD3A}" type="pres">
      <dgm:prSet presAssocID="{686DFB5C-0AD8-4922-8FF0-400054810484}" presName="parTxOnlySpace" presStyleCnt="0"/>
      <dgm:spPr/>
    </dgm:pt>
    <dgm:pt modelId="{D0E57F0C-394E-43E8-B988-B44F872BE7F1}" type="pres">
      <dgm:prSet presAssocID="{D8718216-5DBB-45C0-998F-F5322D272B55}" presName="parTxOnly" presStyleLbl="node1" presStyleIdx="2" presStyleCnt="4" custLinFactX="-79505" custLinFactNeighborX="-100000" custLinFactNeighborY="3325">
        <dgm:presLayoutVars>
          <dgm:chMax val="0"/>
          <dgm:chPref val="0"/>
          <dgm:bulletEnabled val="1"/>
        </dgm:presLayoutVars>
      </dgm:prSet>
      <dgm:spPr/>
    </dgm:pt>
    <dgm:pt modelId="{4D277DFD-957E-44AD-9A36-D380EF7F991A}" type="pres">
      <dgm:prSet presAssocID="{54F88FF1-0513-48C8-91AF-1F8F77363CB5}" presName="parTxOnlySpace" presStyleCnt="0"/>
      <dgm:spPr/>
    </dgm:pt>
    <dgm:pt modelId="{8BBB8547-5317-49B4-B7F3-A6171F158F05}" type="pres">
      <dgm:prSet presAssocID="{61C42F43-50F4-40DD-A63F-9BE287C1E3D7}" presName="parTxOnly" presStyleLbl="node1" presStyleIdx="3" presStyleCnt="4">
        <dgm:presLayoutVars>
          <dgm:chMax val="0"/>
          <dgm:chPref val="0"/>
          <dgm:bulletEnabled val="1"/>
        </dgm:presLayoutVars>
      </dgm:prSet>
      <dgm:spPr/>
    </dgm:pt>
  </dgm:ptLst>
  <dgm:cxnLst>
    <dgm:cxn modelId="{8259C127-66DA-4BBB-A548-A8C275B9AB0E}" srcId="{6072B51B-08B2-45A9-9FF3-89EF5B5D1629}" destId="{D8718216-5DBB-45C0-998F-F5322D272B55}" srcOrd="2" destOrd="0" parTransId="{C68BCEE4-1036-4445-890D-5283BB7A2ABA}" sibTransId="{54F88FF1-0513-48C8-91AF-1F8F77363CB5}"/>
    <dgm:cxn modelId="{B3B29B40-795A-48A0-B953-E1DC9A4EA1D2}" type="presOf" srcId="{61C42F43-50F4-40DD-A63F-9BE287C1E3D7}" destId="{8BBB8547-5317-49B4-B7F3-A6171F158F05}" srcOrd="0" destOrd="0" presId="urn:microsoft.com/office/officeart/2005/8/layout/chevron1"/>
    <dgm:cxn modelId="{5B325C62-2EE8-4751-A331-472C3A32DB5F}" srcId="{6072B51B-08B2-45A9-9FF3-89EF5B5D1629}" destId="{D1794F9B-64BB-4370-863A-419A4422119D}" srcOrd="1" destOrd="0" parTransId="{721452A8-58A9-4178-A75D-8CABF5D9A262}" sibTransId="{686DFB5C-0AD8-4922-8FF0-400054810484}"/>
    <dgm:cxn modelId="{FC997993-9061-47BF-A21E-143A5823BC5F}" srcId="{6072B51B-08B2-45A9-9FF3-89EF5B5D1629}" destId="{B9579451-684D-4415-8EDD-6046FA4D23DB}" srcOrd="0" destOrd="0" parTransId="{23BD6B0B-2E18-4D03-8DDC-ED86B8D4F135}" sibTransId="{087DB3AF-DB5B-40F2-B296-528AE09BA5EA}"/>
    <dgm:cxn modelId="{00B84DAA-76F5-455B-9277-69D746C4D106}" type="presOf" srcId="{D1794F9B-64BB-4370-863A-419A4422119D}" destId="{286BC357-DA99-4741-8F82-8CA11483A87D}" srcOrd="0" destOrd="0" presId="urn:microsoft.com/office/officeart/2005/8/layout/chevron1"/>
    <dgm:cxn modelId="{DEB2B3AA-8A41-401C-AEEF-ABB8C30F59EB}" type="presOf" srcId="{B9579451-684D-4415-8EDD-6046FA4D23DB}" destId="{24185E3C-3790-416D-98AB-7F9E3BDBC60C}" srcOrd="0" destOrd="0" presId="urn:microsoft.com/office/officeart/2005/8/layout/chevron1"/>
    <dgm:cxn modelId="{8D75D0AB-A518-44B7-B3B4-940614E954AB}" srcId="{6072B51B-08B2-45A9-9FF3-89EF5B5D1629}" destId="{61C42F43-50F4-40DD-A63F-9BE287C1E3D7}" srcOrd="3" destOrd="0" parTransId="{E43622FB-D2DC-458A-AACC-71EBFF86FF87}" sibTransId="{E671C38A-2C90-4CD3-AA0D-6056EAD62FE6}"/>
    <dgm:cxn modelId="{AFD753BB-8349-49F3-AF7F-29233A415ED4}" type="presOf" srcId="{6072B51B-08B2-45A9-9FF3-89EF5B5D1629}" destId="{880C235D-8787-4E3C-B923-E35806E1716A}" srcOrd="0" destOrd="0" presId="urn:microsoft.com/office/officeart/2005/8/layout/chevron1"/>
    <dgm:cxn modelId="{7067B8DE-2773-459C-A551-2B40FE50A71C}" type="presOf" srcId="{D8718216-5DBB-45C0-998F-F5322D272B55}" destId="{D0E57F0C-394E-43E8-B988-B44F872BE7F1}" srcOrd="0" destOrd="0" presId="urn:microsoft.com/office/officeart/2005/8/layout/chevron1"/>
    <dgm:cxn modelId="{DA8C6E60-2235-40ED-B1A4-CEEEBD945DF4}" type="presParOf" srcId="{880C235D-8787-4E3C-B923-E35806E1716A}" destId="{24185E3C-3790-416D-98AB-7F9E3BDBC60C}" srcOrd="0" destOrd="0" presId="urn:microsoft.com/office/officeart/2005/8/layout/chevron1"/>
    <dgm:cxn modelId="{605B81B3-424A-498D-A44F-8DEE8BC2ECD3}" type="presParOf" srcId="{880C235D-8787-4E3C-B923-E35806E1716A}" destId="{2D3ED092-16E1-4030-9883-00CF2AAE41E2}" srcOrd="1" destOrd="0" presId="urn:microsoft.com/office/officeart/2005/8/layout/chevron1"/>
    <dgm:cxn modelId="{083C0195-A847-4613-80F9-5E1C67BB1E8E}" type="presParOf" srcId="{880C235D-8787-4E3C-B923-E35806E1716A}" destId="{286BC357-DA99-4741-8F82-8CA11483A87D}" srcOrd="2" destOrd="0" presId="urn:microsoft.com/office/officeart/2005/8/layout/chevron1"/>
    <dgm:cxn modelId="{CD148B7C-2938-47B4-9F51-605147376E3F}" type="presParOf" srcId="{880C235D-8787-4E3C-B923-E35806E1716A}" destId="{F50A62DF-0D38-4132-AEB2-8172B7D6BD3A}" srcOrd="3" destOrd="0" presId="urn:microsoft.com/office/officeart/2005/8/layout/chevron1"/>
    <dgm:cxn modelId="{C17B03B0-16F4-43B6-9AFA-7F1FC9F2ABF5}" type="presParOf" srcId="{880C235D-8787-4E3C-B923-E35806E1716A}" destId="{D0E57F0C-394E-43E8-B988-B44F872BE7F1}" srcOrd="4" destOrd="0" presId="urn:microsoft.com/office/officeart/2005/8/layout/chevron1"/>
    <dgm:cxn modelId="{727DC011-6B37-4E4A-B8A7-610F471DB5B0}" type="presParOf" srcId="{880C235D-8787-4E3C-B923-E35806E1716A}" destId="{4D277DFD-957E-44AD-9A36-D380EF7F991A}" srcOrd="5" destOrd="0" presId="urn:microsoft.com/office/officeart/2005/8/layout/chevron1"/>
    <dgm:cxn modelId="{1145B609-CFDF-49CC-8A49-00931E4C4ADA}" type="presParOf" srcId="{880C235D-8787-4E3C-B923-E35806E1716A}" destId="{8BBB8547-5317-49B4-B7F3-A6171F158F05}"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F24B-CF38-4FBC-AE03-495D8517BBFC}">
      <dsp:nvSpPr>
        <dsp:cNvPr id="0" name=""/>
        <dsp:cNvSpPr/>
      </dsp:nvSpPr>
      <dsp:spPr>
        <a:xfrm>
          <a:off x="2764" y="1322490"/>
          <a:ext cx="2460113" cy="984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dirty="0">
              <a:latin typeface="Calibri Light" panose="020F0302020204030204"/>
            </a:rPr>
            <a:t> Vraag aan Attentia naar mogelijkheden</a:t>
          </a:r>
        </a:p>
      </dsp:txBody>
      <dsp:txXfrm>
        <a:off x="494787" y="1322490"/>
        <a:ext cx="1476068" cy="984045"/>
      </dsp:txXfrm>
    </dsp:sp>
    <dsp:sp modelId="{79434AE2-334A-46E4-81B7-ECA8C45102DB}">
      <dsp:nvSpPr>
        <dsp:cNvPr id="0" name=""/>
        <dsp:cNvSpPr/>
      </dsp:nvSpPr>
      <dsp:spPr>
        <a:xfrm>
          <a:off x="2216866" y="1322490"/>
          <a:ext cx="2460113" cy="984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nl-NL" sz="1500" kern="1200" dirty="0">
              <a:latin typeface="Calibri Light" panose="020F0302020204030204"/>
            </a:rPr>
            <a:t>Beslissing wezlijnsbevraging CPBW 11/03/2021</a:t>
          </a:r>
          <a:endParaRPr lang="nl-NL" sz="1500" kern="1200" dirty="0"/>
        </a:p>
      </dsp:txBody>
      <dsp:txXfrm>
        <a:off x="2708889" y="1322490"/>
        <a:ext cx="1476068" cy="984045"/>
      </dsp:txXfrm>
    </dsp:sp>
    <dsp:sp modelId="{69671E4C-17FB-4311-9523-E451D624213F}">
      <dsp:nvSpPr>
        <dsp:cNvPr id="0" name=""/>
        <dsp:cNvSpPr/>
      </dsp:nvSpPr>
      <dsp:spPr>
        <a:xfrm>
          <a:off x="4430968" y="1322490"/>
          <a:ext cx="2460113" cy="984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a:latin typeface="Calibri Light" panose="020F0302020204030204"/>
            </a:rPr>
            <a:t> Voorgesteld op Comité COC 11/03/2021</a:t>
          </a:r>
          <a:endParaRPr lang="nl-NL" sz="1500" kern="1200"/>
        </a:p>
      </dsp:txBody>
      <dsp:txXfrm>
        <a:off x="4922991" y="1322490"/>
        <a:ext cx="1476068" cy="984045"/>
      </dsp:txXfrm>
    </dsp:sp>
    <dsp:sp modelId="{D5608F01-41EB-464E-B52E-952ACEF7C1CC}">
      <dsp:nvSpPr>
        <dsp:cNvPr id="0" name=""/>
        <dsp:cNvSpPr/>
      </dsp:nvSpPr>
      <dsp:spPr>
        <a:xfrm>
          <a:off x="6645070" y="1322490"/>
          <a:ext cx="2460113" cy="984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a:latin typeface="Calibri Light" panose="020F0302020204030204"/>
            </a:rPr>
            <a:t> Voorgesteld op directiecomité 19/03/2021</a:t>
          </a:r>
          <a:endParaRPr lang="nl-NL" sz="1500" kern="1200"/>
        </a:p>
      </dsp:txBody>
      <dsp:txXfrm>
        <a:off x="7137093" y="1322490"/>
        <a:ext cx="1476068" cy="984045"/>
      </dsp:txXfrm>
    </dsp:sp>
    <dsp:sp modelId="{2F951D93-15DC-40EF-B15C-3F513EC6B3B2}">
      <dsp:nvSpPr>
        <dsp:cNvPr id="0" name=""/>
        <dsp:cNvSpPr/>
      </dsp:nvSpPr>
      <dsp:spPr>
        <a:xfrm>
          <a:off x="8859172" y="1322490"/>
          <a:ext cx="2460113" cy="9840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dirty="0">
              <a:latin typeface="Calibri Light" panose="020F0302020204030204"/>
            </a:rPr>
            <a:t>Voorstellen op CPBW vragenuurtje 25/03/2021</a:t>
          </a:r>
        </a:p>
      </dsp:txBody>
      <dsp:txXfrm>
        <a:off x="9351195" y="1322490"/>
        <a:ext cx="1476068" cy="984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50D81-65FA-4291-AAD6-2B569FC0AB4B}">
      <dsp:nvSpPr>
        <dsp:cNvPr id="0" name=""/>
        <dsp:cNvSpPr/>
      </dsp:nvSpPr>
      <dsp:spPr>
        <a:xfrm>
          <a:off x="2773" y="1601096"/>
          <a:ext cx="2468046" cy="9872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nl-NL" sz="1400" kern="1200">
              <a:latin typeface="Calibri Light" panose="020F0302020204030204"/>
            </a:rPr>
            <a:t> Communicatie in de directienieuwsbrief 25/03/2021</a:t>
          </a:r>
          <a:endParaRPr lang="nl-NL" sz="1400" kern="1200"/>
        </a:p>
      </dsp:txBody>
      <dsp:txXfrm>
        <a:off x="496382" y="1601096"/>
        <a:ext cx="1480828" cy="987218"/>
      </dsp:txXfrm>
    </dsp:sp>
    <dsp:sp modelId="{C86C7793-6562-47FC-8ACB-4D45EFB647FB}">
      <dsp:nvSpPr>
        <dsp:cNvPr id="0" name=""/>
        <dsp:cNvSpPr/>
      </dsp:nvSpPr>
      <dsp:spPr>
        <a:xfrm>
          <a:off x="2224015" y="1601096"/>
          <a:ext cx="2468046" cy="9872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nl-NL" sz="1400" kern="1200">
              <a:latin typeface="Calibri Light" panose="020F0302020204030204"/>
            </a:rPr>
            <a:t> Communicatie nieuwsbrief 30/03/2021</a:t>
          </a:r>
          <a:endParaRPr lang="nl-NL" sz="1400" kern="1200"/>
        </a:p>
      </dsp:txBody>
      <dsp:txXfrm>
        <a:off x="2717624" y="1601096"/>
        <a:ext cx="1480828" cy="987218"/>
      </dsp:txXfrm>
    </dsp:sp>
    <dsp:sp modelId="{02FB3D75-BAE0-472F-B6C0-A6B3B4C9E781}">
      <dsp:nvSpPr>
        <dsp:cNvPr id="0" name=""/>
        <dsp:cNvSpPr/>
      </dsp:nvSpPr>
      <dsp:spPr>
        <a:xfrm>
          <a:off x="4445257" y="1601096"/>
          <a:ext cx="2468046" cy="9872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nl-NL" sz="1400" kern="1200" dirty="0">
              <a:latin typeface="Calibri Light" panose="020F0302020204030204"/>
            </a:rPr>
            <a:t> Afname bevraging 19/04/2021 - 30/04/2021</a:t>
          </a:r>
        </a:p>
      </dsp:txBody>
      <dsp:txXfrm>
        <a:off x="4938866" y="1601096"/>
        <a:ext cx="1480828" cy="987218"/>
      </dsp:txXfrm>
    </dsp:sp>
    <dsp:sp modelId="{BFA30C37-2794-4086-9D2E-9DCABD9294C8}">
      <dsp:nvSpPr>
        <dsp:cNvPr id="0" name=""/>
        <dsp:cNvSpPr/>
      </dsp:nvSpPr>
      <dsp:spPr>
        <a:xfrm>
          <a:off x="6666499" y="1611373"/>
          <a:ext cx="2468046" cy="9872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nl-NL" sz="1400" kern="1200" dirty="0">
              <a:latin typeface="Calibri Light" panose="020F0302020204030204"/>
            </a:rPr>
            <a:t> Verwerking gegevens begin mei </a:t>
          </a:r>
        </a:p>
      </dsp:txBody>
      <dsp:txXfrm>
        <a:off x="7160108" y="1611373"/>
        <a:ext cx="1480828" cy="987218"/>
      </dsp:txXfrm>
    </dsp:sp>
    <dsp:sp modelId="{101CBA5B-D51C-4B34-AD6A-0ED6B32FF1C9}">
      <dsp:nvSpPr>
        <dsp:cNvPr id="0" name=""/>
        <dsp:cNvSpPr/>
      </dsp:nvSpPr>
      <dsp:spPr>
        <a:xfrm>
          <a:off x="8887741" y="1601096"/>
          <a:ext cx="2468046" cy="9872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nl-NL" sz="1400" kern="1200" dirty="0">
              <a:latin typeface="Calibri Light" panose="020F0302020204030204"/>
            </a:rPr>
            <a:t> Webinar resultaten </a:t>
          </a:r>
        </a:p>
      </dsp:txBody>
      <dsp:txXfrm>
        <a:off x="9381350" y="1601096"/>
        <a:ext cx="1480828" cy="987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85E3C-3790-416D-98AB-7F9E3BDBC60C}">
      <dsp:nvSpPr>
        <dsp:cNvPr id="0" name=""/>
        <dsp:cNvSpPr/>
      </dsp:nvSpPr>
      <dsp:spPr>
        <a:xfrm>
          <a:off x="4186" y="1341418"/>
          <a:ext cx="2436909" cy="9747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dirty="0">
              <a:latin typeface="Calibri Light" panose="020F0302020204030204"/>
            </a:rPr>
            <a:t> Start gesprekken met schakelaar in de centra</a:t>
          </a:r>
          <a:endParaRPr lang="nl-NL" sz="1500" kern="1200" dirty="0"/>
        </a:p>
      </dsp:txBody>
      <dsp:txXfrm>
        <a:off x="491568" y="1341418"/>
        <a:ext cx="1462146" cy="974763"/>
      </dsp:txXfrm>
    </dsp:sp>
    <dsp:sp modelId="{286BC357-DA99-4741-8F82-8CA11483A87D}">
      <dsp:nvSpPr>
        <dsp:cNvPr id="0" name=""/>
        <dsp:cNvSpPr/>
      </dsp:nvSpPr>
      <dsp:spPr>
        <a:xfrm>
          <a:off x="4445745" y="1373829"/>
          <a:ext cx="2436909" cy="9747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dirty="0">
              <a:latin typeface="Calibri Light" panose="020F0302020204030204"/>
            </a:rPr>
            <a:t> Aanbod naar alle CLB medewerkers</a:t>
          </a:r>
          <a:endParaRPr lang="nl-NL" sz="1500" kern="1200" dirty="0"/>
        </a:p>
      </dsp:txBody>
      <dsp:txXfrm>
        <a:off x="4933127" y="1373829"/>
        <a:ext cx="1462146" cy="974763"/>
      </dsp:txXfrm>
    </dsp:sp>
    <dsp:sp modelId="{D0E57F0C-394E-43E8-B988-B44F872BE7F1}">
      <dsp:nvSpPr>
        <dsp:cNvPr id="0" name=""/>
        <dsp:cNvSpPr/>
      </dsp:nvSpPr>
      <dsp:spPr>
        <a:xfrm>
          <a:off x="2209467" y="1373829"/>
          <a:ext cx="2436909" cy="9747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dirty="0">
              <a:latin typeface="Calibri Light" panose="020F0302020204030204"/>
            </a:rPr>
            <a:t> Opvolging  vanuit CPBW aanpak </a:t>
          </a:r>
          <a:r>
            <a:rPr lang="nl-NL" sz="1500" kern="1200" dirty="0" err="1">
              <a:latin typeface="Calibri Light" panose="020F0302020204030204"/>
            </a:rPr>
            <a:t>quick</a:t>
          </a:r>
          <a:r>
            <a:rPr lang="nl-NL" sz="1500" kern="1200" dirty="0">
              <a:latin typeface="Calibri Light" panose="020F0302020204030204"/>
            </a:rPr>
            <a:t> </a:t>
          </a:r>
          <a:r>
            <a:rPr lang="nl-NL" sz="1500" kern="1200" dirty="0" err="1">
              <a:latin typeface="Calibri Light" panose="020F0302020204030204"/>
            </a:rPr>
            <a:t>wins</a:t>
          </a:r>
          <a:r>
            <a:rPr lang="nl-NL" sz="1500" kern="1200" dirty="0">
              <a:latin typeface="Calibri Light" panose="020F0302020204030204"/>
            </a:rPr>
            <a:t> </a:t>
          </a:r>
          <a:endParaRPr lang="nl-NL" sz="1500" kern="1200" dirty="0"/>
        </a:p>
      </dsp:txBody>
      <dsp:txXfrm>
        <a:off x="2696849" y="1373829"/>
        <a:ext cx="1462146" cy="974763"/>
      </dsp:txXfrm>
    </dsp:sp>
    <dsp:sp modelId="{8BBB8547-5317-49B4-B7F3-A6171F158F05}">
      <dsp:nvSpPr>
        <dsp:cNvPr id="0" name=""/>
        <dsp:cNvSpPr/>
      </dsp:nvSpPr>
      <dsp:spPr>
        <a:xfrm>
          <a:off x="6583841" y="1341418"/>
          <a:ext cx="2436909" cy="9747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nl-NL" sz="1500" kern="1200" dirty="0">
              <a:latin typeface="Calibri Light" panose="020F0302020204030204"/>
            </a:rPr>
            <a:t>Opvolging vanuit CPBW naar planning volgend schooljaar </a:t>
          </a:r>
        </a:p>
      </dsp:txBody>
      <dsp:txXfrm>
        <a:off x="7071223" y="1341418"/>
        <a:ext cx="1462146" cy="9747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056"/>
          </a:xfrm>
          <a:prstGeom prst="rect">
            <a:avLst/>
          </a:prstGeom>
        </p:spPr>
        <p:txBody>
          <a:bodyPr vert="horz" lIns="91430" tIns="45716" rIns="91430" bIns="45716"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8056"/>
          </a:xfrm>
          <a:prstGeom prst="rect">
            <a:avLst/>
          </a:prstGeom>
        </p:spPr>
        <p:txBody>
          <a:bodyPr vert="horz" lIns="91430" tIns="45716" rIns="91430" bIns="45716" rtlCol="0"/>
          <a:lstStyle>
            <a:lvl1pPr algn="r">
              <a:defRPr sz="1200"/>
            </a:lvl1pPr>
          </a:lstStyle>
          <a:p>
            <a:fld id="{0A307221-D1AA-644D-A019-066F112DB1A5}" type="datetimeFigureOut">
              <a:rPr lang="nl-BE" smtClean="0"/>
              <a:t>25/03/2021</a:t>
            </a:fld>
            <a:endParaRPr lang="nl-BE"/>
          </a:p>
        </p:txBody>
      </p:sp>
      <p:sp>
        <p:nvSpPr>
          <p:cNvPr id="4" name="Tijdelijke aanduiding voor dia-afbeelding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30" tIns="45716" rIns="91430" bIns="45716" rtlCol="0" anchor="ctr"/>
          <a:lstStyle/>
          <a:p>
            <a:endParaRPr lang="nl-BE"/>
          </a:p>
        </p:txBody>
      </p:sp>
      <p:sp>
        <p:nvSpPr>
          <p:cNvPr id="5" name="Tijdelijke aanduiding voor notities 4"/>
          <p:cNvSpPr>
            <a:spLocks noGrp="1"/>
          </p:cNvSpPr>
          <p:nvPr>
            <p:ph type="body" sz="quarter" idx="3"/>
          </p:nvPr>
        </p:nvSpPr>
        <p:spPr>
          <a:xfrm>
            <a:off x="679768" y="4777195"/>
            <a:ext cx="5438140" cy="3908614"/>
          </a:xfrm>
          <a:prstGeom prst="rect">
            <a:avLst/>
          </a:prstGeom>
        </p:spPr>
        <p:txBody>
          <a:bodyPr vert="horz" lIns="91430" tIns="45716" rIns="91430" bIns="45716"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8585"/>
            <a:ext cx="2945659" cy="498055"/>
          </a:xfrm>
          <a:prstGeom prst="rect">
            <a:avLst/>
          </a:prstGeom>
        </p:spPr>
        <p:txBody>
          <a:bodyPr vert="horz" lIns="91430" tIns="45716" rIns="91430" bIns="45716"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28585"/>
            <a:ext cx="2945659" cy="498055"/>
          </a:xfrm>
          <a:prstGeom prst="rect">
            <a:avLst/>
          </a:prstGeom>
        </p:spPr>
        <p:txBody>
          <a:bodyPr vert="horz" lIns="91430" tIns="45716" rIns="91430" bIns="45716" rtlCol="0" anchor="b"/>
          <a:lstStyle>
            <a:lvl1pPr algn="r">
              <a:defRPr sz="1200"/>
            </a:lvl1pPr>
          </a:lstStyle>
          <a:p>
            <a:fld id="{B32F57C1-CE4F-6642-AF1E-D3602E68FDC5}" type="slidenum">
              <a:rPr lang="nl-BE" smtClean="0"/>
              <a:t>‹nr.›</a:t>
            </a:fld>
            <a:endParaRPr lang="nl-BE"/>
          </a:p>
        </p:txBody>
      </p:sp>
    </p:spTree>
    <p:extLst>
      <p:ext uri="{BB962C8B-B14F-4D97-AF65-F5344CB8AC3E}">
        <p14:creationId xmlns:p14="http://schemas.microsoft.com/office/powerpoint/2010/main" val="15276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10</a:t>
            </a:fld>
            <a:endParaRPr lang="nl-BE"/>
          </a:p>
        </p:txBody>
      </p:sp>
    </p:spTree>
    <p:extLst>
      <p:ext uri="{BB962C8B-B14F-4D97-AF65-F5344CB8AC3E}">
        <p14:creationId xmlns:p14="http://schemas.microsoft.com/office/powerpoint/2010/main" val="207951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11</a:t>
            </a:fld>
            <a:endParaRPr lang="nl-BE"/>
          </a:p>
        </p:txBody>
      </p:sp>
    </p:spTree>
    <p:extLst>
      <p:ext uri="{BB962C8B-B14F-4D97-AF65-F5344CB8AC3E}">
        <p14:creationId xmlns:p14="http://schemas.microsoft.com/office/powerpoint/2010/main" val="27253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12</a:t>
            </a:fld>
            <a:endParaRPr lang="nl-BE"/>
          </a:p>
        </p:txBody>
      </p:sp>
    </p:spTree>
    <p:extLst>
      <p:ext uri="{BB962C8B-B14F-4D97-AF65-F5344CB8AC3E}">
        <p14:creationId xmlns:p14="http://schemas.microsoft.com/office/powerpoint/2010/main" val="227881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13</a:t>
            </a:fld>
            <a:endParaRPr lang="nl-BE"/>
          </a:p>
        </p:txBody>
      </p:sp>
    </p:spTree>
    <p:extLst>
      <p:ext uri="{BB962C8B-B14F-4D97-AF65-F5344CB8AC3E}">
        <p14:creationId xmlns:p14="http://schemas.microsoft.com/office/powerpoint/2010/main" val="122715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14</a:t>
            </a:fld>
            <a:endParaRPr lang="nl-BE"/>
          </a:p>
        </p:txBody>
      </p:sp>
    </p:spTree>
    <p:extLst>
      <p:ext uri="{BB962C8B-B14F-4D97-AF65-F5344CB8AC3E}">
        <p14:creationId xmlns:p14="http://schemas.microsoft.com/office/powerpoint/2010/main" val="230853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15</a:t>
            </a:fld>
            <a:endParaRPr lang="nl-BE"/>
          </a:p>
        </p:txBody>
      </p:sp>
    </p:spTree>
    <p:extLst>
      <p:ext uri="{BB962C8B-B14F-4D97-AF65-F5344CB8AC3E}">
        <p14:creationId xmlns:p14="http://schemas.microsoft.com/office/powerpoint/2010/main" val="22447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16</a:t>
            </a:fld>
            <a:endParaRPr lang="nl-BE"/>
          </a:p>
        </p:txBody>
      </p:sp>
    </p:spTree>
    <p:extLst>
      <p:ext uri="{BB962C8B-B14F-4D97-AF65-F5344CB8AC3E}">
        <p14:creationId xmlns:p14="http://schemas.microsoft.com/office/powerpoint/2010/main" val="54085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17</a:t>
            </a:fld>
            <a:endParaRPr lang="nl-BE"/>
          </a:p>
        </p:txBody>
      </p:sp>
    </p:spTree>
    <p:extLst>
      <p:ext uri="{BB962C8B-B14F-4D97-AF65-F5344CB8AC3E}">
        <p14:creationId xmlns:p14="http://schemas.microsoft.com/office/powerpoint/2010/main" val="144605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18</a:t>
            </a:fld>
            <a:endParaRPr lang="nl-BE"/>
          </a:p>
        </p:txBody>
      </p:sp>
    </p:spTree>
    <p:extLst>
      <p:ext uri="{BB962C8B-B14F-4D97-AF65-F5344CB8AC3E}">
        <p14:creationId xmlns:p14="http://schemas.microsoft.com/office/powerpoint/2010/main" val="3063441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19</a:t>
            </a:fld>
            <a:endParaRPr lang="nl-BE"/>
          </a:p>
        </p:txBody>
      </p:sp>
    </p:spTree>
    <p:extLst>
      <p:ext uri="{BB962C8B-B14F-4D97-AF65-F5344CB8AC3E}">
        <p14:creationId xmlns:p14="http://schemas.microsoft.com/office/powerpoint/2010/main" val="223542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a:t>
            </a:fld>
            <a:endParaRPr lang="nl-BE"/>
          </a:p>
        </p:txBody>
      </p:sp>
    </p:spTree>
    <p:extLst>
      <p:ext uri="{BB962C8B-B14F-4D97-AF65-F5344CB8AC3E}">
        <p14:creationId xmlns:p14="http://schemas.microsoft.com/office/powerpoint/2010/main" val="10220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20</a:t>
            </a:fld>
            <a:endParaRPr lang="nl-BE"/>
          </a:p>
        </p:txBody>
      </p:sp>
    </p:spTree>
    <p:extLst>
      <p:ext uri="{BB962C8B-B14F-4D97-AF65-F5344CB8AC3E}">
        <p14:creationId xmlns:p14="http://schemas.microsoft.com/office/powerpoint/2010/main" val="2852730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Van de 7 </a:t>
            </a:r>
            <a:r>
              <a:rPr lang="en-US" err="1">
                <a:cs typeface="Calibri"/>
              </a:rPr>
              <a:t>domeinen</a:t>
            </a:r>
            <a:r>
              <a:rPr lang="en-US">
                <a:cs typeface="Calibri"/>
              </a:rPr>
              <a:t> van </a:t>
            </a:r>
            <a:r>
              <a:rPr lang="en-US" err="1">
                <a:cs typeface="Calibri"/>
              </a:rPr>
              <a:t>welzijnsbeleid</a:t>
            </a:r>
            <a:r>
              <a:rPr lang="en-US">
                <a:cs typeface="Calibri"/>
              </a:rPr>
              <a:t> is </a:t>
            </a:r>
            <a:r>
              <a:rPr lang="en-US" err="1">
                <a:cs typeface="Calibri"/>
              </a:rPr>
              <a:t>dit</a:t>
            </a:r>
            <a:r>
              <a:rPr lang="en-US">
                <a:cs typeface="Calibri"/>
              </a:rPr>
              <a:t> de </a:t>
            </a:r>
            <a:r>
              <a:rPr lang="en-US" err="1">
                <a:cs typeface="Calibri"/>
              </a:rPr>
              <a:t>minst</a:t>
            </a:r>
            <a:r>
              <a:rPr lang="en-US">
                <a:cs typeface="Calibri"/>
              </a:rPr>
              <a:t> </a:t>
            </a:r>
            <a:r>
              <a:rPr lang="en-US" err="1">
                <a:cs typeface="Calibri"/>
              </a:rPr>
              <a:t>evidente</a:t>
            </a:r>
            <a:r>
              <a:rPr lang="en-US">
                <a:cs typeface="Calibri"/>
              </a:rPr>
              <a:t>, </a:t>
            </a:r>
            <a:r>
              <a:rPr lang="en-US" err="1">
                <a:cs typeface="Calibri"/>
              </a:rPr>
              <a:t>hier</a:t>
            </a:r>
            <a:r>
              <a:rPr lang="en-US">
                <a:cs typeface="Calibri"/>
              </a:rPr>
              <a:t> </a:t>
            </a:r>
            <a:r>
              <a:rPr lang="en-US" err="1">
                <a:cs typeface="Calibri"/>
              </a:rPr>
              <a:t>heb</a:t>
            </a:r>
            <a:r>
              <a:rPr lang="en-US">
                <a:cs typeface="Calibri"/>
              </a:rPr>
              <a:t> je het </a:t>
            </a:r>
            <a:r>
              <a:rPr lang="en-US" err="1">
                <a:cs typeface="Calibri"/>
              </a:rPr>
              <a:t>gevoel</a:t>
            </a:r>
            <a:r>
              <a:rPr lang="en-US">
                <a:cs typeface="Calibri"/>
              </a:rPr>
              <a:t> minder impact op </a:t>
            </a:r>
            <a:r>
              <a:rPr lang="en-US" err="1">
                <a:cs typeface="Calibri"/>
              </a:rPr>
              <a:t>te</a:t>
            </a:r>
            <a:r>
              <a:rPr lang="en-US">
                <a:cs typeface="Calibri"/>
              </a:rPr>
              <a:t> </a:t>
            </a:r>
            <a:r>
              <a:rPr lang="en-US" err="1">
                <a:cs typeface="Calibri"/>
              </a:rPr>
              <a:t>hebben</a:t>
            </a:r>
            <a:r>
              <a:rPr lang="en-US">
                <a:cs typeface="Calibri"/>
              </a:rPr>
              <a:t>. </a:t>
            </a:r>
            <a:br>
              <a:rPr lang="en-US">
                <a:cs typeface="+mn-lt"/>
              </a:rPr>
            </a:br>
            <a:r>
              <a:rPr lang="en-US">
                <a:cs typeface="Calibri"/>
              </a:rPr>
              <a:t>Het is </a:t>
            </a:r>
            <a:r>
              <a:rPr lang="en-US" err="1">
                <a:cs typeface="Calibri"/>
              </a:rPr>
              <a:t>ook</a:t>
            </a:r>
            <a:r>
              <a:rPr lang="en-US">
                <a:cs typeface="Calibri"/>
              </a:rPr>
              <a:t> </a:t>
            </a:r>
            <a:r>
              <a:rPr lang="en-US" err="1">
                <a:cs typeface="Calibri"/>
              </a:rPr>
              <a:t>iets</a:t>
            </a:r>
            <a:r>
              <a:rPr lang="en-US">
                <a:cs typeface="Calibri"/>
              </a:rPr>
              <a:t> </a:t>
            </a:r>
            <a:r>
              <a:rPr lang="en-US" err="1">
                <a:cs typeface="Calibri"/>
              </a:rPr>
              <a:t>dat</a:t>
            </a:r>
            <a:r>
              <a:rPr lang="en-US">
                <a:cs typeface="Calibri"/>
              </a:rPr>
              <a:t> </a:t>
            </a:r>
            <a:r>
              <a:rPr lang="en-US" err="1">
                <a:cs typeface="Calibri"/>
              </a:rPr>
              <a:t>niet</a:t>
            </a:r>
            <a:r>
              <a:rPr lang="en-US">
                <a:cs typeface="Calibri"/>
              </a:rPr>
              <a:t> zo evident is om </a:t>
            </a:r>
            <a:r>
              <a:rPr lang="en-US" err="1">
                <a:cs typeface="Calibri"/>
              </a:rPr>
              <a:t>te</a:t>
            </a:r>
            <a:r>
              <a:rPr lang="en-US">
                <a:cs typeface="Calibri"/>
              </a:rPr>
              <a:t> </a:t>
            </a:r>
            <a:r>
              <a:rPr lang="en-US" err="1">
                <a:cs typeface="Calibri"/>
              </a:rPr>
              <a:t>meten</a:t>
            </a:r>
            <a:r>
              <a:rPr lang="en-US">
                <a:cs typeface="Calibri"/>
              </a:rPr>
              <a:t> en </a:t>
            </a:r>
            <a:r>
              <a:rPr lang="en-US" err="1">
                <a:cs typeface="Calibri"/>
              </a:rPr>
              <a:t>toch</a:t>
            </a:r>
            <a:r>
              <a:rPr lang="en-US">
                <a:cs typeface="Calibri"/>
              </a:rPr>
              <a:t> </a:t>
            </a:r>
            <a:r>
              <a:rPr lang="en-US" err="1">
                <a:cs typeface="Calibri"/>
              </a:rPr>
              <a:t>worden</a:t>
            </a:r>
            <a:r>
              <a:rPr lang="en-US">
                <a:cs typeface="Calibri"/>
              </a:rPr>
              <a:t> </a:t>
            </a:r>
            <a:r>
              <a:rPr lang="en-US" err="1">
                <a:cs typeface="Calibri"/>
              </a:rPr>
              <a:t>een</a:t>
            </a:r>
            <a:r>
              <a:rPr lang="en-US">
                <a:cs typeface="Calibri"/>
              </a:rPr>
              <a:t> </a:t>
            </a:r>
            <a:r>
              <a:rPr lang="en-US" err="1">
                <a:cs typeface="Calibri"/>
              </a:rPr>
              <a:t>aantal</a:t>
            </a:r>
            <a:r>
              <a:rPr lang="en-US">
                <a:cs typeface="Calibri"/>
              </a:rPr>
              <a:t> </a:t>
            </a:r>
            <a:r>
              <a:rPr lang="en-US" err="1">
                <a:cs typeface="Calibri"/>
              </a:rPr>
              <a:t>dingen</a:t>
            </a:r>
            <a:r>
              <a:rPr lang="en-US">
                <a:cs typeface="Calibri"/>
              </a:rPr>
              <a:t> van </a:t>
            </a:r>
            <a:r>
              <a:rPr lang="en-US" err="1">
                <a:cs typeface="Calibri"/>
              </a:rPr>
              <a:t>jou</a:t>
            </a:r>
            <a:r>
              <a:rPr lang="en-US">
                <a:cs typeface="Calibri"/>
              </a:rPr>
              <a:t> </a:t>
            </a:r>
            <a:r>
              <a:rPr lang="en-US" err="1">
                <a:cs typeface="Calibri"/>
              </a:rPr>
              <a:t>als</a:t>
            </a:r>
            <a:r>
              <a:rPr lang="en-US">
                <a:cs typeface="Calibri"/>
              </a:rPr>
              <a:t> </a:t>
            </a:r>
            <a:r>
              <a:rPr lang="en-US" err="1">
                <a:cs typeface="Calibri"/>
              </a:rPr>
              <a:t>werkgever</a:t>
            </a:r>
            <a:r>
              <a:rPr lang="en-US">
                <a:cs typeface="Calibri"/>
              </a:rPr>
              <a:t>/ </a:t>
            </a:r>
            <a:r>
              <a:rPr lang="en-US" err="1">
                <a:cs typeface="Calibri"/>
              </a:rPr>
              <a:t>leidinggevende</a:t>
            </a:r>
            <a:r>
              <a:rPr lang="en-US">
                <a:cs typeface="Calibri"/>
              </a:rPr>
              <a:t>, </a:t>
            </a:r>
            <a:r>
              <a:rPr lang="en-US" err="1">
                <a:cs typeface="Calibri"/>
              </a:rPr>
              <a:t>preventiemedewerker</a:t>
            </a:r>
            <a:r>
              <a:rPr lang="en-US">
                <a:cs typeface="Calibri"/>
              </a:rPr>
              <a:t>, </a:t>
            </a:r>
            <a:r>
              <a:rPr lang="en-US" err="1">
                <a:cs typeface="Calibri"/>
              </a:rPr>
              <a:t>vertrouwenspersoon</a:t>
            </a:r>
            <a:r>
              <a:rPr lang="en-US">
                <a:cs typeface="Calibri"/>
              </a:rPr>
              <a:t> en </a:t>
            </a:r>
            <a:r>
              <a:rPr lang="en-US" err="1">
                <a:cs typeface="Calibri"/>
              </a:rPr>
              <a:t>individuele</a:t>
            </a:r>
            <a:r>
              <a:rPr lang="en-US">
                <a:cs typeface="Calibri"/>
              </a:rPr>
              <a:t> </a:t>
            </a:r>
            <a:r>
              <a:rPr lang="en-US" err="1">
                <a:cs typeface="Calibri"/>
              </a:rPr>
              <a:t>werknemen</a:t>
            </a:r>
            <a:r>
              <a:rPr lang="en-US">
                <a:cs typeface="Calibri"/>
              </a:rPr>
              <a:t> </a:t>
            </a:r>
            <a:r>
              <a:rPr lang="en-US" err="1">
                <a:cs typeface="Calibri"/>
              </a:rPr>
              <a:t>verwacht</a:t>
            </a:r>
            <a:r>
              <a:rPr lang="en-US">
                <a:cs typeface="Calibri"/>
              </a:rPr>
              <a:t>. </a:t>
            </a:r>
          </a:p>
          <a:p>
            <a:r>
              <a:rPr lang="en-US">
                <a:cs typeface="Calibri"/>
              </a:rPr>
              <a:t>We </a:t>
            </a:r>
            <a:r>
              <a:rPr lang="en-US" err="1">
                <a:cs typeface="Calibri"/>
              </a:rPr>
              <a:t>nemen</a:t>
            </a:r>
            <a:r>
              <a:rPr lang="en-US">
                <a:cs typeface="Calibri"/>
              </a:rPr>
              <a:t> </a:t>
            </a:r>
            <a:r>
              <a:rPr lang="en-US" err="1">
                <a:cs typeface="Calibri"/>
              </a:rPr>
              <a:t>jullie</a:t>
            </a:r>
            <a:r>
              <a:rPr lang="en-US">
                <a:cs typeface="Calibri"/>
              </a:rPr>
              <a:t> even mee in het </a:t>
            </a:r>
            <a:r>
              <a:rPr lang="en-US" err="1">
                <a:cs typeface="Calibri"/>
              </a:rPr>
              <a:t>verhaal</a:t>
            </a:r>
            <a:r>
              <a:rPr lang="en-US">
                <a:cs typeface="Calibri"/>
              </a:rPr>
              <a:t> van </a:t>
            </a:r>
            <a:r>
              <a:rPr lang="en-US" err="1">
                <a:cs typeface="Calibri"/>
              </a:rPr>
              <a:t>waarom</a:t>
            </a:r>
            <a:r>
              <a:rPr lang="en-US">
                <a:cs typeface="Calibri"/>
              </a:rPr>
              <a:t>, wat en hoe?</a:t>
            </a:r>
          </a:p>
          <a:p>
            <a:r>
              <a:rPr lang="en-US" err="1">
                <a:cs typeface="Calibri"/>
              </a:rPr>
              <a:t>Vandaag</a:t>
            </a:r>
            <a:r>
              <a:rPr lang="en-US">
                <a:cs typeface="Calibri"/>
              </a:rPr>
              <a:t> </a:t>
            </a:r>
            <a:r>
              <a:rPr lang="en-US" err="1">
                <a:cs typeface="Calibri"/>
              </a:rPr>
              <a:t>hebben</a:t>
            </a:r>
            <a:r>
              <a:rPr lang="en-US">
                <a:cs typeface="Calibri"/>
              </a:rPr>
              <a:t> we </a:t>
            </a:r>
            <a:r>
              <a:rPr lang="en-US" err="1">
                <a:cs typeface="Calibri"/>
              </a:rPr>
              <a:t>vooral</a:t>
            </a:r>
            <a:r>
              <a:rPr lang="en-US">
                <a:cs typeface="Calibri"/>
              </a:rPr>
              <a:t> </a:t>
            </a:r>
            <a:r>
              <a:rPr lang="en-US" err="1">
                <a:cs typeface="Calibri"/>
              </a:rPr>
              <a:t>aandacht</a:t>
            </a:r>
            <a:r>
              <a:rPr lang="en-US">
                <a:cs typeface="Calibri"/>
              </a:rPr>
              <a:t> van wat </a:t>
            </a:r>
            <a:r>
              <a:rPr lang="en-US" err="1">
                <a:cs typeface="Calibri"/>
              </a:rPr>
              <a:t>jullie</a:t>
            </a:r>
            <a:r>
              <a:rPr lang="en-US">
                <a:cs typeface="Calibri"/>
              </a:rPr>
              <a:t> </a:t>
            </a:r>
            <a:r>
              <a:rPr lang="en-US" err="1">
                <a:cs typeface="Calibri"/>
              </a:rPr>
              <a:t>zelf</a:t>
            </a:r>
            <a:r>
              <a:rPr lang="en-US">
                <a:cs typeface="Calibri"/>
              </a:rPr>
              <a:t> </a:t>
            </a:r>
            <a:r>
              <a:rPr lang="en-US" err="1">
                <a:cs typeface="Calibri"/>
              </a:rPr>
              <a:t>kunnen</a:t>
            </a:r>
            <a:r>
              <a:rPr lang="en-US">
                <a:cs typeface="Calibri"/>
              </a:rPr>
              <a:t> </a:t>
            </a:r>
            <a:r>
              <a:rPr lang="en-US" err="1">
                <a:cs typeface="Calibri"/>
              </a:rPr>
              <a:t>doen</a:t>
            </a:r>
            <a:r>
              <a:rPr lang="en-US">
                <a:cs typeface="Calibri"/>
              </a:rPr>
              <a:t>. </a:t>
            </a:r>
          </a:p>
          <a:p>
            <a:r>
              <a:rPr lang="en-US">
                <a:cs typeface="Calibri"/>
              </a:rPr>
              <a:t>Het </a:t>
            </a:r>
            <a:r>
              <a:rPr lang="en-US" err="1">
                <a:cs typeface="Calibri"/>
              </a:rPr>
              <a:t>vorige</a:t>
            </a:r>
            <a:r>
              <a:rPr lang="en-US">
                <a:cs typeface="Calibri"/>
              </a:rPr>
              <a:t> </a:t>
            </a:r>
            <a:r>
              <a:rPr lang="en-US" err="1">
                <a:cs typeface="Calibri"/>
              </a:rPr>
              <a:t>vragenuurtje</a:t>
            </a:r>
            <a:r>
              <a:rPr lang="en-US">
                <a:cs typeface="Calibri"/>
              </a:rPr>
              <a:t> was </a:t>
            </a:r>
            <a:r>
              <a:rPr lang="en-US" err="1">
                <a:cs typeface="Calibri"/>
              </a:rPr>
              <a:t>gericht</a:t>
            </a:r>
            <a:r>
              <a:rPr lang="en-US">
                <a:cs typeface="Calibri"/>
              </a:rPr>
              <a:t> </a:t>
            </a:r>
            <a:r>
              <a:rPr lang="en-US" err="1">
                <a:cs typeface="Calibri"/>
              </a:rPr>
              <a:t>naar</a:t>
            </a:r>
            <a:r>
              <a:rPr lang="en-US">
                <a:cs typeface="Calibri"/>
              </a:rPr>
              <a:t> de </a:t>
            </a:r>
            <a:r>
              <a:rPr lang="en-US" err="1">
                <a:cs typeface="Calibri"/>
              </a:rPr>
              <a:t>leidinggevende</a:t>
            </a:r>
            <a:r>
              <a:rPr lang="en-US">
                <a:cs typeface="Calibri"/>
              </a:rPr>
              <a:t> in het CLB. </a:t>
            </a:r>
          </a:p>
          <a:p>
            <a:endParaRPr lang="en-US">
              <a:cs typeface="Calibri"/>
            </a:endParaRP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21</a:t>
            </a:fld>
            <a:endParaRPr lang="nl-BE"/>
          </a:p>
        </p:txBody>
      </p:sp>
    </p:spTree>
    <p:extLst>
      <p:ext uri="{BB962C8B-B14F-4D97-AF65-F5344CB8AC3E}">
        <p14:creationId xmlns:p14="http://schemas.microsoft.com/office/powerpoint/2010/main" val="403241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Erkenning geven aan de</a:t>
            </a: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22</a:t>
            </a:fld>
            <a:endParaRPr lang="nl-BE"/>
          </a:p>
        </p:txBody>
      </p:sp>
    </p:spTree>
    <p:extLst>
      <p:ext uri="{BB962C8B-B14F-4D97-AF65-F5344CB8AC3E}">
        <p14:creationId xmlns:p14="http://schemas.microsoft.com/office/powerpoint/2010/main" val="410910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Focusgesprekken zeker niet in alle centra noodzakelijk, maar wel een aanbod voor diegene waar de cijfers geen verklaring krijgen in het overleg hierboven </a:t>
            </a:r>
            <a:r>
              <a:rPr lang="nl-BE" dirty="0" err="1"/>
              <a:t>omsschreven</a:t>
            </a:r>
            <a:r>
              <a:rPr lang="nl-BE" dirty="0"/>
              <a:t> </a:t>
            </a: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23</a:t>
            </a:fld>
            <a:endParaRPr lang="nl-BE"/>
          </a:p>
        </p:txBody>
      </p:sp>
    </p:spTree>
    <p:extLst>
      <p:ext uri="{BB962C8B-B14F-4D97-AF65-F5344CB8AC3E}">
        <p14:creationId xmlns:p14="http://schemas.microsoft.com/office/powerpoint/2010/main" val="159150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674">
              <a:defRPr/>
            </a:pPr>
            <a:r>
              <a:rPr lang="nl-NL" b="1" i="0">
                <a:solidFill>
                  <a:srgbClr val="555555"/>
                </a:solidFill>
                <a:effectLst/>
              </a:rPr>
              <a:t>* arbeidsorganisatie </a:t>
            </a:r>
            <a:r>
              <a:rPr lang="nl-NL" i="0">
                <a:solidFill>
                  <a:srgbClr val="555555"/>
                </a:solidFill>
                <a:effectLst/>
              </a:rPr>
              <a:t>(op vlak van cultuur en structuur) </a:t>
            </a:r>
            <a:endParaRPr lang="nl-NL">
              <a:solidFill>
                <a:srgbClr val="555555"/>
              </a:solidFill>
            </a:endParaRPr>
          </a:p>
          <a:p>
            <a:pPr>
              <a:buFont typeface="Arial" panose="020B0604020202020204" pitchFamily="34" charset="0"/>
              <a:buChar char="•"/>
            </a:pPr>
            <a:r>
              <a:rPr lang="nl-NL" b="1">
                <a:solidFill>
                  <a:srgbClr val="555555"/>
                </a:solidFill>
              </a:rPr>
              <a:t>J</a:t>
            </a:r>
            <a:r>
              <a:rPr lang="nl-NL" b="1" i="0">
                <a:solidFill>
                  <a:srgbClr val="555555"/>
                </a:solidFill>
                <a:effectLst/>
              </a:rPr>
              <a:t>ob inhoud</a:t>
            </a:r>
            <a:endParaRPr lang="nl-NL">
              <a:solidFill>
                <a:srgbClr val="555555"/>
              </a:solidFill>
            </a:endParaRPr>
          </a:p>
          <a:p>
            <a:pPr lvl="1">
              <a:buFont typeface="Wingdings" panose="05000000000000000000" pitchFamily="2" charset="2"/>
              <a:buChar char="Ø"/>
            </a:pPr>
            <a:r>
              <a:rPr lang="nl-NL" b="0" i="0">
                <a:solidFill>
                  <a:srgbClr val="555555"/>
                </a:solidFill>
                <a:effectLst/>
              </a:rPr>
              <a:t>Hoe wordt het werk georganiseerd? </a:t>
            </a:r>
          </a:p>
          <a:p>
            <a:pPr lvl="1">
              <a:buFont typeface="Wingdings" panose="05000000000000000000" pitchFamily="2" charset="2"/>
              <a:buChar char="Ø"/>
            </a:pPr>
            <a:r>
              <a:rPr lang="nl-NL" b="0" i="0">
                <a:solidFill>
                  <a:srgbClr val="555555"/>
                </a:solidFill>
                <a:effectLst/>
              </a:rPr>
              <a:t>Wie doet wat, wanneer en hoe? </a:t>
            </a:r>
          </a:p>
          <a:p>
            <a:pPr lvl="1">
              <a:buFont typeface="Wingdings" panose="05000000000000000000" pitchFamily="2" charset="2"/>
              <a:buChar char="Ø"/>
            </a:pPr>
            <a:r>
              <a:rPr lang="nl-NL" b="0" i="0">
                <a:solidFill>
                  <a:srgbClr val="555555"/>
                </a:solidFill>
                <a:effectLst/>
              </a:rPr>
              <a:t>Hoe wordt ervoor gezorgd dat teamleden duidelijk en transparant communiceren naar elkaar? </a:t>
            </a:r>
          </a:p>
          <a:p>
            <a:pPr lvl="1">
              <a:buFont typeface="Wingdings" panose="05000000000000000000" pitchFamily="2" charset="2"/>
              <a:buChar char="Ø"/>
            </a:pPr>
            <a:r>
              <a:rPr lang="nl-NL" b="0" i="0">
                <a:solidFill>
                  <a:srgbClr val="555555"/>
                </a:solidFill>
                <a:effectLst/>
              </a:rPr>
              <a:t>Is er tijd en ruimte voor teamintervisie?</a:t>
            </a:r>
          </a:p>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24</a:t>
            </a:fld>
            <a:endParaRPr lang="nl-BE"/>
          </a:p>
        </p:txBody>
      </p:sp>
    </p:spTree>
    <p:extLst>
      <p:ext uri="{BB962C8B-B14F-4D97-AF65-F5344CB8AC3E}">
        <p14:creationId xmlns:p14="http://schemas.microsoft.com/office/powerpoint/2010/main" val="2427014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25</a:t>
            </a:fld>
            <a:endParaRPr lang="nl-BE"/>
          </a:p>
        </p:txBody>
      </p:sp>
    </p:spTree>
    <p:extLst>
      <p:ext uri="{BB962C8B-B14F-4D97-AF65-F5344CB8AC3E}">
        <p14:creationId xmlns:p14="http://schemas.microsoft.com/office/powerpoint/2010/main" val="28105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1" i="0">
                <a:solidFill>
                  <a:srgbClr val="555555"/>
                </a:solidFill>
                <a:effectLst/>
              </a:rPr>
              <a:t>fysieke werkomgeving</a:t>
            </a:r>
          </a:p>
          <a:p>
            <a:pPr lvl="1">
              <a:buFont typeface="Wingdings" panose="05000000000000000000" pitchFamily="2" charset="2"/>
              <a:buChar char="Ø"/>
            </a:pPr>
            <a:r>
              <a:rPr lang="nl-NL" b="0" i="0">
                <a:solidFill>
                  <a:srgbClr val="555555"/>
                </a:solidFill>
                <a:effectLst/>
              </a:rPr>
              <a:t> Risicobeheersing</a:t>
            </a:r>
          </a:p>
          <a:p>
            <a:pPr lvl="1">
              <a:buFont typeface="Wingdings" panose="05000000000000000000" pitchFamily="2" charset="2"/>
              <a:buChar char="Ø"/>
            </a:pPr>
            <a:r>
              <a:rPr lang="nl-NL" b="0" i="0">
                <a:solidFill>
                  <a:srgbClr val="555555"/>
                </a:solidFill>
                <a:effectLst/>
              </a:rPr>
              <a:t> Hygiëne</a:t>
            </a:r>
          </a:p>
          <a:p>
            <a:pPr lvl="1">
              <a:buFont typeface="Wingdings" panose="05000000000000000000" pitchFamily="2" charset="2"/>
              <a:buChar char="Ø"/>
            </a:pPr>
            <a:r>
              <a:rPr lang="nl-NL" b="0" i="0">
                <a:solidFill>
                  <a:srgbClr val="555555"/>
                </a:solidFill>
                <a:effectLst/>
              </a:rPr>
              <a:t> verfraaiing van de werkplek</a:t>
            </a:r>
          </a:p>
          <a:p>
            <a:pPr lvl="1">
              <a:buFont typeface="Wingdings" panose="05000000000000000000" pitchFamily="2" charset="2"/>
              <a:buChar char="Ø"/>
            </a:pPr>
            <a:r>
              <a:rPr lang="nl-NL" b="0" i="0">
                <a:solidFill>
                  <a:srgbClr val="555555"/>
                </a:solidFill>
                <a:effectLst/>
              </a:rPr>
              <a:t> Ergonomie</a:t>
            </a:r>
          </a:p>
          <a:p>
            <a:pPr lvl="1">
              <a:buFont typeface="Wingdings" panose="05000000000000000000" pitchFamily="2" charset="2"/>
              <a:buChar char="Ø"/>
            </a:pPr>
            <a:r>
              <a:rPr lang="nl-NL" b="0" i="0">
                <a:solidFill>
                  <a:srgbClr val="555555"/>
                </a:solidFill>
                <a:effectLst/>
              </a:rPr>
              <a:t> veiligheid.</a:t>
            </a:r>
            <a:endParaRPr lang="nl-NL" b="1" i="0">
              <a:solidFill>
                <a:srgbClr val="555555"/>
              </a:solidFill>
              <a:effectLst/>
            </a:endParaRPr>
          </a:p>
          <a:p>
            <a:pPr algn="l">
              <a:buFont typeface="Arial" panose="020B0604020202020204" pitchFamily="34" charset="0"/>
              <a:buChar char="•"/>
            </a:pPr>
            <a:r>
              <a:rPr lang="nl-NL" b="1" i="0">
                <a:solidFill>
                  <a:srgbClr val="555555"/>
                </a:solidFill>
                <a:effectLst/>
              </a:rPr>
              <a:t>sociale werkomgeving</a:t>
            </a:r>
            <a:endParaRPr lang="en-US" b="1" i="0">
              <a:solidFill>
                <a:srgbClr val="555555"/>
              </a:solidFill>
              <a:effectLst/>
            </a:endParaRPr>
          </a:p>
          <a:p>
            <a:pPr lvl="1">
              <a:buFont typeface="Wingdings" panose="05000000000000000000" pitchFamily="2" charset="2"/>
              <a:buChar char="Ø"/>
            </a:pPr>
            <a:r>
              <a:rPr lang="nl-NL" b="0" i="0">
                <a:solidFill>
                  <a:srgbClr val="555555"/>
                </a:solidFill>
                <a:effectLst/>
              </a:rPr>
              <a:t> het bevorderen van sociale   contacten op het werk</a:t>
            </a:r>
          </a:p>
          <a:p>
            <a:pPr lvl="1">
              <a:buFont typeface="Wingdings" panose="05000000000000000000" pitchFamily="2" charset="2"/>
              <a:buChar char="Ø"/>
            </a:pPr>
            <a:r>
              <a:rPr lang="nl-NL" b="0" i="0">
                <a:solidFill>
                  <a:srgbClr val="555555"/>
                </a:solidFill>
                <a:effectLst/>
              </a:rPr>
              <a:t> open communicatie</a:t>
            </a:r>
            <a:endParaRPr lang="nl-NL">
              <a:solidFill>
                <a:srgbClr val="555555"/>
              </a:solidFill>
            </a:endParaRPr>
          </a:p>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26</a:t>
            </a:fld>
            <a:endParaRPr lang="nl-BE"/>
          </a:p>
        </p:txBody>
      </p:sp>
    </p:spTree>
    <p:extLst>
      <p:ext uri="{BB962C8B-B14F-4D97-AF65-F5344CB8AC3E}">
        <p14:creationId xmlns:p14="http://schemas.microsoft.com/office/powerpoint/2010/main" val="2123192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Binnen het lokaal PBW </a:t>
            </a:r>
          </a:p>
          <a:p>
            <a:pPr marL="171501" indent="-171501">
              <a:buFont typeface="Arial" panose="020B0604020202020204" pitchFamily="34" charset="0"/>
              <a:buChar char="•"/>
            </a:pPr>
            <a:r>
              <a:rPr lang="nl-BE" dirty="0"/>
              <a:t>Jaaractieplan opstellen na gesprek met schakelaar en centrum</a:t>
            </a:r>
          </a:p>
          <a:p>
            <a:pPr marL="171501" indent="-171501">
              <a:buFont typeface="Arial" panose="020B0604020202020204" pitchFamily="34" charset="0"/>
              <a:buChar char="•"/>
            </a:pPr>
            <a:r>
              <a:rPr lang="nl-BE" dirty="0"/>
              <a:t>Operationaliseren van gemaakte afspraken </a:t>
            </a:r>
          </a:p>
          <a:p>
            <a:r>
              <a:rPr lang="nl-BE" dirty="0"/>
              <a:t>Groep </a:t>
            </a:r>
            <a:r>
              <a:rPr lang="nl-BE" dirty="0" err="1"/>
              <a:t>Toernee</a:t>
            </a:r>
            <a:r>
              <a:rPr lang="nl-BE" dirty="0"/>
              <a:t> </a:t>
            </a:r>
            <a:r>
              <a:rPr lang="nl-BE" dirty="0" err="1"/>
              <a:t>Vital</a:t>
            </a:r>
            <a:r>
              <a:rPr lang="nl-BE" dirty="0"/>
              <a:t> </a:t>
            </a: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27</a:t>
            </a:fld>
            <a:endParaRPr lang="nl-BE"/>
          </a:p>
        </p:txBody>
      </p:sp>
    </p:spTree>
    <p:extLst>
      <p:ext uri="{BB962C8B-B14F-4D97-AF65-F5344CB8AC3E}">
        <p14:creationId xmlns:p14="http://schemas.microsoft.com/office/powerpoint/2010/main" val="1714964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1" i="0">
                <a:solidFill>
                  <a:srgbClr val="555555"/>
                </a:solidFill>
                <a:effectLst/>
              </a:rPr>
              <a:t>fysieke werkomgeving</a:t>
            </a:r>
          </a:p>
          <a:p>
            <a:pPr lvl="1">
              <a:buFont typeface="Wingdings" panose="05000000000000000000" pitchFamily="2" charset="2"/>
              <a:buChar char="Ø"/>
            </a:pPr>
            <a:r>
              <a:rPr lang="nl-NL" b="0" i="0">
                <a:solidFill>
                  <a:srgbClr val="555555"/>
                </a:solidFill>
                <a:effectLst/>
              </a:rPr>
              <a:t> Risicobeheersing</a:t>
            </a:r>
          </a:p>
          <a:p>
            <a:pPr lvl="1">
              <a:buFont typeface="Wingdings" panose="05000000000000000000" pitchFamily="2" charset="2"/>
              <a:buChar char="Ø"/>
            </a:pPr>
            <a:r>
              <a:rPr lang="nl-NL" b="0" i="0">
                <a:solidFill>
                  <a:srgbClr val="555555"/>
                </a:solidFill>
                <a:effectLst/>
              </a:rPr>
              <a:t> Hygiëne</a:t>
            </a:r>
          </a:p>
          <a:p>
            <a:pPr lvl="1">
              <a:buFont typeface="Wingdings" panose="05000000000000000000" pitchFamily="2" charset="2"/>
              <a:buChar char="Ø"/>
            </a:pPr>
            <a:r>
              <a:rPr lang="nl-NL" b="0" i="0">
                <a:solidFill>
                  <a:srgbClr val="555555"/>
                </a:solidFill>
                <a:effectLst/>
              </a:rPr>
              <a:t> verfraaiing van de werkplek</a:t>
            </a:r>
          </a:p>
          <a:p>
            <a:pPr lvl="1">
              <a:buFont typeface="Wingdings" panose="05000000000000000000" pitchFamily="2" charset="2"/>
              <a:buChar char="Ø"/>
            </a:pPr>
            <a:r>
              <a:rPr lang="nl-NL" b="0" i="0">
                <a:solidFill>
                  <a:srgbClr val="555555"/>
                </a:solidFill>
                <a:effectLst/>
              </a:rPr>
              <a:t> Ergonomie</a:t>
            </a:r>
          </a:p>
          <a:p>
            <a:pPr lvl="1">
              <a:buFont typeface="Wingdings" panose="05000000000000000000" pitchFamily="2" charset="2"/>
              <a:buChar char="Ø"/>
            </a:pPr>
            <a:r>
              <a:rPr lang="nl-NL" b="0" i="0">
                <a:solidFill>
                  <a:srgbClr val="555555"/>
                </a:solidFill>
                <a:effectLst/>
              </a:rPr>
              <a:t> veiligheid.</a:t>
            </a:r>
            <a:endParaRPr lang="nl-NL" b="1" i="0">
              <a:solidFill>
                <a:srgbClr val="555555"/>
              </a:solidFill>
              <a:effectLst/>
            </a:endParaRPr>
          </a:p>
          <a:p>
            <a:pPr algn="l">
              <a:buFont typeface="Arial" panose="020B0604020202020204" pitchFamily="34" charset="0"/>
              <a:buChar char="•"/>
            </a:pPr>
            <a:r>
              <a:rPr lang="nl-NL" b="1" i="0">
                <a:solidFill>
                  <a:srgbClr val="555555"/>
                </a:solidFill>
                <a:effectLst/>
              </a:rPr>
              <a:t>sociale werkomgeving</a:t>
            </a:r>
            <a:endParaRPr lang="en-US" b="1" i="0">
              <a:solidFill>
                <a:srgbClr val="555555"/>
              </a:solidFill>
              <a:effectLst/>
            </a:endParaRPr>
          </a:p>
          <a:p>
            <a:pPr lvl="1">
              <a:buFont typeface="Wingdings" panose="05000000000000000000" pitchFamily="2" charset="2"/>
              <a:buChar char="Ø"/>
            </a:pPr>
            <a:r>
              <a:rPr lang="nl-NL" b="0" i="0">
                <a:solidFill>
                  <a:srgbClr val="555555"/>
                </a:solidFill>
                <a:effectLst/>
              </a:rPr>
              <a:t> het bevorderen van sociale   contacten op het werk</a:t>
            </a:r>
          </a:p>
          <a:p>
            <a:pPr lvl="1">
              <a:buFont typeface="Wingdings" panose="05000000000000000000" pitchFamily="2" charset="2"/>
              <a:buChar char="Ø"/>
            </a:pPr>
            <a:r>
              <a:rPr lang="nl-NL" b="0" i="0">
                <a:solidFill>
                  <a:srgbClr val="555555"/>
                </a:solidFill>
                <a:effectLst/>
              </a:rPr>
              <a:t> open communicatie</a:t>
            </a:r>
            <a:endParaRPr lang="nl-NL">
              <a:solidFill>
                <a:srgbClr val="555555"/>
              </a:solidFill>
            </a:endParaRPr>
          </a:p>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28</a:t>
            </a:fld>
            <a:endParaRPr lang="nl-BE"/>
          </a:p>
        </p:txBody>
      </p:sp>
    </p:spTree>
    <p:extLst>
      <p:ext uri="{BB962C8B-B14F-4D97-AF65-F5344CB8AC3E}">
        <p14:creationId xmlns:p14="http://schemas.microsoft.com/office/powerpoint/2010/main" val="1248204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29</a:t>
            </a:fld>
            <a:endParaRPr lang="nl-BE"/>
          </a:p>
        </p:txBody>
      </p:sp>
    </p:spTree>
    <p:extLst>
      <p:ext uri="{BB962C8B-B14F-4D97-AF65-F5344CB8AC3E}">
        <p14:creationId xmlns:p14="http://schemas.microsoft.com/office/powerpoint/2010/main" val="165098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a:t>
            </a:fld>
            <a:endParaRPr lang="nl-BE"/>
          </a:p>
        </p:txBody>
      </p:sp>
    </p:spTree>
    <p:extLst>
      <p:ext uri="{BB962C8B-B14F-4D97-AF65-F5344CB8AC3E}">
        <p14:creationId xmlns:p14="http://schemas.microsoft.com/office/powerpoint/2010/main" val="286277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Binnen </a:t>
            </a:r>
            <a:r>
              <a:rPr lang="nl-BE" dirty="0" err="1"/>
              <a:t>Toernee</a:t>
            </a:r>
            <a:r>
              <a:rPr lang="nl-BE" dirty="0"/>
              <a:t> </a:t>
            </a:r>
            <a:r>
              <a:rPr lang="nl-BE" dirty="0" err="1"/>
              <a:t>Vital</a:t>
            </a:r>
            <a:r>
              <a:rPr lang="nl-BE" dirty="0"/>
              <a:t>  zijn voor NAAST het werk steeds vertrokken vanuit 4 batterijen, als we terug denken aan ons congres over positieve gezondheid ‘ Zaadjes voor de toekomst’ dan weten we dat ze binnen deze visie vertrekken vanuit 6 verschillende items die we ook terugvinden binnen onze 4 batterijen</a:t>
            </a:r>
          </a:p>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30</a:t>
            </a:fld>
            <a:endParaRPr lang="nl-BE"/>
          </a:p>
        </p:txBody>
      </p:sp>
    </p:spTree>
    <p:extLst>
      <p:ext uri="{BB962C8B-B14F-4D97-AF65-F5344CB8AC3E}">
        <p14:creationId xmlns:p14="http://schemas.microsoft.com/office/powerpoint/2010/main" val="2022475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kregen tijdens de verschillende besprekingen de vraag kunnen we ook de medewerkers zelf laten nadenken over wat hen zou kunnen helpen om een </a:t>
            </a:r>
            <a:r>
              <a:rPr lang="nl-BE" dirty="0" err="1"/>
              <a:t>betr</a:t>
            </a:r>
            <a:r>
              <a:rPr lang="nl-BE" dirty="0"/>
              <a:t> score te geven. Of wat hen 1 stap vooruit zou kunnen helpen, wel als we dan kijken naar Positieve gezondheid dan zien we heel veel gelijkenissen en dan kunnen we deze werkwijze gebruiken om met onze medewerkers aan de slag te gaan. </a:t>
            </a:r>
          </a:p>
          <a:p>
            <a:r>
              <a:rPr lang="nl-BE" dirty="0"/>
              <a:t>Dit item past dan eigenlijk mooi binnen Op het werk en NAAST het werk. </a:t>
            </a: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31</a:t>
            </a:fld>
            <a:endParaRPr lang="nl-BE"/>
          </a:p>
        </p:txBody>
      </p:sp>
    </p:spTree>
    <p:extLst>
      <p:ext uri="{BB962C8B-B14F-4D97-AF65-F5344CB8AC3E}">
        <p14:creationId xmlns:p14="http://schemas.microsoft.com/office/powerpoint/2010/main" val="205096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32</a:t>
            </a:fld>
            <a:endParaRPr lang="nl-BE"/>
          </a:p>
        </p:txBody>
      </p:sp>
    </p:spTree>
    <p:extLst>
      <p:ext uri="{BB962C8B-B14F-4D97-AF65-F5344CB8AC3E}">
        <p14:creationId xmlns:p14="http://schemas.microsoft.com/office/powerpoint/2010/main" val="1835192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33</a:t>
            </a:fld>
            <a:endParaRPr lang="nl-BE"/>
          </a:p>
        </p:txBody>
      </p:sp>
    </p:spTree>
    <p:extLst>
      <p:ext uri="{BB962C8B-B14F-4D97-AF65-F5344CB8AC3E}">
        <p14:creationId xmlns:p14="http://schemas.microsoft.com/office/powerpoint/2010/main" val="3734216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34</a:t>
            </a:fld>
            <a:endParaRPr lang="nl-BE"/>
          </a:p>
        </p:txBody>
      </p:sp>
    </p:spTree>
    <p:extLst>
      <p:ext uri="{BB962C8B-B14F-4D97-AF65-F5344CB8AC3E}">
        <p14:creationId xmlns:p14="http://schemas.microsoft.com/office/powerpoint/2010/main" val="686478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35</a:t>
            </a:fld>
            <a:endParaRPr lang="nl-BE"/>
          </a:p>
        </p:txBody>
      </p:sp>
    </p:spTree>
    <p:extLst>
      <p:ext uri="{BB962C8B-B14F-4D97-AF65-F5344CB8AC3E}">
        <p14:creationId xmlns:p14="http://schemas.microsoft.com/office/powerpoint/2010/main" val="2638615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36</a:t>
            </a:fld>
            <a:endParaRPr lang="nl-BE"/>
          </a:p>
        </p:txBody>
      </p:sp>
    </p:spTree>
    <p:extLst>
      <p:ext uri="{BB962C8B-B14F-4D97-AF65-F5344CB8AC3E}">
        <p14:creationId xmlns:p14="http://schemas.microsoft.com/office/powerpoint/2010/main" val="3578312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37</a:t>
            </a:fld>
            <a:endParaRPr lang="nl-BE"/>
          </a:p>
        </p:txBody>
      </p:sp>
    </p:spTree>
    <p:extLst>
      <p:ext uri="{BB962C8B-B14F-4D97-AF65-F5344CB8AC3E}">
        <p14:creationId xmlns:p14="http://schemas.microsoft.com/office/powerpoint/2010/main" val="3464155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38</a:t>
            </a:fld>
            <a:endParaRPr lang="nl-BE"/>
          </a:p>
        </p:txBody>
      </p:sp>
    </p:spTree>
    <p:extLst>
      <p:ext uri="{BB962C8B-B14F-4D97-AF65-F5344CB8AC3E}">
        <p14:creationId xmlns:p14="http://schemas.microsoft.com/office/powerpoint/2010/main" val="224205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4</a:t>
            </a:fld>
            <a:endParaRPr lang="nl-BE"/>
          </a:p>
        </p:txBody>
      </p:sp>
    </p:spTree>
    <p:extLst>
      <p:ext uri="{BB962C8B-B14F-4D97-AF65-F5344CB8AC3E}">
        <p14:creationId xmlns:p14="http://schemas.microsoft.com/office/powerpoint/2010/main" val="13448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5</a:t>
            </a:fld>
            <a:endParaRPr lang="nl-BE"/>
          </a:p>
        </p:txBody>
      </p:sp>
    </p:spTree>
    <p:extLst>
      <p:ext uri="{BB962C8B-B14F-4D97-AF65-F5344CB8AC3E}">
        <p14:creationId xmlns:p14="http://schemas.microsoft.com/office/powerpoint/2010/main" val="213160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6</a:t>
            </a:fld>
            <a:endParaRPr lang="nl-BE"/>
          </a:p>
        </p:txBody>
      </p:sp>
    </p:spTree>
    <p:extLst>
      <p:ext uri="{BB962C8B-B14F-4D97-AF65-F5344CB8AC3E}">
        <p14:creationId xmlns:p14="http://schemas.microsoft.com/office/powerpoint/2010/main" val="95918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7</a:t>
            </a:fld>
            <a:endParaRPr lang="nl-BE"/>
          </a:p>
        </p:txBody>
      </p:sp>
    </p:spTree>
    <p:extLst>
      <p:ext uri="{BB962C8B-B14F-4D97-AF65-F5344CB8AC3E}">
        <p14:creationId xmlns:p14="http://schemas.microsoft.com/office/powerpoint/2010/main" val="132898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Behalve CPBW draaiboeken gekregen via de nieuwsbrief!</a:t>
            </a:r>
          </a:p>
          <a:p>
            <a:endParaRPr lang="en-US" dirty="0">
              <a:cs typeface="Calibri"/>
            </a:endParaRPr>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8</a:t>
            </a:fld>
            <a:endParaRPr lang="nl-BE"/>
          </a:p>
        </p:txBody>
      </p:sp>
    </p:spTree>
    <p:extLst>
      <p:ext uri="{BB962C8B-B14F-4D97-AF65-F5344CB8AC3E}">
        <p14:creationId xmlns:p14="http://schemas.microsoft.com/office/powerpoint/2010/main" val="84243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9</a:t>
            </a:fld>
            <a:endParaRPr lang="nl-BE"/>
          </a:p>
        </p:txBody>
      </p:sp>
    </p:spTree>
    <p:extLst>
      <p:ext uri="{BB962C8B-B14F-4D97-AF65-F5344CB8AC3E}">
        <p14:creationId xmlns:p14="http://schemas.microsoft.com/office/powerpoint/2010/main" val="246634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a:t>Titel</a:t>
            </a:r>
            <a:br>
              <a:rPr lang="nl-NL"/>
            </a:br>
            <a:r>
              <a:rPr lang="nl-NL"/>
              <a:t>presentatie</a:t>
            </a:r>
            <a:endParaRPr lang="nl-BE"/>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 presentatie</a:t>
            </a:r>
            <a:endParaRPr lang="nl-BE"/>
          </a:p>
        </p:txBody>
      </p:sp>
    </p:spTree>
    <p:extLst>
      <p:ext uri="{BB962C8B-B14F-4D97-AF65-F5344CB8AC3E}">
        <p14:creationId xmlns:p14="http://schemas.microsoft.com/office/powerpoint/2010/main" val="84708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264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277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83492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6223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645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5516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125239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a:t>Klik om stijl te bewerken</a:t>
            </a:r>
            <a:endParaRPr lang="nl-BE"/>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39930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ianummer 3"/>
          <p:cNvSpPr>
            <a:spLocks noGrp="1"/>
          </p:cNvSpPr>
          <p:nvPr>
            <p:ph type="sldNum" sz="quarter" idx="10"/>
          </p:nvPr>
        </p:nvSpPr>
        <p:spPr/>
        <p:txBody>
          <a:bodyPr/>
          <a:lstStyle/>
          <a:p>
            <a:fld id="{2691482F-D63A-4DB3-831B-E5DF2FE757FB}" type="slidenum">
              <a:rPr lang="nl-BE" smtClean="0"/>
              <a:pPr/>
              <a:t>‹nr.›</a:t>
            </a:fld>
            <a:endParaRPr lang="nl-BE"/>
          </a:p>
        </p:txBody>
      </p:sp>
    </p:spTree>
    <p:extLst>
      <p:ext uri="{BB962C8B-B14F-4D97-AF65-F5344CB8AC3E}">
        <p14:creationId xmlns:p14="http://schemas.microsoft.com/office/powerpoint/2010/main" val="23743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Tree>
    <p:extLst>
      <p:ext uri="{BB962C8B-B14F-4D97-AF65-F5344CB8AC3E}">
        <p14:creationId xmlns:p14="http://schemas.microsoft.com/office/powerpoint/2010/main" val="7244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3675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24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Tree>
    <p:extLst>
      <p:ext uri="{BB962C8B-B14F-4D97-AF65-F5344CB8AC3E}">
        <p14:creationId xmlns:p14="http://schemas.microsoft.com/office/powerpoint/2010/main" val="1277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8406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18"/>
          <a:stretch>
            <a:fillRect/>
          </a:stretch>
        </p:blipFill>
        <p:spPr>
          <a:xfrm>
            <a:off x="399288" y="6494490"/>
            <a:ext cx="720000" cy="101818"/>
          </a:xfrm>
          <a:prstGeom prst="rect">
            <a:avLst/>
          </a:prstGeom>
        </p:spPr>
      </p:pic>
      <p:sp>
        <p:nvSpPr>
          <p:cNvPr id="4" name="Tijdelijke aanduiding voor dianummer 3"/>
          <p:cNvSpPr>
            <a:spLocks noGrp="1"/>
          </p:cNvSpPr>
          <p:nvPr>
            <p:ph type="sldNum" sz="quarter" idx="4"/>
          </p:nvPr>
        </p:nvSpPr>
        <p:spPr>
          <a:xfrm>
            <a:off x="8979408" y="6362836"/>
            <a:ext cx="2743200"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2691482F-D63A-4DB3-831B-E5DF2FE757FB}" type="slidenum">
              <a:rPr lang="nl-BE" smtClean="0"/>
              <a:pPr/>
              <a:t>‹nr.›</a:t>
            </a:fld>
            <a:endParaRPr lang="nl-BE"/>
          </a:p>
        </p:txBody>
      </p:sp>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9" r:id="rId5"/>
    <p:sldLayoutId id="2147483652" r:id="rId6"/>
    <p:sldLayoutId id="2147483664" r:id="rId7"/>
    <p:sldLayoutId id="2147483665" r:id="rId8"/>
    <p:sldLayoutId id="2147483666" r:id="rId9"/>
    <p:sldLayoutId id="2147483653" r:id="rId10"/>
    <p:sldLayoutId id="2147483661" r:id="rId11"/>
    <p:sldLayoutId id="2147483656" r:id="rId12"/>
    <p:sldLayoutId id="2147483662" r:id="rId13"/>
    <p:sldLayoutId id="2147483657" r:id="rId14"/>
    <p:sldLayoutId id="2147483663" r:id="rId15"/>
    <p:sldLayoutId id="2147483655" r:id="rId16"/>
  </p:sldLayoutIdLst>
  <p:hf hdr="0" ftr="0" dt="0"/>
  <p:txStyles>
    <p:title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teams.microsoft.com/l/file/C6AD956B-CA89-4BDE-9926-5186388FBB04?tenantId=ebabab07-39a1-4e19-a45b-47a9b4f5312b&amp;fileType=docx&amp;objectUrl=https%3A%2F%2Fvrijclbnetwerk.sharepoint.com%2Fsites%2FCorona%2FGedeelde%20documenten%2FGeneral%2FOrganisatiebeleid%20in%20tijden%20van%20corona%2FContact%20tracing%20-%20Reorganisatie_01102020.docx&amp;baseUrl=https%3A%2F%2Fvrijclbnetwerk.sharepoint.com%2Fsites%2FCorona&amp;serviceName=teams&amp;threadId=19:356df2fe995c42b3886a232a8d1f9f30@thread.tacv2&amp;messageId=1616402617809&amp;groupId=9c743dc1-e841-43b0-992a-7d6f1aee572f" TargetMode="External"/><Relationship Id="rId5" Type="http://schemas.openxmlformats.org/officeDocument/2006/relationships/hyperlink" Target="https://www.mijnvclb.be/corona/welzijn.php" TargetMode="External"/><Relationship Id="rId4" Type="http://schemas.openxmlformats.org/officeDocument/2006/relationships/hyperlink" Target="https://www.mijnvclb.be/corona/leidinggeven.ph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mijnvclb.be/corona/welzijn.php"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jnvclb.be/corona/welzijn.php"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mijnpositievegezondheid.nl/" TargetMode="External"/><Relationship Id="rId4" Type="http://schemas.openxmlformats.org/officeDocument/2006/relationships/hyperlink" Target="https://www.gezondleven.be/themas/mentaal-welbevind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2.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onderwijs.vlaanderen.be/nl/coronamaatregelen-verlucht-en-ventileer-voldoend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a:xfrm>
            <a:off x="771144" y="1116142"/>
            <a:ext cx="5870448" cy="2387600"/>
          </a:xfrm>
        </p:spPr>
        <p:txBody>
          <a:bodyPr>
            <a:normAutofit/>
          </a:bodyPr>
          <a:lstStyle/>
          <a:p>
            <a:r>
              <a:rPr lang="nl-BE"/>
              <a:t>Vragen uurtje CPBW </a:t>
            </a:r>
            <a:endParaRPr lang="nl-BE">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a:xfrm>
            <a:off x="771144" y="3602038"/>
            <a:ext cx="5870448" cy="622490"/>
          </a:xfrm>
        </p:spPr>
        <p:txBody>
          <a:bodyPr vert="horz" lIns="91440" tIns="45720" rIns="91440" bIns="45720" rtlCol="0" anchor="t">
            <a:normAutofit/>
          </a:bodyPr>
          <a:lstStyle/>
          <a:p>
            <a:r>
              <a:rPr lang="nl-BE"/>
              <a:t>25/03/2021</a:t>
            </a:r>
          </a:p>
        </p:txBody>
      </p:sp>
      <p:pic>
        <p:nvPicPr>
          <p:cNvPr id="6" name="Afbeelding 5">
            <a:extLst>
              <a:ext uri="{FF2B5EF4-FFF2-40B4-BE49-F238E27FC236}">
                <a16:creationId xmlns:a16="http://schemas.microsoft.com/office/drawing/2014/main" id="{163538E3-F3F3-4944-8BAF-BA6B14FD6191}"/>
              </a:ext>
            </a:extLst>
          </p:cNvPr>
          <p:cNvPicPr>
            <a:picLocks noChangeAspect="1"/>
          </p:cNvPicPr>
          <p:nvPr/>
        </p:nvPicPr>
        <p:blipFill>
          <a:blip r:embed="rId3"/>
          <a:stretch>
            <a:fillRect/>
          </a:stretch>
        </p:blipFill>
        <p:spPr>
          <a:xfrm>
            <a:off x="7035113" y="4615641"/>
            <a:ext cx="4968034" cy="2065465"/>
          </a:xfrm>
          <a:prstGeom prst="rect">
            <a:avLst/>
          </a:prstGeom>
        </p:spPr>
      </p:pic>
      <p:sp>
        <p:nvSpPr>
          <p:cNvPr id="5" name="Ondertitel 2">
            <a:extLst>
              <a:ext uri="{FF2B5EF4-FFF2-40B4-BE49-F238E27FC236}">
                <a16:creationId xmlns:a16="http://schemas.microsoft.com/office/drawing/2014/main" id="{ABCC2CFD-E9F9-43F6-953C-2DBA03087DD7}"/>
              </a:ext>
            </a:extLst>
          </p:cNvPr>
          <p:cNvSpPr txBox="1">
            <a:spLocks/>
          </p:cNvSpPr>
          <p:nvPr/>
        </p:nvSpPr>
        <p:spPr>
          <a:xfrm>
            <a:off x="785078" y="4694964"/>
            <a:ext cx="5870448" cy="6224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Helvetica" pitchFamily="2" charset="0"/>
              <a:buNone/>
              <a:defRPr sz="3600" b="1" kern="1200">
                <a:solidFill>
                  <a:srgbClr val="008D36"/>
                </a:solidFill>
                <a:latin typeface="+mn-lt"/>
                <a:ea typeface="+mn-ea"/>
                <a:cs typeface="+mn-cs"/>
              </a:defRPr>
            </a:lvl1pPr>
            <a:lvl2pPr marL="457200" indent="0" algn="ctr" defTabSz="914400" rtl="0" eaLnBrk="1" latinLnBrk="0" hangingPunct="1">
              <a:lnSpc>
                <a:spcPct val="90000"/>
              </a:lnSpc>
              <a:spcBef>
                <a:spcPts val="500"/>
              </a:spcBef>
              <a:buFont typeface="Helvetica" pitchFamily="2"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Helvetica" pitchFamily="2"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Helvetica" pitchFamily="2"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Helvetica" pitchFamily="2"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BE"/>
              <a:t>Christa Vercruysse</a:t>
            </a:r>
          </a:p>
        </p:txBody>
      </p:sp>
    </p:spTree>
    <p:extLst>
      <p:ext uri="{BB962C8B-B14F-4D97-AF65-F5344CB8AC3E}">
        <p14:creationId xmlns:p14="http://schemas.microsoft.com/office/powerpoint/2010/main" val="139715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2850-3F91-46A3-9A41-CC32A33E7260}"/>
              </a:ext>
            </a:extLst>
          </p:cNvPr>
          <p:cNvSpPr>
            <a:spLocks noGrp="1"/>
          </p:cNvSpPr>
          <p:nvPr>
            <p:ph type="title"/>
          </p:nvPr>
        </p:nvSpPr>
        <p:spPr/>
        <p:txBody>
          <a:bodyPr/>
          <a:lstStyle/>
          <a:p>
            <a:r>
              <a:rPr lang="nl-NL" dirty="0"/>
              <a:t>Update Specifiek luik CPBW-draaiboek</a:t>
            </a:r>
          </a:p>
        </p:txBody>
      </p:sp>
      <p:sp>
        <p:nvSpPr>
          <p:cNvPr id="3" name="Tijdelijke aanduiding voor inhoud 2">
            <a:extLst>
              <a:ext uri="{FF2B5EF4-FFF2-40B4-BE49-F238E27FC236}">
                <a16:creationId xmlns:a16="http://schemas.microsoft.com/office/drawing/2014/main" id="{17BA9930-4AD7-41FD-8F9B-91ACED6B598D}"/>
              </a:ext>
            </a:extLst>
          </p:cNvPr>
          <p:cNvSpPr>
            <a:spLocks noGrp="1"/>
          </p:cNvSpPr>
          <p:nvPr>
            <p:ph idx="1"/>
          </p:nvPr>
        </p:nvSpPr>
        <p:spPr/>
        <p:txBody>
          <a:bodyPr>
            <a:normAutofit/>
          </a:bodyPr>
          <a:lstStyle/>
          <a:p>
            <a:pPr marL="0" indent="0">
              <a:buNone/>
            </a:pPr>
            <a:r>
              <a:rPr lang="nl-NL" dirty="0">
                <a:solidFill>
                  <a:srgbClr val="1D71B8"/>
                </a:solidFill>
                <a:cs typeface="Calibri"/>
              </a:rPr>
              <a:t>Boek III: arbeidsplaatsen</a:t>
            </a:r>
          </a:p>
          <a:p>
            <a:pPr marL="0" indent="0">
              <a:buNone/>
            </a:pPr>
            <a:r>
              <a:rPr lang="nl-BE" dirty="0">
                <a:solidFill>
                  <a:srgbClr val="00B050"/>
                </a:solidFill>
                <a:latin typeface="Calibri" panose="020F0502020204030204" pitchFamily="34" charset="0"/>
                <a:ea typeface="MS Gothic" panose="020B0609070205080204" pitchFamily="49" charset="-128"/>
                <a:cs typeface="Calibri" panose="020F0502020204030204" pitchFamily="34" charset="0"/>
              </a:rPr>
              <a:t>c. </a:t>
            </a:r>
            <a:r>
              <a:rPr lang="nl-BE" dirty="0">
                <a:solidFill>
                  <a:srgbClr val="00B050"/>
                </a:solidFill>
                <a:effectLst/>
                <a:latin typeface="Calibri" panose="020F0502020204030204" pitchFamily="34" charset="0"/>
                <a:ea typeface="MS Gothic" panose="020B0609070205080204" pitchFamily="49" charset="-128"/>
                <a:cs typeface="Calibri" panose="020F0502020204030204" pitchFamily="34" charset="0"/>
              </a:rPr>
              <a:t>Toegankelijkheid in het kader van </a:t>
            </a:r>
            <a:r>
              <a:rPr lang="nl-BE" dirty="0" err="1">
                <a:solidFill>
                  <a:srgbClr val="00B050"/>
                </a:solidFill>
                <a:effectLst/>
                <a:latin typeface="Calibri" panose="020F0502020204030204" pitchFamily="34" charset="0"/>
                <a:ea typeface="MS Gothic" panose="020B0609070205080204" pitchFamily="49" charset="-128"/>
                <a:cs typeface="Calibri" panose="020F0502020204030204" pitchFamily="34" charset="0"/>
              </a:rPr>
              <a:t>social</a:t>
            </a:r>
            <a:r>
              <a:rPr lang="nl-BE" dirty="0">
                <a:solidFill>
                  <a:srgbClr val="00B050"/>
                </a:solidFill>
                <a:effectLst/>
                <a:latin typeface="Calibri" panose="020F0502020204030204" pitchFamily="34" charset="0"/>
                <a:ea typeface="MS Gothic" panose="020B0609070205080204" pitchFamily="49" charset="-128"/>
                <a:cs typeface="Calibri" panose="020F0502020204030204" pitchFamily="34" charset="0"/>
              </a:rPr>
              <a:t> </a:t>
            </a:r>
            <a:r>
              <a:rPr lang="nl-BE" dirty="0" err="1">
                <a:solidFill>
                  <a:srgbClr val="00B050"/>
                </a:solidFill>
                <a:effectLst/>
                <a:latin typeface="Calibri" panose="020F0502020204030204" pitchFamily="34" charset="0"/>
                <a:ea typeface="MS Gothic" panose="020B0609070205080204" pitchFamily="49" charset="-128"/>
                <a:cs typeface="Calibri" panose="020F0502020204030204" pitchFamily="34" charset="0"/>
              </a:rPr>
              <a:t>distancing</a:t>
            </a:r>
            <a:r>
              <a:rPr lang="nl-BE" dirty="0">
                <a:solidFill>
                  <a:srgbClr val="00B050"/>
                </a:solidFill>
                <a:effectLst/>
                <a:latin typeface="Calibri" panose="020F0502020204030204" pitchFamily="34" charset="0"/>
                <a:ea typeface="MS Gothic" panose="020B0609070205080204" pitchFamily="49" charset="-128"/>
                <a:cs typeface="Calibri" panose="020F0502020204030204" pitchFamily="34" charset="0"/>
              </a:rPr>
              <a:t> binnen het gebouw </a:t>
            </a:r>
            <a:endParaRPr lang="nl-BE" dirty="0">
              <a:solidFill>
                <a:srgbClr val="1371B8"/>
              </a:solidFill>
              <a:effectLst/>
              <a:latin typeface="Calibri" panose="020F0502020204030204" pitchFamily="34" charset="0"/>
              <a:ea typeface="MS Gothic" panose="020B0609070205080204" pitchFamily="49" charset="-128"/>
              <a:cs typeface="Calibri" panose="020F0502020204030204" pitchFamily="34" charset="0"/>
            </a:endParaRPr>
          </a:p>
          <a:p>
            <a:pPr marL="0" indent="0">
              <a:buNone/>
            </a:pPr>
            <a:r>
              <a:rPr lang="nl-NL" b="1" dirty="0"/>
              <a:t>Bezoekers</a:t>
            </a:r>
          </a:p>
          <a:p>
            <a:pPr lvl="1">
              <a:buFont typeface="Wingdings" panose="05000000000000000000" pitchFamily="2" charset="2"/>
              <a:buChar char="Ø"/>
            </a:pPr>
            <a:r>
              <a:rPr lang="nl-NL" dirty="0"/>
              <a:t> mondmaskers: sjaals, </a:t>
            </a:r>
            <a:r>
              <a:rPr lang="nl-NL" dirty="0" err="1"/>
              <a:t>bandana’s</a:t>
            </a:r>
            <a:r>
              <a:rPr lang="nl-NL" dirty="0"/>
              <a:t> en </a:t>
            </a:r>
            <a:r>
              <a:rPr lang="nl-NL" dirty="0" err="1"/>
              <a:t>nekverwarmers</a:t>
            </a:r>
            <a:r>
              <a:rPr lang="nl-NL" dirty="0"/>
              <a:t> zijn niet meer toegestaan </a:t>
            </a:r>
          </a:p>
          <a:p>
            <a:pPr marL="0" indent="0">
              <a:buNone/>
            </a:pPr>
            <a:r>
              <a:rPr lang="nl-NL" b="1" dirty="0"/>
              <a:t>Wie komt wanneer werken </a:t>
            </a:r>
          </a:p>
          <a:p>
            <a:pPr lvl="1">
              <a:buFont typeface="Wingdings" panose="05000000000000000000" pitchFamily="2" charset="2"/>
              <a:buChar char="Ø"/>
            </a:pPr>
            <a:r>
              <a:rPr lang="nl-NL" dirty="0"/>
              <a:t> </a:t>
            </a:r>
            <a:r>
              <a:rPr lang="nl-NL" dirty="0">
                <a:effectLst/>
                <a:latin typeface="Calibri" panose="020F0502020204030204" pitchFamily="34" charset="0"/>
                <a:ea typeface="Calibri" panose="020F0502020204030204" pitchFamily="34" charset="0"/>
                <a:cs typeface="Symbol" panose="05050102010706020507" pitchFamily="18" charset="2"/>
              </a:rPr>
              <a:t>Beperk, bij taken die aanwezigheid vereisen op het CLB, het aantal teamleden.</a:t>
            </a:r>
            <a:r>
              <a:rPr lang="nl-NL" sz="1800" dirty="0">
                <a:effectLst/>
                <a:latin typeface="Calibri" panose="020F0502020204030204" pitchFamily="34" charset="0"/>
                <a:ea typeface="Calibri" panose="020F0502020204030204" pitchFamily="34" charset="0"/>
                <a:cs typeface="Symbol" panose="05050102010706020507" pitchFamily="18" charset="2"/>
              </a:rPr>
              <a:t> </a:t>
            </a:r>
            <a:endParaRPr lang="nl-NL" dirty="0"/>
          </a:p>
          <a:p>
            <a:pPr marL="0" indent="0">
              <a:buNone/>
            </a:pPr>
            <a:r>
              <a:rPr lang="nl-NL" b="1" dirty="0"/>
              <a:t>Bureaus </a:t>
            </a:r>
          </a:p>
          <a:p>
            <a:pPr lvl="1">
              <a:buFont typeface="Wingdings" panose="05000000000000000000" pitchFamily="2" charset="2"/>
              <a:buChar char="Ø"/>
            </a:pPr>
            <a:r>
              <a:rPr lang="nl-NL" dirty="0"/>
              <a:t> Zorg voor permanente ventilatie zeker als meerdere personen in een zelfde ruimte aanwezig zijn</a:t>
            </a:r>
          </a:p>
        </p:txBody>
      </p:sp>
      <p:sp>
        <p:nvSpPr>
          <p:cNvPr id="4" name="Tijdelijke aanduiding voor dianummer 3">
            <a:extLst>
              <a:ext uri="{FF2B5EF4-FFF2-40B4-BE49-F238E27FC236}">
                <a16:creationId xmlns:a16="http://schemas.microsoft.com/office/drawing/2014/main" id="{CCE23FC6-634A-4546-8254-912B69079173}"/>
              </a:ext>
            </a:extLst>
          </p:cNvPr>
          <p:cNvSpPr>
            <a:spLocks noGrp="1"/>
          </p:cNvSpPr>
          <p:nvPr>
            <p:ph type="sldNum" sz="quarter" idx="10"/>
          </p:nvPr>
        </p:nvSpPr>
        <p:spPr/>
        <p:txBody>
          <a:bodyPr/>
          <a:lstStyle/>
          <a:p>
            <a:fld id="{2691482F-D63A-4DB3-831B-E5DF2FE757FB}" type="slidenum">
              <a:rPr lang="nl-BE" smtClean="0"/>
              <a:pPr/>
              <a:t>10</a:t>
            </a:fld>
            <a:endParaRPr lang="nl-BE"/>
          </a:p>
        </p:txBody>
      </p:sp>
    </p:spTree>
    <p:extLst>
      <p:ext uri="{BB962C8B-B14F-4D97-AF65-F5344CB8AC3E}">
        <p14:creationId xmlns:p14="http://schemas.microsoft.com/office/powerpoint/2010/main" val="217247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24548-A02F-45E6-8196-AEA32B8460E4}"/>
              </a:ext>
            </a:extLst>
          </p:cNvPr>
          <p:cNvSpPr>
            <a:spLocks noGrp="1"/>
          </p:cNvSpPr>
          <p:nvPr>
            <p:ph type="title"/>
          </p:nvPr>
        </p:nvSpPr>
        <p:spPr/>
        <p:txBody>
          <a:bodyPr/>
          <a:lstStyle/>
          <a:p>
            <a:r>
              <a:rPr lang="nl-NL" dirty="0"/>
              <a:t>Update Specifiek luik CPBW-draaiboek</a:t>
            </a:r>
            <a:endParaRPr lang="nl-BE" dirty="0"/>
          </a:p>
        </p:txBody>
      </p:sp>
      <p:sp>
        <p:nvSpPr>
          <p:cNvPr id="3" name="Tijdelijke aanduiding voor inhoud 2">
            <a:extLst>
              <a:ext uri="{FF2B5EF4-FFF2-40B4-BE49-F238E27FC236}">
                <a16:creationId xmlns:a16="http://schemas.microsoft.com/office/drawing/2014/main" id="{C178BBC7-C57E-4357-A7B7-5CB40E92456A}"/>
              </a:ext>
            </a:extLst>
          </p:cNvPr>
          <p:cNvSpPr>
            <a:spLocks noGrp="1"/>
          </p:cNvSpPr>
          <p:nvPr>
            <p:ph idx="1"/>
          </p:nvPr>
        </p:nvSpPr>
        <p:spPr/>
        <p:txBody>
          <a:bodyPr/>
          <a:lstStyle/>
          <a:p>
            <a:pPr marL="0" indent="0">
              <a:buNone/>
            </a:pPr>
            <a:r>
              <a:rPr lang="nl-NL" dirty="0">
                <a:solidFill>
                  <a:srgbClr val="1D71B8"/>
                </a:solidFill>
                <a:cs typeface="Calibri"/>
              </a:rPr>
              <a:t>Boek III: arbeidsplaatsen</a:t>
            </a:r>
          </a:p>
          <a:p>
            <a:pPr marL="0" indent="0">
              <a:buNone/>
            </a:pPr>
            <a:endParaRPr lang="nl-NL" dirty="0">
              <a:solidFill>
                <a:srgbClr val="008D36"/>
              </a:solidFill>
            </a:endParaRPr>
          </a:p>
          <a:p>
            <a:pPr marL="0" indent="0">
              <a:buNone/>
            </a:pPr>
            <a:r>
              <a:rPr lang="nl-NL" dirty="0">
                <a:solidFill>
                  <a:srgbClr val="008D36"/>
                </a:solidFill>
              </a:rPr>
              <a:t>Een mondmasker binnen het gebouw voor de CLB-medewerker? </a:t>
            </a:r>
          </a:p>
          <a:p>
            <a:pPr marL="0" indent="0">
              <a:buNone/>
            </a:pPr>
            <a:endParaRPr lang="nl-NL" dirty="0"/>
          </a:p>
          <a:p>
            <a:pPr marL="0" indent="0">
              <a:buNone/>
            </a:pPr>
            <a:r>
              <a:rPr lang="nl-NL" dirty="0"/>
              <a:t>Ook als er plaatsgenomen wordt aan het bureau moet de medewerker het mondmasker blijven dragen wanneer het bureau gedeeld wordt met 1 of meerdere collega’s. Enkel wanneer men alleen in zijn/haar bureau is, kan het mondmasker verwijderd worden. </a:t>
            </a:r>
            <a:endParaRPr lang="nl-BE" dirty="0"/>
          </a:p>
        </p:txBody>
      </p:sp>
      <p:sp>
        <p:nvSpPr>
          <p:cNvPr id="4" name="Tijdelijke aanduiding voor dianummer 3">
            <a:extLst>
              <a:ext uri="{FF2B5EF4-FFF2-40B4-BE49-F238E27FC236}">
                <a16:creationId xmlns:a16="http://schemas.microsoft.com/office/drawing/2014/main" id="{197E9B6A-2FF2-42C9-AE9F-CB197D792F1E}"/>
              </a:ext>
            </a:extLst>
          </p:cNvPr>
          <p:cNvSpPr>
            <a:spLocks noGrp="1"/>
          </p:cNvSpPr>
          <p:nvPr>
            <p:ph type="sldNum" sz="quarter" idx="10"/>
          </p:nvPr>
        </p:nvSpPr>
        <p:spPr/>
        <p:txBody>
          <a:bodyPr/>
          <a:lstStyle/>
          <a:p>
            <a:fld id="{2691482F-D63A-4DB3-831B-E5DF2FE757FB}" type="slidenum">
              <a:rPr lang="nl-BE" smtClean="0"/>
              <a:pPr/>
              <a:t>11</a:t>
            </a:fld>
            <a:endParaRPr lang="nl-BE"/>
          </a:p>
        </p:txBody>
      </p:sp>
    </p:spTree>
    <p:extLst>
      <p:ext uri="{BB962C8B-B14F-4D97-AF65-F5344CB8AC3E}">
        <p14:creationId xmlns:p14="http://schemas.microsoft.com/office/powerpoint/2010/main" val="32900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CEF06-071A-437C-8136-EB9D2028DF53}"/>
              </a:ext>
            </a:extLst>
          </p:cNvPr>
          <p:cNvSpPr>
            <a:spLocks noGrp="1"/>
          </p:cNvSpPr>
          <p:nvPr>
            <p:ph type="title"/>
          </p:nvPr>
        </p:nvSpPr>
        <p:spPr/>
        <p:txBody>
          <a:bodyPr/>
          <a:lstStyle/>
          <a:p>
            <a:r>
              <a:rPr lang="nl-NL" dirty="0"/>
              <a:t>Update Specifiek luik CPBW-draaiboek</a:t>
            </a:r>
            <a:endParaRPr lang="nl-BE" dirty="0"/>
          </a:p>
        </p:txBody>
      </p:sp>
      <p:sp>
        <p:nvSpPr>
          <p:cNvPr id="3" name="Tijdelijke aanduiding voor inhoud 2">
            <a:extLst>
              <a:ext uri="{FF2B5EF4-FFF2-40B4-BE49-F238E27FC236}">
                <a16:creationId xmlns:a16="http://schemas.microsoft.com/office/drawing/2014/main" id="{CF70D344-C765-431C-988D-4F3318F59432}"/>
              </a:ext>
            </a:extLst>
          </p:cNvPr>
          <p:cNvSpPr>
            <a:spLocks noGrp="1"/>
          </p:cNvSpPr>
          <p:nvPr>
            <p:ph idx="1"/>
          </p:nvPr>
        </p:nvSpPr>
        <p:spPr/>
        <p:txBody>
          <a:bodyPr/>
          <a:lstStyle/>
          <a:p>
            <a:pPr marL="0" indent="0" algn="just">
              <a:lnSpc>
                <a:spcPct val="115000"/>
              </a:lnSpc>
              <a:spcBef>
                <a:spcPts val="600"/>
              </a:spcBef>
              <a:spcAft>
                <a:spcPts val="800"/>
              </a:spcAft>
              <a:buNone/>
            </a:pPr>
            <a:r>
              <a:rPr lang="nl-BE" dirty="0">
                <a:solidFill>
                  <a:srgbClr val="1371B8"/>
                </a:solidFill>
                <a:effectLst/>
                <a:latin typeface="Segoe UI" panose="020B0502040204020203" pitchFamily="34" charset="0"/>
                <a:ea typeface="MS Gothic" panose="020B0609070205080204" pitchFamily="49" charset="-128"/>
                <a:cs typeface="Calibri" panose="020F0502020204030204" pitchFamily="34" charset="0"/>
              </a:rPr>
              <a:t>Boek VII: biologische agentia</a:t>
            </a:r>
            <a:endParaRPr lang="nl-BE" dirty="0">
              <a:solidFill>
                <a:srgbClr val="1371B8"/>
              </a:solidFill>
              <a:effectLst/>
              <a:latin typeface="Calibri" panose="020F0502020204030204" pitchFamily="34" charset="0"/>
              <a:ea typeface="MS Gothic" panose="020B0609070205080204" pitchFamily="49" charset="-128"/>
              <a:cs typeface="Calibri" panose="020F0502020204030204" pitchFamily="34" charset="0"/>
            </a:endParaRPr>
          </a:p>
          <a:p>
            <a:pPr marL="342900" lvl="0" indent="-342900" algn="just">
              <a:lnSpc>
                <a:spcPct val="115000"/>
              </a:lnSpc>
              <a:spcBef>
                <a:spcPts val="600"/>
              </a:spcBef>
              <a:spcAft>
                <a:spcPts val="800"/>
              </a:spcAft>
              <a:buClr>
                <a:srgbClr val="00B050"/>
              </a:buClr>
              <a:buFont typeface="+mj-lt"/>
              <a:buAutoNum type="alphaLcPeriod"/>
            </a:pPr>
            <a:r>
              <a:rPr lang="nl-BE" dirty="0">
                <a:solidFill>
                  <a:srgbClr val="00B050"/>
                </a:solidFill>
                <a:effectLst/>
                <a:latin typeface="Calibri" panose="020F0502020204030204" pitchFamily="34" charset="0"/>
                <a:ea typeface="MS Gothic" panose="020B0609070205080204" pitchFamily="49" charset="-128"/>
                <a:cs typeface="Calibri" panose="020F0502020204030204" pitchFamily="34" charset="0"/>
              </a:rPr>
              <a:t>Persoonlijke hygiëne </a:t>
            </a:r>
          </a:p>
          <a:p>
            <a:pPr marL="0" lvl="0" indent="0" algn="just">
              <a:lnSpc>
                <a:spcPct val="115000"/>
              </a:lnSpc>
              <a:spcBef>
                <a:spcPts val="600"/>
              </a:spcBef>
              <a:spcAft>
                <a:spcPts val="800"/>
              </a:spcAft>
              <a:buClr>
                <a:srgbClr val="00B050"/>
              </a:buClr>
              <a:buNone/>
            </a:pPr>
            <a:r>
              <a:rPr lang="nl-NL" b="1" dirty="0">
                <a:effectLst/>
                <a:latin typeface="Calibri" panose="020F0502020204030204" pitchFamily="34" charset="0"/>
                <a:ea typeface="MS Gothic" panose="020B0609070205080204" pitchFamily="49" charset="-128"/>
                <a:cs typeface="Calibri" panose="020F0502020204030204" pitchFamily="34" charset="0"/>
              </a:rPr>
              <a:t>Mondmaskers</a:t>
            </a:r>
          </a:p>
          <a:p>
            <a:pPr marL="0" lvl="0" indent="0" algn="just">
              <a:lnSpc>
                <a:spcPct val="115000"/>
              </a:lnSpc>
              <a:spcBef>
                <a:spcPts val="600"/>
              </a:spcBef>
              <a:spcAft>
                <a:spcPts val="800"/>
              </a:spcAft>
              <a:buClr>
                <a:srgbClr val="00B050"/>
              </a:buClr>
              <a:buNone/>
            </a:pPr>
            <a:r>
              <a:rPr lang="nl-NL" dirty="0">
                <a:effectLst/>
                <a:latin typeface="Calibri" panose="020F0502020204030204" pitchFamily="34" charset="0"/>
                <a:ea typeface="MS Gothic" panose="020B0609070205080204" pitchFamily="49" charset="-128"/>
                <a:cs typeface="Calibri" panose="020F0502020204030204" pitchFamily="34" charset="0"/>
              </a:rPr>
              <a:t>Mondmaskers zijn een bijkomende maatregel die genomen dient te worden in samenhang met de andere preventiemaatregelen (zoals bijvoorbeeld afstand bewaren). </a:t>
            </a:r>
          </a:p>
          <a:p>
            <a:pPr marL="0" lvl="0" indent="0" algn="just">
              <a:lnSpc>
                <a:spcPct val="115000"/>
              </a:lnSpc>
              <a:spcBef>
                <a:spcPts val="600"/>
              </a:spcBef>
              <a:spcAft>
                <a:spcPts val="800"/>
              </a:spcAft>
              <a:buClr>
                <a:srgbClr val="00B050"/>
              </a:buClr>
              <a:buNone/>
            </a:pPr>
            <a:endParaRPr lang="nl-BE" dirty="0">
              <a:solidFill>
                <a:srgbClr val="1371B8"/>
              </a:solidFill>
              <a:effectLst/>
              <a:latin typeface="Calibri" panose="020F0502020204030204" pitchFamily="34" charset="0"/>
              <a:ea typeface="MS Gothic" panose="020B0609070205080204" pitchFamily="49" charset="-128"/>
              <a:cs typeface="Calibri" panose="020F0502020204030204" pitchFamily="34" charset="0"/>
            </a:endParaRPr>
          </a:p>
          <a:p>
            <a:endParaRPr lang="nl-BE" dirty="0"/>
          </a:p>
        </p:txBody>
      </p:sp>
      <p:sp>
        <p:nvSpPr>
          <p:cNvPr id="4" name="Tijdelijke aanduiding voor dianummer 3">
            <a:extLst>
              <a:ext uri="{FF2B5EF4-FFF2-40B4-BE49-F238E27FC236}">
                <a16:creationId xmlns:a16="http://schemas.microsoft.com/office/drawing/2014/main" id="{401E66CA-110C-4CBD-9A04-20C591C61D47}"/>
              </a:ext>
            </a:extLst>
          </p:cNvPr>
          <p:cNvSpPr>
            <a:spLocks noGrp="1"/>
          </p:cNvSpPr>
          <p:nvPr>
            <p:ph type="sldNum" sz="quarter" idx="10"/>
          </p:nvPr>
        </p:nvSpPr>
        <p:spPr/>
        <p:txBody>
          <a:bodyPr/>
          <a:lstStyle/>
          <a:p>
            <a:fld id="{2691482F-D63A-4DB3-831B-E5DF2FE757FB}" type="slidenum">
              <a:rPr lang="nl-BE" smtClean="0"/>
              <a:pPr/>
              <a:t>12</a:t>
            </a:fld>
            <a:endParaRPr lang="nl-BE"/>
          </a:p>
        </p:txBody>
      </p:sp>
    </p:spTree>
    <p:extLst>
      <p:ext uri="{BB962C8B-B14F-4D97-AF65-F5344CB8AC3E}">
        <p14:creationId xmlns:p14="http://schemas.microsoft.com/office/powerpoint/2010/main" val="105272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83732-23FB-47C1-8744-9B8108193A9E}"/>
              </a:ext>
            </a:extLst>
          </p:cNvPr>
          <p:cNvSpPr>
            <a:spLocks noGrp="1"/>
          </p:cNvSpPr>
          <p:nvPr>
            <p:ph type="title"/>
          </p:nvPr>
        </p:nvSpPr>
        <p:spPr/>
        <p:txBody>
          <a:bodyPr/>
          <a:lstStyle/>
          <a:p>
            <a:r>
              <a:rPr lang="nl-NL" dirty="0"/>
              <a:t>Update Specifiek luik CPBW-draaiboek</a:t>
            </a:r>
            <a:endParaRPr lang="nl-BE" dirty="0"/>
          </a:p>
        </p:txBody>
      </p:sp>
      <p:sp>
        <p:nvSpPr>
          <p:cNvPr id="3" name="Tijdelijke aanduiding voor inhoud 2">
            <a:extLst>
              <a:ext uri="{FF2B5EF4-FFF2-40B4-BE49-F238E27FC236}">
                <a16:creationId xmlns:a16="http://schemas.microsoft.com/office/drawing/2014/main" id="{06D7EA46-0986-4EF9-8B2C-99AE15A8769C}"/>
              </a:ext>
            </a:extLst>
          </p:cNvPr>
          <p:cNvSpPr>
            <a:spLocks noGrp="1"/>
          </p:cNvSpPr>
          <p:nvPr>
            <p:ph idx="1"/>
          </p:nvPr>
        </p:nvSpPr>
        <p:spPr/>
        <p:txBody>
          <a:bodyPr/>
          <a:lstStyle/>
          <a:p>
            <a:pPr marL="0" indent="0">
              <a:buNone/>
            </a:pPr>
            <a:r>
              <a:rPr lang="nl-BE" dirty="0">
                <a:solidFill>
                  <a:srgbClr val="1371B8"/>
                </a:solidFill>
                <a:effectLst/>
                <a:latin typeface="Segoe UI" panose="020B0502040204020203" pitchFamily="34" charset="0"/>
                <a:ea typeface="MS Gothic" panose="020B0609070205080204" pitchFamily="49" charset="-128"/>
                <a:cs typeface="Calibri" panose="020F0502020204030204" pitchFamily="34" charset="0"/>
              </a:rPr>
              <a:t>Boek VII: biologische agentia</a:t>
            </a:r>
            <a:endParaRPr lang="nl-BE" dirty="0">
              <a:solidFill>
                <a:srgbClr val="1371B8"/>
              </a:solidFill>
              <a:effectLst/>
              <a:latin typeface="Calibri" panose="020F0502020204030204" pitchFamily="34" charset="0"/>
              <a:ea typeface="MS Gothic" panose="020B0609070205080204" pitchFamily="49" charset="-128"/>
              <a:cs typeface="Calibri" panose="020F0502020204030204" pitchFamily="34" charset="0"/>
            </a:endParaRPr>
          </a:p>
          <a:p>
            <a:pPr marL="0" indent="0">
              <a:buNone/>
            </a:pPr>
            <a:r>
              <a:rPr lang="nl-BE" dirty="0">
                <a:solidFill>
                  <a:srgbClr val="00B050"/>
                </a:solidFill>
                <a:effectLst/>
                <a:latin typeface="Calibri" panose="020F0502020204030204" pitchFamily="34" charset="0"/>
                <a:ea typeface="MS Gothic" panose="020B0609070205080204" pitchFamily="49" charset="-128"/>
                <a:cs typeface="Calibri" panose="020F0502020204030204" pitchFamily="34" charset="0"/>
              </a:rPr>
              <a:t>d. Kernopdrachten van het CLB</a:t>
            </a:r>
          </a:p>
          <a:p>
            <a:pPr marL="0" indent="0">
              <a:buNone/>
            </a:pPr>
            <a:endParaRPr lang="nl-BE" dirty="0">
              <a:solidFill>
                <a:srgbClr val="1371B8"/>
              </a:solidFill>
              <a:effectLst/>
              <a:latin typeface="Calibri" panose="020F0502020204030204" pitchFamily="34" charset="0"/>
              <a:ea typeface="MS Gothic" panose="020B0609070205080204" pitchFamily="49" charset="-128"/>
              <a:cs typeface="Calibri" panose="020F0502020204030204" pitchFamily="34" charset="0"/>
            </a:endParaRPr>
          </a:p>
          <a:p>
            <a:pPr marL="0" indent="0">
              <a:buNone/>
            </a:pPr>
            <a:r>
              <a:rPr lang="nl-BE" b="1" dirty="0">
                <a:effectLst/>
                <a:latin typeface="Calibri" panose="020F0502020204030204" pitchFamily="34" charset="0"/>
                <a:ea typeface="MS Gothic" panose="020B0609070205080204" pitchFamily="49" charset="-128"/>
                <a:cs typeface="Times New Roman" panose="02020603050405020304" pitchFamily="18" charset="0"/>
              </a:rPr>
              <a:t>Wat bij vragen naar aanwezigheid van CLB op vergaderingen, MDO of cel of klassenraden op school?</a:t>
            </a:r>
          </a:p>
          <a:p>
            <a:pPr marL="0" indent="0">
              <a:buNone/>
            </a:pPr>
            <a:r>
              <a:rPr lang="nl-NL" dirty="0"/>
              <a:t>Binnen de huidige fase geeft het Departement Onderwijs expliciet aan dat vergaderingen digitaal moeten georganiseerd worden. Ook vanuit het CPBW TBE vinden we maximaal inzetten op online overleg een must.</a:t>
            </a:r>
            <a:endParaRPr lang="nl-BE" dirty="0"/>
          </a:p>
        </p:txBody>
      </p:sp>
      <p:sp>
        <p:nvSpPr>
          <p:cNvPr id="4" name="Tijdelijke aanduiding voor dianummer 3">
            <a:extLst>
              <a:ext uri="{FF2B5EF4-FFF2-40B4-BE49-F238E27FC236}">
                <a16:creationId xmlns:a16="http://schemas.microsoft.com/office/drawing/2014/main" id="{7BF9DD44-73B3-49FF-8590-3730BA036749}"/>
              </a:ext>
            </a:extLst>
          </p:cNvPr>
          <p:cNvSpPr>
            <a:spLocks noGrp="1"/>
          </p:cNvSpPr>
          <p:nvPr>
            <p:ph type="sldNum" sz="quarter" idx="10"/>
          </p:nvPr>
        </p:nvSpPr>
        <p:spPr/>
        <p:txBody>
          <a:bodyPr/>
          <a:lstStyle/>
          <a:p>
            <a:fld id="{2691482F-D63A-4DB3-831B-E5DF2FE757FB}" type="slidenum">
              <a:rPr lang="nl-BE" smtClean="0"/>
              <a:pPr/>
              <a:t>13</a:t>
            </a:fld>
            <a:endParaRPr lang="nl-BE"/>
          </a:p>
        </p:txBody>
      </p:sp>
    </p:spTree>
    <p:extLst>
      <p:ext uri="{BB962C8B-B14F-4D97-AF65-F5344CB8AC3E}">
        <p14:creationId xmlns:p14="http://schemas.microsoft.com/office/powerpoint/2010/main" val="410684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14EA-FA5C-4A2A-BCD7-3C3935EA804C}"/>
              </a:ext>
            </a:extLst>
          </p:cNvPr>
          <p:cNvSpPr>
            <a:spLocks noGrp="1"/>
          </p:cNvSpPr>
          <p:nvPr>
            <p:ph type="title"/>
          </p:nvPr>
        </p:nvSpPr>
        <p:spPr/>
        <p:txBody>
          <a:bodyPr/>
          <a:lstStyle/>
          <a:p>
            <a:r>
              <a:rPr lang="nl-NL" dirty="0"/>
              <a:t>Update Specifiek luik CPBW-draaiboek</a:t>
            </a:r>
            <a:endParaRPr lang="nl-BE" dirty="0"/>
          </a:p>
        </p:txBody>
      </p:sp>
      <p:sp>
        <p:nvSpPr>
          <p:cNvPr id="3" name="Tijdelijke aanduiding voor inhoud 2">
            <a:extLst>
              <a:ext uri="{FF2B5EF4-FFF2-40B4-BE49-F238E27FC236}">
                <a16:creationId xmlns:a16="http://schemas.microsoft.com/office/drawing/2014/main" id="{5A475697-1949-4409-BC81-F91A506831F9}"/>
              </a:ext>
            </a:extLst>
          </p:cNvPr>
          <p:cNvSpPr>
            <a:spLocks noGrp="1"/>
          </p:cNvSpPr>
          <p:nvPr>
            <p:ph idx="1"/>
          </p:nvPr>
        </p:nvSpPr>
        <p:spPr/>
        <p:txBody>
          <a:bodyPr/>
          <a:lstStyle/>
          <a:p>
            <a:pPr marL="0" indent="0">
              <a:buNone/>
            </a:pPr>
            <a:r>
              <a:rPr lang="nl-NL" dirty="0">
                <a:solidFill>
                  <a:srgbClr val="1D71B8"/>
                </a:solidFill>
              </a:rPr>
              <a:t>Boek IX: collectieve en individuele uitrusting</a:t>
            </a:r>
          </a:p>
          <a:p>
            <a:pPr marL="0" indent="0">
              <a:buNone/>
            </a:pPr>
            <a:r>
              <a:rPr lang="nl-NL" dirty="0">
                <a:solidFill>
                  <a:srgbClr val="008D36"/>
                </a:solidFill>
              </a:rPr>
              <a:t>a. Collectieve uitrusting</a:t>
            </a:r>
          </a:p>
          <a:p>
            <a:pPr marL="0" indent="0">
              <a:buNone/>
            </a:pPr>
            <a:r>
              <a:rPr lang="nl-NL" b="1" dirty="0"/>
              <a:t>Vergaderingen</a:t>
            </a:r>
            <a:r>
              <a:rPr lang="nl-NL" dirty="0"/>
              <a:t>:  kunnen momenteel fysiek niet plaats vinden </a:t>
            </a:r>
          </a:p>
          <a:p>
            <a:pPr marL="0" indent="0">
              <a:buNone/>
            </a:pPr>
            <a:endParaRPr lang="nl-NL" dirty="0"/>
          </a:p>
          <a:p>
            <a:pPr marL="0" indent="0">
              <a:buNone/>
            </a:pPr>
            <a:r>
              <a:rPr lang="nl-BE" dirty="0">
                <a:solidFill>
                  <a:srgbClr val="008D36"/>
                </a:solidFill>
              </a:rPr>
              <a:t>b. Individuele uitrusting</a:t>
            </a:r>
          </a:p>
          <a:p>
            <a:pPr marL="0" indent="0">
              <a:buNone/>
            </a:pPr>
            <a:r>
              <a:rPr lang="nl-BE" b="1" dirty="0"/>
              <a:t>Chirurgische mondmaskers</a:t>
            </a:r>
          </a:p>
          <a:p>
            <a:pPr marL="0" indent="0">
              <a:buNone/>
            </a:pPr>
            <a:r>
              <a:rPr lang="nl-NL" dirty="0"/>
              <a:t>Hergebruik werd een tijd geleden toegestaan omwille van de schaarste van mondmaskers. Momenteel zijn er voldoende mondmaskers en dienen ze na gebruik weggesmeten te worden. </a:t>
            </a:r>
            <a:endParaRPr lang="nl-BE" dirty="0"/>
          </a:p>
        </p:txBody>
      </p:sp>
      <p:sp>
        <p:nvSpPr>
          <p:cNvPr id="4" name="Tijdelijke aanduiding voor dianummer 3">
            <a:extLst>
              <a:ext uri="{FF2B5EF4-FFF2-40B4-BE49-F238E27FC236}">
                <a16:creationId xmlns:a16="http://schemas.microsoft.com/office/drawing/2014/main" id="{60D670E5-4ED3-49FF-BDB2-BD01941EDC17}"/>
              </a:ext>
            </a:extLst>
          </p:cNvPr>
          <p:cNvSpPr>
            <a:spLocks noGrp="1"/>
          </p:cNvSpPr>
          <p:nvPr>
            <p:ph type="sldNum" sz="quarter" idx="10"/>
          </p:nvPr>
        </p:nvSpPr>
        <p:spPr/>
        <p:txBody>
          <a:bodyPr/>
          <a:lstStyle/>
          <a:p>
            <a:fld id="{2691482F-D63A-4DB3-831B-E5DF2FE757FB}" type="slidenum">
              <a:rPr lang="nl-BE" smtClean="0"/>
              <a:pPr/>
              <a:t>14</a:t>
            </a:fld>
            <a:endParaRPr lang="nl-BE"/>
          </a:p>
        </p:txBody>
      </p:sp>
    </p:spTree>
    <p:extLst>
      <p:ext uri="{BB962C8B-B14F-4D97-AF65-F5344CB8AC3E}">
        <p14:creationId xmlns:p14="http://schemas.microsoft.com/office/powerpoint/2010/main" val="45463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CB50B-E1C6-4AD1-BE2C-709AA395DCD4}"/>
              </a:ext>
            </a:extLst>
          </p:cNvPr>
          <p:cNvSpPr>
            <a:spLocks noGrp="1"/>
          </p:cNvSpPr>
          <p:nvPr>
            <p:ph type="title"/>
          </p:nvPr>
        </p:nvSpPr>
        <p:spPr/>
        <p:txBody>
          <a:bodyPr/>
          <a:lstStyle/>
          <a:p>
            <a:r>
              <a:rPr lang="nl-NL" dirty="0"/>
              <a:t>Update Specifiek luik CPBW-draaiboek</a:t>
            </a:r>
            <a:endParaRPr lang="nl-BE" dirty="0"/>
          </a:p>
        </p:txBody>
      </p:sp>
      <p:sp>
        <p:nvSpPr>
          <p:cNvPr id="3" name="Tijdelijke aanduiding voor inhoud 2">
            <a:extLst>
              <a:ext uri="{FF2B5EF4-FFF2-40B4-BE49-F238E27FC236}">
                <a16:creationId xmlns:a16="http://schemas.microsoft.com/office/drawing/2014/main" id="{CD510B39-E13B-40CD-843C-1A96C5F5FF43}"/>
              </a:ext>
            </a:extLst>
          </p:cNvPr>
          <p:cNvSpPr>
            <a:spLocks noGrp="1"/>
          </p:cNvSpPr>
          <p:nvPr>
            <p:ph idx="1"/>
          </p:nvPr>
        </p:nvSpPr>
        <p:spPr/>
        <p:txBody>
          <a:bodyPr/>
          <a:lstStyle/>
          <a:p>
            <a:pPr marL="0" indent="0">
              <a:buNone/>
            </a:pPr>
            <a:r>
              <a:rPr lang="nl-BE" b="1" dirty="0"/>
              <a:t>Stoffen of zelfgemaakte mondmaskers</a:t>
            </a:r>
          </a:p>
          <a:p>
            <a:pPr marL="0" indent="0">
              <a:buNone/>
            </a:pPr>
            <a:r>
              <a:rPr lang="nl-NL" dirty="0"/>
              <a:t>Sjaals, </a:t>
            </a:r>
            <a:r>
              <a:rPr lang="nl-NL" dirty="0" err="1"/>
              <a:t>bandana’s</a:t>
            </a:r>
            <a:r>
              <a:rPr lang="nl-NL" dirty="0"/>
              <a:t> en </a:t>
            </a:r>
            <a:r>
              <a:rPr lang="nl-NL" dirty="0" err="1"/>
              <a:t>nekverwarmers</a:t>
            </a:r>
            <a:r>
              <a:rPr lang="nl-NL" dirty="0"/>
              <a:t> zijn verboden en kunnen niet als alternatief voor een mondmasker worden gebruikt.</a:t>
            </a:r>
            <a:br>
              <a:rPr lang="nl-NL" dirty="0"/>
            </a:br>
            <a:endParaRPr lang="nl-NL" dirty="0"/>
          </a:p>
          <a:p>
            <a:pPr marL="0" indent="0">
              <a:buNone/>
            </a:pPr>
            <a:r>
              <a:rPr lang="nl-NL" b="1" dirty="0"/>
              <a:t>binnen het CLB gebouw</a:t>
            </a:r>
          </a:p>
          <a:p>
            <a:pPr lvl="2">
              <a:buFont typeface="Courier New" panose="02070309020205020404" pitchFamily="49" charset="0"/>
              <a:buChar char="o"/>
            </a:pPr>
            <a:r>
              <a:rPr lang="nl-BE" sz="2800" dirty="0">
                <a:effectLst/>
                <a:latin typeface="Calibri" panose="020F0502020204030204" pitchFamily="34" charset="0"/>
                <a:ea typeface="Calibri" panose="020F0502020204030204" pitchFamily="34" charset="0"/>
                <a:cs typeface="Calibri" panose="020F0502020204030204" pitchFamily="34" charset="0"/>
              </a:rPr>
              <a:t>moeten de CLB-medewerkers altijd een mondmasker dragen, behalve als zij alleen in een bureau zitten. </a:t>
            </a:r>
          </a:p>
          <a:p>
            <a:pPr marL="914400" lvl="2" indent="0">
              <a:buNone/>
            </a:pPr>
            <a:endParaRPr lang="nl-BE" dirty="0"/>
          </a:p>
        </p:txBody>
      </p:sp>
      <p:sp>
        <p:nvSpPr>
          <p:cNvPr id="4" name="Tijdelijke aanduiding voor dianummer 3">
            <a:extLst>
              <a:ext uri="{FF2B5EF4-FFF2-40B4-BE49-F238E27FC236}">
                <a16:creationId xmlns:a16="http://schemas.microsoft.com/office/drawing/2014/main" id="{3622BE55-D44E-4BE7-86D6-06B75BA736DB}"/>
              </a:ext>
            </a:extLst>
          </p:cNvPr>
          <p:cNvSpPr>
            <a:spLocks noGrp="1"/>
          </p:cNvSpPr>
          <p:nvPr>
            <p:ph type="sldNum" sz="quarter" idx="10"/>
          </p:nvPr>
        </p:nvSpPr>
        <p:spPr/>
        <p:txBody>
          <a:bodyPr/>
          <a:lstStyle/>
          <a:p>
            <a:fld id="{2691482F-D63A-4DB3-831B-E5DF2FE757FB}" type="slidenum">
              <a:rPr lang="nl-BE" smtClean="0"/>
              <a:pPr/>
              <a:t>15</a:t>
            </a:fld>
            <a:endParaRPr lang="nl-BE"/>
          </a:p>
        </p:txBody>
      </p:sp>
    </p:spTree>
    <p:extLst>
      <p:ext uri="{BB962C8B-B14F-4D97-AF65-F5344CB8AC3E}">
        <p14:creationId xmlns:p14="http://schemas.microsoft.com/office/powerpoint/2010/main" val="1419632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33F9A-8290-4674-8FEE-7C8624B7FF2D}"/>
              </a:ext>
            </a:extLst>
          </p:cNvPr>
          <p:cNvSpPr>
            <a:spLocks noGrp="1"/>
          </p:cNvSpPr>
          <p:nvPr>
            <p:ph type="title"/>
          </p:nvPr>
        </p:nvSpPr>
        <p:spPr/>
        <p:txBody>
          <a:bodyPr/>
          <a:lstStyle/>
          <a:p>
            <a:r>
              <a:rPr lang="nl-NL" dirty="0"/>
              <a:t>Update Specifiek luik CPBW-draaiboek</a:t>
            </a:r>
            <a:endParaRPr lang="nl-BE" dirty="0"/>
          </a:p>
        </p:txBody>
      </p:sp>
      <p:sp>
        <p:nvSpPr>
          <p:cNvPr id="3" name="Tijdelijke aanduiding voor inhoud 2">
            <a:extLst>
              <a:ext uri="{FF2B5EF4-FFF2-40B4-BE49-F238E27FC236}">
                <a16:creationId xmlns:a16="http://schemas.microsoft.com/office/drawing/2014/main" id="{215313F6-0782-431C-B7EB-02ABA2913E75}"/>
              </a:ext>
            </a:extLst>
          </p:cNvPr>
          <p:cNvSpPr>
            <a:spLocks noGrp="1"/>
          </p:cNvSpPr>
          <p:nvPr>
            <p:ph idx="1"/>
          </p:nvPr>
        </p:nvSpPr>
        <p:spPr/>
        <p:txBody>
          <a:bodyPr>
            <a:normAutofit/>
          </a:bodyPr>
          <a:lstStyle/>
          <a:p>
            <a:pPr marL="0" indent="0" algn="just">
              <a:lnSpc>
                <a:spcPct val="107000"/>
              </a:lnSpc>
              <a:buNone/>
            </a:pPr>
            <a:r>
              <a:rPr lang="nl-BE" b="1" dirty="0">
                <a:effectLst/>
                <a:latin typeface="Calibri" panose="020F0502020204030204" pitchFamily="34" charset="0"/>
                <a:ea typeface="Calibri" panose="020F0502020204030204" pitchFamily="34" charset="0"/>
                <a:cs typeface="Calibri" panose="020F0502020204030204" pitchFamily="34" charset="0"/>
              </a:rPr>
              <a:t>Mondmaskers moeten steeds gedragen worden:</a:t>
            </a:r>
            <a:endParaRPr lang="nl-BE" b="1" dirty="0">
              <a:effectLst/>
              <a:latin typeface="Calibri" panose="020F0502020204030204" pitchFamily="34" charset="0"/>
              <a:ea typeface="Calibri" panose="020F0502020204030204" pitchFamily="34" charset="0"/>
              <a:cs typeface="Wingdings" panose="05000000000000000000" pitchFamily="2" charset="2"/>
            </a:endParaRPr>
          </a:p>
          <a:p>
            <a:pPr lvl="2" algn="just">
              <a:lnSpc>
                <a:spcPct val="107000"/>
              </a:lnSpc>
              <a:buFont typeface="Wingdings" panose="05000000000000000000" pitchFamily="2" charset="2"/>
              <a:buChar char="Ø"/>
            </a:pPr>
            <a:r>
              <a:rPr lang="nl-BE" sz="2800" dirty="0">
                <a:effectLst/>
                <a:latin typeface="Calibri" panose="020F0502020204030204" pitchFamily="34" charset="0"/>
                <a:ea typeface="Calibri" panose="020F0502020204030204" pitchFamily="34" charset="0"/>
                <a:cs typeface="Calibri" panose="020F0502020204030204" pitchFamily="34" charset="0"/>
              </a:rPr>
              <a:t>in een bureau wanneer je met verschillende werknemers langere tijd in dezelfde ruimte verblijft</a:t>
            </a:r>
            <a:endParaRPr lang="nl-BE" sz="2800" dirty="0">
              <a:effectLst/>
              <a:latin typeface="Calibri" panose="020F0502020204030204" pitchFamily="34" charset="0"/>
              <a:ea typeface="Calibri" panose="020F0502020204030204" pitchFamily="34" charset="0"/>
              <a:cs typeface="Symbol" panose="05050102010706020507" pitchFamily="18" charset="2"/>
            </a:endParaRPr>
          </a:p>
          <a:p>
            <a:pPr lvl="2" algn="just">
              <a:lnSpc>
                <a:spcPct val="107000"/>
              </a:lnSpc>
              <a:buFont typeface="Wingdings" panose="05000000000000000000" pitchFamily="2" charset="2"/>
              <a:buChar char="Ø"/>
            </a:pPr>
            <a:r>
              <a:rPr lang="nl-BE" sz="2800" dirty="0">
                <a:effectLst/>
                <a:latin typeface="Calibri" panose="020F0502020204030204" pitchFamily="34" charset="0"/>
                <a:ea typeface="Calibri" panose="020F0502020204030204" pitchFamily="34" charset="0"/>
                <a:cs typeface="Calibri" panose="020F0502020204030204" pitchFamily="34" charset="0"/>
              </a:rPr>
              <a:t>In een ruimte waar veel gepraat wordt</a:t>
            </a:r>
            <a:endParaRPr lang="nl-BE" sz="2800" dirty="0">
              <a:effectLst/>
              <a:latin typeface="Calibri" panose="020F0502020204030204" pitchFamily="34" charset="0"/>
              <a:ea typeface="Calibri" panose="020F0502020204030204" pitchFamily="34" charset="0"/>
              <a:cs typeface="Symbol" panose="05050102010706020507" pitchFamily="18" charset="2"/>
            </a:endParaRPr>
          </a:p>
          <a:p>
            <a:pPr lvl="2" algn="just">
              <a:lnSpc>
                <a:spcPct val="107000"/>
              </a:lnSpc>
              <a:buFont typeface="Wingdings" panose="05000000000000000000" pitchFamily="2" charset="2"/>
              <a:buChar char="Ø"/>
            </a:pPr>
            <a:r>
              <a:rPr lang="nl-BE" sz="2800" dirty="0">
                <a:effectLst/>
                <a:latin typeface="Calibri" panose="020F0502020204030204" pitchFamily="34" charset="0"/>
                <a:ea typeface="Calibri" panose="020F0502020204030204" pitchFamily="34" charset="0"/>
                <a:cs typeface="Calibri" panose="020F0502020204030204" pitchFamily="34" charset="0"/>
              </a:rPr>
              <a:t>Tijdens ieder gesprek met een collega, leerling, leerkracht,…</a:t>
            </a:r>
            <a:endParaRPr lang="nl-BE" sz="2800" dirty="0">
              <a:effectLst/>
              <a:latin typeface="Calibri" panose="020F0502020204030204" pitchFamily="34" charset="0"/>
              <a:ea typeface="Calibri" panose="020F0502020204030204" pitchFamily="34" charset="0"/>
              <a:cs typeface="Symbol" panose="05050102010706020507" pitchFamily="18" charset="2"/>
            </a:endParaRPr>
          </a:p>
          <a:p>
            <a:pPr lvl="2" algn="just">
              <a:lnSpc>
                <a:spcPct val="107000"/>
              </a:lnSpc>
              <a:spcAft>
                <a:spcPts val="800"/>
              </a:spcAft>
              <a:buFont typeface="Wingdings" panose="05000000000000000000" pitchFamily="2" charset="2"/>
              <a:buChar char="Ø"/>
            </a:pPr>
            <a:r>
              <a:rPr lang="nl-BE" sz="2800" dirty="0">
                <a:effectLst/>
                <a:latin typeface="Calibri" panose="020F0502020204030204" pitchFamily="34" charset="0"/>
                <a:ea typeface="Calibri" panose="020F0502020204030204" pitchFamily="34" charset="0"/>
                <a:cs typeface="Calibri" panose="020F0502020204030204" pitchFamily="34" charset="0"/>
              </a:rPr>
              <a:t>In ruimtes met onvoldoende ventilatie</a:t>
            </a:r>
            <a:endParaRPr lang="nl-BE" sz="2800" dirty="0">
              <a:effectLst/>
              <a:latin typeface="Calibri" panose="020F0502020204030204" pitchFamily="34" charset="0"/>
              <a:ea typeface="Calibri" panose="020F0502020204030204" pitchFamily="34" charset="0"/>
              <a:cs typeface="Symbol" panose="05050102010706020507" pitchFamily="18" charset="2"/>
            </a:endParaRPr>
          </a:p>
        </p:txBody>
      </p:sp>
      <p:sp>
        <p:nvSpPr>
          <p:cNvPr id="4" name="Tijdelijke aanduiding voor dianummer 3">
            <a:extLst>
              <a:ext uri="{FF2B5EF4-FFF2-40B4-BE49-F238E27FC236}">
                <a16:creationId xmlns:a16="http://schemas.microsoft.com/office/drawing/2014/main" id="{901412CA-30E1-44CE-BB7F-5ED6364784F9}"/>
              </a:ext>
            </a:extLst>
          </p:cNvPr>
          <p:cNvSpPr>
            <a:spLocks noGrp="1"/>
          </p:cNvSpPr>
          <p:nvPr>
            <p:ph type="sldNum" sz="quarter" idx="10"/>
          </p:nvPr>
        </p:nvSpPr>
        <p:spPr/>
        <p:txBody>
          <a:bodyPr/>
          <a:lstStyle/>
          <a:p>
            <a:fld id="{2691482F-D63A-4DB3-831B-E5DF2FE757FB}" type="slidenum">
              <a:rPr lang="nl-BE" smtClean="0"/>
              <a:pPr/>
              <a:t>16</a:t>
            </a:fld>
            <a:endParaRPr lang="nl-BE"/>
          </a:p>
        </p:txBody>
      </p:sp>
    </p:spTree>
    <p:extLst>
      <p:ext uri="{BB962C8B-B14F-4D97-AF65-F5344CB8AC3E}">
        <p14:creationId xmlns:p14="http://schemas.microsoft.com/office/powerpoint/2010/main" val="94910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F751D-3FE0-4F84-B92A-6FF7942DB694}"/>
              </a:ext>
            </a:extLst>
          </p:cNvPr>
          <p:cNvSpPr>
            <a:spLocks noGrp="1"/>
          </p:cNvSpPr>
          <p:nvPr>
            <p:ph type="title"/>
          </p:nvPr>
        </p:nvSpPr>
        <p:spPr/>
        <p:txBody>
          <a:bodyPr/>
          <a:lstStyle/>
          <a:p>
            <a:r>
              <a:rPr lang="nl-NL" dirty="0"/>
              <a:t>Update Specifiek luik CPBW-draaiboek</a:t>
            </a:r>
            <a:endParaRPr lang="nl-BE" dirty="0"/>
          </a:p>
        </p:txBody>
      </p:sp>
      <p:sp>
        <p:nvSpPr>
          <p:cNvPr id="3" name="Tijdelijke aanduiding voor inhoud 2">
            <a:extLst>
              <a:ext uri="{FF2B5EF4-FFF2-40B4-BE49-F238E27FC236}">
                <a16:creationId xmlns:a16="http://schemas.microsoft.com/office/drawing/2014/main" id="{1657721E-75F9-4E58-B15C-41F7EA79DF36}"/>
              </a:ext>
            </a:extLst>
          </p:cNvPr>
          <p:cNvSpPr>
            <a:spLocks noGrp="1"/>
          </p:cNvSpPr>
          <p:nvPr>
            <p:ph idx="1"/>
          </p:nvPr>
        </p:nvSpPr>
        <p:spPr/>
        <p:txBody>
          <a:bodyPr/>
          <a:lstStyle/>
          <a:p>
            <a:pPr marL="0" indent="0">
              <a:buNone/>
            </a:pPr>
            <a:r>
              <a:rPr lang="nl-BE" b="1" dirty="0"/>
              <a:t>Last minute Risico Analyse</a:t>
            </a:r>
          </a:p>
          <a:p>
            <a:pPr lvl="1">
              <a:buFont typeface="Wingdings" panose="05000000000000000000" pitchFamily="2" charset="2"/>
              <a:buChar char="Ø"/>
            </a:pPr>
            <a:r>
              <a:rPr lang="nl-BE" dirty="0"/>
              <a:t> Ingang gebouw</a:t>
            </a:r>
          </a:p>
          <a:p>
            <a:pPr lvl="1">
              <a:buFont typeface="Wingdings" panose="05000000000000000000" pitchFamily="2" charset="2"/>
              <a:buChar char="Ø"/>
            </a:pPr>
            <a:r>
              <a:rPr lang="nl-BE" dirty="0"/>
              <a:t> Lunchruimte</a:t>
            </a:r>
          </a:p>
          <a:p>
            <a:pPr lvl="1">
              <a:buFont typeface="Wingdings" panose="05000000000000000000" pitchFamily="2" charset="2"/>
              <a:buChar char="Ø"/>
            </a:pPr>
            <a:r>
              <a:rPr lang="nl-BE" dirty="0"/>
              <a:t> Gesprek/diagnostisch onderzoek</a:t>
            </a:r>
          </a:p>
          <a:p>
            <a:pPr lvl="1">
              <a:buFont typeface="Wingdings" panose="05000000000000000000" pitchFamily="2" charset="2"/>
              <a:buChar char="Ø"/>
            </a:pPr>
            <a:r>
              <a:rPr lang="nl-BE" dirty="0"/>
              <a:t> Huisbezoek</a:t>
            </a:r>
          </a:p>
          <a:p>
            <a:pPr lvl="1">
              <a:buFont typeface="Wingdings" panose="05000000000000000000" pitchFamily="2" charset="2"/>
              <a:buChar char="Ø"/>
            </a:pPr>
            <a:r>
              <a:rPr lang="nl-BE" dirty="0"/>
              <a:t> Vaccinaties</a:t>
            </a:r>
          </a:p>
          <a:p>
            <a:pPr lvl="1">
              <a:buFont typeface="Wingdings" panose="05000000000000000000" pitchFamily="2" charset="2"/>
              <a:buChar char="Ø"/>
            </a:pPr>
            <a:r>
              <a:rPr lang="nl-BE" dirty="0"/>
              <a:t> Systematisch contact</a:t>
            </a:r>
          </a:p>
          <a:p>
            <a:pPr marL="0" indent="0">
              <a:buNone/>
            </a:pPr>
            <a:endParaRPr lang="nl-BE" dirty="0"/>
          </a:p>
          <a:p>
            <a:pPr marL="0" indent="0">
              <a:buNone/>
            </a:pPr>
            <a:r>
              <a:rPr lang="nl-BE" b="1" dirty="0"/>
              <a:t>Zijn allemaal aangepast</a:t>
            </a:r>
            <a:r>
              <a:rPr lang="nl-BE" dirty="0"/>
              <a:t>: steeds mondmasker dragen ook als je afstand kan bewaren</a:t>
            </a:r>
          </a:p>
          <a:p>
            <a:pPr lvl="1">
              <a:buFont typeface="Wingdings" panose="05000000000000000000" pitchFamily="2" charset="2"/>
              <a:buChar char="Ø"/>
            </a:pPr>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5C071A9B-FB03-44AE-A8C8-6480A5011DA9}"/>
              </a:ext>
            </a:extLst>
          </p:cNvPr>
          <p:cNvSpPr>
            <a:spLocks noGrp="1"/>
          </p:cNvSpPr>
          <p:nvPr>
            <p:ph type="sldNum" sz="quarter" idx="10"/>
          </p:nvPr>
        </p:nvSpPr>
        <p:spPr/>
        <p:txBody>
          <a:bodyPr/>
          <a:lstStyle/>
          <a:p>
            <a:fld id="{2691482F-D63A-4DB3-831B-E5DF2FE757FB}" type="slidenum">
              <a:rPr lang="nl-BE" smtClean="0"/>
              <a:pPr/>
              <a:t>17</a:t>
            </a:fld>
            <a:endParaRPr lang="nl-BE"/>
          </a:p>
        </p:txBody>
      </p:sp>
    </p:spTree>
    <p:extLst>
      <p:ext uri="{BB962C8B-B14F-4D97-AF65-F5344CB8AC3E}">
        <p14:creationId xmlns:p14="http://schemas.microsoft.com/office/powerpoint/2010/main" val="415720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B1C0C-CCF6-47C9-B20C-C2A7B755B928}"/>
              </a:ext>
            </a:extLst>
          </p:cNvPr>
          <p:cNvSpPr>
            <a:spLocks noGrp="1"/>
          </p:cNvSpPr>
          <p:nvPr>
            <p:ph type="title"/>
          </p:nvPr>
        </p:nvSpPr>
        <p:spPr/>
        <p:txBody>
          <a:bodyPr/>
          <a:lstStyle/>
          <a:p>
            <a:pPr lvl="0"/>
            <a:r>
              <a:rPr lang="nl-BE" dirty="0">
                <a:effectLst/>
                <a:latin typeface="Calibri" panose="020F0502020204030204" pitchFamily="34" charset="0"/>
                <a:ea typeface="Times New Roman" panose="02020603050405020304" pitchFamily="18" charset="0"/>
              </a:rPr>
              <a:t>Update Bijlage: een medewerker is besmet. Wat nu?</a:t>
            </a:r>
            <a:endParaRPr lang="nl-B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0187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AE6C6-1196-4F85-B410-BC373AD29554}"/>
              </a:ext>
            </a:extLst>
          </p:cNvPr>
          <p:cNvSpPr>
            <a:spLocks noGrp="1"/>
          </p:cNvSpPr>
          <p:nvPr>
            <p:ph type="title"/>
          </p:nvPr>
        </p:nvSpPr>
        <p:spPr/>
        <p:txBody>
          <a:bodyPr/>
          <a:lstStyle/>
          <a:p>
            <a:r>
              <a:rPr lang="nl-BE" dirty="0">
                <a:effectLst/>
                <a:latin typeface="Calibri" panose="020F0502020204030204" pitchFamily="34" charset="0"/>
                <a:ea typeface="Times New Roman" panose="02020603050405020304" pitchFamily="18" charset="0"/>
              </a:rPr>
              <a:t>Update Bijlage: een medewerker is besmet. Wat nu?</a:t>
            </a:r>
            <a:endParaRPr lang="nl-BE" dirty="0"/>
          </a:p>
        </p:txBody>
      </p:sp>
      <p:sp>
        <p:nvSpPr>
          <p:cNvPr id="3" name="Tijdelijke aanduiding voor inhoud 2">
            <a:extLst>
              <a:ext uri="{FF2B5EF4-FFF2-40B4-BE49-F238E27FC236}">
                <a16:creationId xmlns:a16="http://schemas.microsoft.com/office/drawing/2014/main" id="{6E95CEDD-4374-4489-A35B-060D167A8531}"/>
              </a:ext>
            </a:extLst>
          </p:cNvPr>
          <p:cNvSpPr>
            <a:spLocks noGrp="1"/>
          </p:cNvSpPr>
          <p:nvPr>
            <p:ph idx="1"/>
          </p:nvPr>
        </p:nvSpPr>
        <p:spPr>
          <a:xfrm>
            <a:off x="399288" y="2882638"/>
            <a:ext cx="11323320" cy="2645707"/>
          </a:xfrm>
        </p:spPr>
        <p:txBody>
          <a:bodyPr/>
          <a:lstStyle/>
          <a:p>
            <a:pPr>
              <a:buFont typeface="Wingdings" panose="05000000000000000000" pitchFamily="2" charset="2"/>
              <a:buChar char="Ø"/>
            </a:pPr>
            <a:r>
              <a:rPr lang="nl-BE" dirty="0"/>
              <a:t> vereenvoudigd</a:t>
            </a:r>
          </a:p>
          <a:p>
            <a:pPr>
              <a:buFont typeface="Wingdings" panose="05000000000000000000" pitchFamily="2" charset="2"/>
              <a:buChar char="Ø"/>
            </a:pPr>
            <a:r>
              <a:rPr lang="nl-BE" dirty="0"/>
              <a:t> linken naar </a:t>
            </a:r>
            <a:r>
              <a:rPr lang="nl-BE" dirty="0" err="1"/>
              <a:t>Sciensano</a:t>
            </a:r>
            <a:r>
              <a:rPr lang="nl-BE" dirty="0"/>
              <a:t> opgenomen voor </a:t>
            </a:r>
          </a:p>
          <a:p>
            <a:pPr lvl="1">
              <a:buFont typeface="Courier New" panose="02070309020205020404" pitchFamily="49" charset="0"/>
              <a:buChar char="o"/>
            </a:pPr>
            <a:r>
              <a:rPr lang="nl-BE" sz="2800" dirty="0"/>
              <a:t> Maatregelen voor contacten </a:t>
            </a:r>
          </a:p>
          <a:p>
            <a:pPr lvl="1">
              <a:buFont typeface="Courier New" panose="02070309020205020404" pitchFamily="49" charset="0"/>
              <a:buChar char="o"/>
            </a:pPr>
            <a:r>
              <a:rPr lang="nl-BE" sz="2800" dirty="0"/>
              <a:t> Risico contacten</a:t>
            </a:r>
          </a:p>
          <a:p>
            <a:pPr lvl="1">
              <a:buFont typeface="Courier New" panose="02070309020205020404" pitchFamily="49" charset="0"/>
              <a:buChar char="o"/>
            </a:pPr>
            <a:r>
              <a:rPr lang="nl-BE" sz="2800" dirty="0"/>
              <a:t> Test strategie</a:t>
            </a:r>
          </a:p>
          <a:p>
            <a:pPr lvl="1">
              <a:buFont typeface="Courier New" panose="02070309020205020404" pitchFamily="49" charset="0"/>
              <a:buChar char="o"/>
            </a:pPr>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D98CC914-711E-49D9-8F46-F436D0722507}"/>
              </a:ext>
            </a:extLst>
          </p:cNvPr>
          <p:cNvSpPr>
            <a:spLocks noGrp="1"/>
          </p:cNvSpPr>
          <p:nvPr>
            <p:ph type="sldNum" sz="quarter" idx="10"/>
          </p:nvPr>
        </p:nvSpPr>
        <p:spPr/>
        <p:txBody>
          <a:bodyPr/>
          <a:lstStyle/>
          <a:p>
            <a:fld id="{2691482F-D63A-4DB3-831B-E5DF2FE757FB}" type="slidenum">
              <a:rPr lang="nl-BE" smtClean="0"/>
              <a:pPr/>
              <a:t>19</a:t>
            </a:fld>
            <a:endParaRPr lang="nl-BE"/>
          </a:p>
        </p:txBody>
      </p:sp>
    </p:spTree>
    <p:extLst>
      <p:ext uri="{BB962C8B-B14F-4D97-AF65-F5344CB8AC3E}">
        <p14:creationId xmlns:p14="http://schemas.microsoft.com/office/powerpoint/2010/main" val="103110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040B6649-99D4-4210-ADC0-A321F4B1926B}"/>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126872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1E678-16EB-4C07-B652-BFD237AFED31}"/>
              </a:ext>
            </a:extLst>
          </p:cNvPr>
          <p:cNvSpPr>
            <a:spLocks noGrp="1"/>
          </p:cNvSpPr>
          <p:nvPr>
            <p:ph type="title"/>
          </p:nvPr>
        </p:nvSpPr>
        <p:spPr/>
        <p:txBody>
          <a:bodyPr/>
          <a:lstStyle/>
          <a:p>
            <a:pPr lvl="0"/>
            <a:r>
              <a:rPr lang="nl-BE" dirty="0">
                <a:effectLst/>
                <a:latin typeface="Calibri" panose="020F0502020204030204" pitchFamily="34" charset="0"/>
                <a:ea typeface="Times New Roman" panose="02020603050405020304" pitchFamily="18" charset="0"/>
              </a:rPr>
              <a:t>Welzijnsbevraging van de medewerkers</a:t>
            </a:r>
            <a:endParaRPr lang="nl-B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1647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gebouw, binnen, bank, houten&#10;&#10;Automatisch gegenereerde beschrijving">
            <a:extLst>
              <a:ext uri="{FF2B5EF4-FFF2-40B4-BE49-F238E27FC236}">
                <a16:creationId xmlns:a16="http://schemas.microsoft.com/office/drawing/2014/main" id="{4CBE79CD-BBA2-4512-85BD-03F08106EDE0}"/>
              </a:ext>
            </a:extLst>
          </p:cNvPr>
          <p:cNvPicPr>
            <a:picLocks noChangeAspect="1"/>
          </p:cNvPicPr>
          <p:nvPr/>
        </p:nvPicPr>
        <p:blipFill>
          <a:blip r:embed="rId3"/>
          <a:stretch>
            <a:fillRect/>
          </a:stretch>
        </p:blipFill>
        <p:spPr>
          <a:xfrm>
            <a:off x="4724400" y="2657590"/>
            <a:ext cx="2743200" cy="1542820"/>
          </a:xfrm>
          <a:prstGeom prst="rect">
            <a:avLst/>
          </a:prstGeom>
        </p:spPr>
      </p:pic>
      <p:pic>
        <p:nvPicPr>
          <p:cNvPr id="3" name="Afbeelding 3" descr="Afbeelding met gebouw, binnen, bank, houten&#10;&#10;Automatisch gegenereerde beschrijving">
            <a:extLst>
              <a:ext uri="{FF2B5EF4-FFF2-40B4-BE49-F238E27FC236}">
                <a16:creationId xmlns:a16="http://schemas.microsoft.com/office/drawing/2014/main" id="{BD19EAC4-3060-4232-9B1D-C69D4FBDE36D}"/>
              </a:ext>
            </a:extLst>
          </p:cNvPr>
          <p:cNvPicPr>
            <a:picLocks noChangeAspect="1"/>
          </p:cNvPicPr>
          <p:nvPr/>
        </p:nvPicPr>
        <p:blipFill>
          <a:blip r:embed="rId3"/>
          <a:stretch>
            <a:fillRect/>
          </a:stretch>
        </p:blipFill>
        <p:spPr>
          <a:xfrm>
            <a:off x="-3907" y="360"/>
            <a:ext cx="12199814" cy="6857280"/>
          </a:xfrm>
          <a:prstGeom prst="rect">
            <a:avLst/>
          </a:prstGeom>
        </p:spPr>
      </p:pic>
    </p:spTree>
    <p:extLst>
      <p:ext uri="{BB962C8B-B14F-4D97-AF65-F5344CB8AC3E}">
        <p14:creationId xmlns:p14="http://schemas.microsoft.com/office/powerpoint/2010/main" val="154007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11695-3C27-4729-A88A-0267E157BAC1}"/>
              </a:ext>
            </a:extLst>
          </p:cNvPr>
          <p:cNvSpPr>
            <a:spLocks noGrp="1"/>
          </p:cNvSpPr>
          <p:nvPr>
            <p:ph type="title"/>
          </p:nvPr>
        </p:nvSpPr>
        <p:spPr>
          <a:xfrm>
            <a:off x="399288" y="365125"/>
            <a:ext cx="11323320" cy="1325563"/>
          </a:xfrm>
        </p:spPr>
        <p:txBody>
          <a:bodyPr anchor="ctr">
            <a:normAutofit/>
          </a:bodyPr>
          <a:lstStyle/>
          <a:p>
            <a:r>
              <a:rPr lang="nl-NL"/>
              <a:t>Welzijnsbevraging: Doelstelling</a:t>
            </a:r>
            <a:endParaRPr lang="nl-BE"/>
          </a:p>
        </p:txBody>
      </p:sp>
      <p:pic>
        <p:nvPicPr>
          <p:cNvPr id="6" name="Picture 5" descr="Drie dartpijlen in de roos">
            <a:extLst>
              <a:ext uri="{FF2B5EF4-FFF2-40B4-BE49-F238E27FC236}">
                <a16:creationId xmlns:a16="http://schemas.microsoft.com/office/drawing/2014/main" id="{C0C409AD-A831-4E73-9586-16B371C91226}"/>
              </a:ext>
            </a:extLst>
          </p:cNvPr>
          <p:cNvPicPr>
            <a:picLocks noChangeAspect="1"/>
          </p:cNvPicPr>
          <p:nvPr/>
        </p:nvPicPr>
        <p:blipFill rotWithShape="1">
          <a:blip r:embed="rId3"/>
          <a:srcRect l="20812" r="-3" b="-3"/>
          <a:stretch/>
        </p:blipFill>
        <p:spPr>
          <a:xfrm>
            <a:off x="399288" y="1804162"/>
            <a:ext cx="5181600" cy="4351338"/>
          </a:xfrm>
          <a:prstGeom prst="rect">
            <a:avLst/>
          </a:prstGeom>
          <a:noFill/>
        </p:spPr>
      </p:pic>
      <p:sp>
        <p:nvSpPr>
          <p:cNvPr id="11" name="Content Placeholder 3">
            <a:extLst>
              <a:ext uri="{FF2B5EF4-FFF2-40B4-BE49-F238E27FC236}">
                <a16:creationId xmlns:a16="http://schemas.microsoft.com/office/drawing/2014/main" id="{25D578E4-94E7-4B35-95B9-62005C05C132}"/>
              </a:ext>
            </a:extLst>
          </p:cNvPr>
          <p:cNvSpPr>
            <a:spLocks noGrp="1"/>
          </p:cNvSpPr>
          <p:nvPr>
            <p:ph sz="half" idx="2"/>
          </p:nvPr>
        </p:nvSpPr>
        <p:spPr>
          <a:xfrm>
            <a:off x="6174982" y="2081007"/>
            <a:ext cx="5372100" cy="3797648"/>
          </a:xfrm>
        </p:spPr>
        <p:txBody>
          <a:bodyPr vert="horz" lIns="91440" tIns="45720" rIns="91440" bIns="45720" rtlCol="0" anchor="t">
            <a:normAutofit/>
          </a:bodyPr>
          <a:lstStyle/>
          <a:p>
            <a:pPr marL="457200" indent="-457200">
              <a:buFont typeface="Arial" pitchFamily="2" charset="0"/>
              <a:buChar char="•"/>
            </a:pPr>
            <a:r>
              <a:rPr lang="en-US" b="1" dirty="0" err="1"/>
              <a:t>Individueel</a:t>
            </a:r>
            <a:r>
              <a:rPr lang="en-US" b="1" dirty="0"/>
              <a:t> </a:t>
            </a:r>
            <a:r>
              <a:rPr lang="en-US" b="1" dirty="0" err="1"/>
              <a:t>niveau</a:t>
            </a:r>
            <a:endParaRPr lang="en-US" dirty="0">
              <a:cs typeface="Calibri"/>
            </a:endParaRPr>
          </a:p>
          <a:p>
            <a:pPr marL="1028700" lvl="1" indent="-342900">
              <a:buFont typeface="Wingdings" pitchFamily="2" charset="0"/>
              <a:buChar char="Ø"/>
            </a:pPr>
            <a:r>
              <a:rPr lang="en-US" dirty="0" err="1"/>
              <a:t>hefbomen</a:t>
            </a:r>
            <a:r>
              <a:rPr lang="en-US" dirty="0"/>
              <a:t> om het </a:t>
            </a:r>
            <a:r>
              <a:rPr lang="en-US" dirty="0" err="1"/>
              <a:t>welzijn</a:t>
            </a:r>
            <a:r>
              <a:rPr lang="en-US" dirty="0"/>
              <a:t> en de </a:t>
            </a:r>
            <a:r>
              <a:rPr lang="en-US" dirty="0" err="1"/>
              <a:t>veerkracht</a:t>
            </a:r>
            <a:r>
              <a:rPr lang="en-US" dirty="0"/>
              <a:t> van de </a:t>
            </a:r>
            <a:r>
              <a:rPr lang="en-US" dirty="0" err="1"/>
              <a:t>medewerkers</a:t>
            </a:r>
            <a:r>
              <a:rPr lang="en-US" dirty="0"/>
              <a:t> </a:t>
            </a:r>
            <a:r>
              <a:rPr lang="en-US" dirty="0" err="1"/>
              <a:t>te</a:t>
            </a:r>
            <a:r>
              <a:rPr lang="en-US" dirty="0"/>
              <a:t> </a:t>
            </a:r>
            <a:r>
              <a:rPr lang="en-US" dirty="0" err="1"/>
              <a:t>verhogen</a:t>
            </a:r>
            <a:br>
              <a:rPr lang="en-US" dirty="0"/>
            </a:br>
            <a:endParaRPr lang="en-US" dirty="0">
              <a:cs typeface="Calibri"/>
            </a:endParaRPr>
          </a:p>
          <a:p>
            <a:pPr marL="457200" indent="-457200">
              <a:buFont typeface="Arial" pitchFamily="2" charset="0"/>
              <a:buChar char="•"/>
            </a:pPr>
            <a:r>
              <a:rPr lang="en-US" b="1" dirty="0" err="1">
                <a:ea typeface="+mn-lt"/>
                <a:cs typeface="+mn-lt"/>
              </a:rPr>
              <a:t>Organisatie</a:t>
            </a:r>
            <a:r>
              <a:rPr lang="en-US" b="1" dirty="0">
                <a:ea typeface="+mn-lt"/>
                <a:cs typeface="+mn-lt"/>
              </a:rPr>
              <a:t> </a:t>
            </a:r>
            <a:r>
              <a:rPr lang="en-US" b="1" dirty="0" err="1">
                <a:ea typeface="+mn-lt"/>
                <a:cs typeface="+mn-lt"/>
              </a:rPr>
              <a:t>niveau</a:t>
            </a:r>
            <a:endParaRPr lang="en-US" b="1" dirty="0">
              <a:ea typeface="+mn-lt"/>
              <a:cs typeface="+mn-lt"/>
            </a:endParaRPr>
          </a:p>
          <a:p>
            <a:pPr marL="1028700" lvl="1" indent="-342900">
              <a:buFont typeface="Wingdings" pitchFamily="2" charset="0"/>
              <a:buChar char="Ø"/>
            </a:pPr>
            <a:r>
              <a:rPr lang="en-US" dirty="0" err="1">
                <a:ea typeface="+mn-lt"/>
                <a:cs typeface="+mn-lt"/>
              </a:rPr>
              <a:t>zicht</a:t>
            </a:r>
            <a:r>
              <a:rPr lang="en-US" dirty="0">
                <a:ea typeface="+mn-lt"/>
                <a:cs typeface="+mn-lt"/>
              </a:rPr>
              <a:t> </a:t>
            </a:r>
            <a:r>
              <a:rPr lang="en-US" dirty="0" err="1">
                <a:ea typeface="+mn-lt"/>
                <a:cs typeface="+mn-lt"/>
              </a:rPr>
              <a:t>krijgen</a:t>
            </a:r>
            <a:r>
              <a:rPr lang="en-US" dirty="0">
                <a:ea typeface="+mn-lt"/>
                <a:cs typeface="+mn-lt"/>
              </a:rPr>
              <a:t> op </a:t>
            </a:r>
            <a:r>
              <a:rPr lang="en-US" dirty="0" err="1">
                <a:ea typeface="+mn-lt"/>
                <a:cs typeface="+mn-lt"/>
              </a:rPr>
              <a:t>functioneren</a:t>
            </a:r>
            <a:r>
              <a:rPr lang="en-US" dirty="0">
                <a:ea typeface="+mn-lt"/>
                <a:cs typeface="+mn-lt"/>
              </a:rPr>
              <a:t> van </a:t>
            </a:r>
            <a:r>
              <a:rPr lang="en-US" dirty="0" err="1">
                <a:ea typeface="+mn-lt"/>
                <a:cs typeface="+mn-lt"/>
              </a:rPr>
              <a:t>onze</a:t>
            </a:r>
            <a:r>
              <a:rPr lang="en-US" dirty="0">
                <a:ea typeface="+mn-lt"/>
                <a:cs typeface="+mn-lt"/>
              </a:rPr>
              <a:t> </a:t>
            </a:r>
            <a:r>
              <a:rPr lang="en-US" dirty="0" err="1">
                <a:ea typeface="+mn-lt"/>
                <a:cs typeface="+mn-lt"/>
              </a:rPr>
              <a:t>organisatie</a:t>
            </a:r>
            <a:r>
              <a:rPr lang="en-US" dirty="0">
                <a:ea typeface="+mn-lt"/>
                <a:cs typeface="+mn-lt"/>
              </a:rPr>
              <a:t> </a:t>
            </a:r>
            <a:r>
              <a:rPr lang="en-US" dirty="0" err="1">
                <a:ea typeface="+mn-lt"/>
                <a:cs typeface="+mn-lt"/>
              </a:rPr>
              <a:t>inzake</a:t>
            </a:r>
            <a:r>
              <a:rPr lang="en-US" dirty="0">
                <a:ea typeface="+mn-lt"/>
                <a:cs typeface="+mn-lt"/>
              </a:rPr>
              <a:t> </a:t>
            </a:r>
            <a:r>
              <a:rPr lang="en-US" dirty="0" err="1">
                <a:ea typeface="+mn-lt"/>
                <a:cs typeface="+mn-lt"/>
              </a:rPr>
              <a:t>welzijn</a:t>
            </a:r>
            <a:r>
              <a:rPr lang="en-US" dirty="0">
                <a:ea typeface="+mn-lt"/>
                <a:cs typeface="+mn-lt"/>
              </a:rPr>
              <a:t> </a:t>
            </a:r>
            <a:endParaRPr lang="en-US" dirty="0">
              <a:cs typeface="Calibri"/>
            </a:endParaRPr>
          </a:p>
        </p:txBody>
      </p:sp>
      <p:sp>
        <p:nvSpPr>
          <p:cNvPr id="4" name="Tijdelijke aanduiding voor dianummer 3" hidden="1">
            <a:extLst>
              <a:ext uri="{FF2B5EF4-FFF2-40B4-BE49-F238E27FC236}">
                <a16:creationId xmlns:a16="http://schemas.microsoft.com/office/drawing/2014/main" id="{A3E1F5AB-4360-4E91-93C4-24BAC21CDC17}"/>
              </a:ext>
            </a:extLst>
          </p:cNvPr>
          <p:cNvSpPr>
            <a:spLocks noGrp="1"/>
          </p:cNvSpPr>
          <p:nvPr>
            <p:ph type="sldNum" sz="quarter" idx="4294967295"/>
          </p:nvPr>
        </p:nvSpPr>
        <p:spPr>
          <a:xfrm>
            <a:off x="8979408" y="6362836"/>
            <a:ext cx="2743200" cy="365125"/>
          </a:xfrm>
        </p:spPr>
        <p:txBody>
          <a:bodyPr anchor="ctr">
            <a:normAutofit/>
          </a:bodyPr>
          <a:lstStyle/>
          <a:p>
            <a:pPr>
              <a:spcAft>
                <a:spcPts val="600"/>
              </a:spcAft>
            </a:pPr>
            <a:fld id="{2691482F-D63A-4DB3-831B-E5DF2FE757FB}" type="slidenum">
              <a:rPr lang="nl-BE" smtClean="0"/>
              <a:pPr>
                <a:spcAft>
                  <a:spcPts val="600"/>
                </a:spcAft>
              </a:pPr>
              <a:t>22</a:t>
            </a:fld>
            <a:endParaRPr lang="nl-BE"/>
          </a:p>
        </p:txBody>
      </p:sp>
    </p:spTree>
    <p:extLst>
      <p:ext uri="{BB962C8B-B14F-4D97-AF65-F5344CB8AC3E}">
        <p14:creationId xmlns:p14="http://schemas.microsoft.com/office/powerpoint/2010/main" val="171426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B8D3F-34B7-4C80-8E9E-3ED14AF75A11}"/>
              </a:ext>
            </a:extLst>
          </p:cNvPr>
          <p:cNvSpPr>
            <a:spLocks noGrp="1"/>
          </p:cNvSpPr>
          <p:nvPr>
            <p:ph type="title"/>
          </p:nvPr>
        </p:nvSpPr>
        <p:spPr/>
        <p:txBody>
          <a:bodyPr/>
          <a:lstStyle/>
          <a:p>
            <a:r>
              <a:rPr lang="nl-NL" dirty="0">
                <a:latin typeface="Calibri"/>
                <a:cs typeface="Calibri"/>
              </a:rPr>
              <a:t>Welzijnsbevraging: 					van aanpak</a:t>
            </a:r>
            <a:endParaRPr lang="nl-BE" dirty="0"/>
          </a:p>
        </p:txBody>
      </p:sp>
      <p:sp>
        <p:nvSpPr>
          <p:cNvPr id="4" name="Tijdelijke aanduiding voor dianummer 3">
            <a:extLst>
              <a:ext uri="{FF2B5EF4-FFF2-40B4-BE49-F238E27FC236}">
                <a16:creationId xmlns:a16="http://schemas.microsoft.com/office/drawing/2014/main" id="{055BD445-54AE-4EFC-9355-9998986D9ED1}"/>
              </a:ext>
            </a:extLst>
          </p:cNvPr>
          <p:cNvSpPr>
            <a:spLocks noGrp="1"/>
          </p:cNvSpPr>
          <p:nvPr>
            <p:ph type="sldNum" sz="quarter" idx="10"/>
          </p:nvPr>
        </p:nvSpPr>
        <p:spPr/>
        <p:txBody>
          <a:bodyPr/>
          <a:lstStyle/>
          <a:p>
            <a:fld id="{2691482F-D63A-4DB3-831B-E5DF2FE757FB}" type="slidenum">
              <a:rPr lang="nl-BE" smtClean="0"/>
              <a:pPr/>
              <a:t>23</a:t>
            </a:fld>
            <a:endParaRPr lang="nl-BE"/>
          </a:p>
        </p:txBody>
      </p:sp>
      <p:sp>
        <p:nvSpPr>
          <p:cNvPr id="8" name="Tekstvak 7">
            <a:extLst>
              <a:ext uri="{FF2B5EF4-FFF2-40B4-BE49-F238E27FC236}">
                <a16:creationId xmlns:a16="http://schemas.microsoft.com/office/drawing/2014/main" id="{61959F3D-A0F5-4639-9B93-CFC902E26941}"/>
              </a:ext>
            </a:extLst>
          </p:cNvPr>
          <p:cNvSpPr txBox="1"/>
          <p:nvPr/>
        </p:nvSpPr>
        <p:spPr>
          <a:xfrm>
            <a:off x="260245" y="1838521"/>
            <a:ext cx="11603509" cy="427809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2800" dirty="0"/>
              <a:t>Centrum resultaten worden besproken met schakelaar van Vrij CLB Netwerk</a:t>
            </a:r>
          </a:p>
          <a:p>
            <a:pPr marL="742950" lvl="1" indent="-285750">
              <a:buFont typeface="Wingdings" panose="05000000000000000000" pitchFamily="2" charset="2"/>
              <a:buChar char="Ø"/>
            </a:pPr>
            <a:r>
              <a:rPr lang="nl-NL" sz="2400" dirty="0"/>
              <a:t>Directeur</a:t>
            </a:r>
          </a:p>
          <a:p>
            <a:pPr marL="742950" lvl="1" indent="-285750">
              <a:buFont typeface="Wingdings" panose="05000000000000000000" pitchFamily="2" charset="2"/>
              <a:buChar char="Ø"/>
            </a:pPr>
            <a:r>
              <a:rPr lang="nl-NL" sz="2400" dirty="0"/>
              <a:t>Coördinatoren</a:t>
            </a:r>
          </a:p>
          <a:p>
            <a:pPr marL="742950" lvl="1" indent="-285750">
              <a:buFont typeface="Wingdings" panose="05000000000000000000" pitchFamily="2" charset="2"/>
              <a:buChar char="Ø"/>
            </a:pPr>
            <a:r>
              <a:rPr lang="nl-NL" sz="2400" dirty="0"/>
              <a:t>Lokale preventiemedewerker</a:t>
            </a:r>
          </a:p>
          <a:p>
            <a:pPr marL="742950" lvl="1" indent="-285750">
              <a:buFont typeface="Wingdings" panose="05000000000000000000" pitchFamily="2" charset="2"/>
              <a:buChar char="Ø"/>
            </a:pPr>
            <a:r>
              <a:rPr lang="nl-NL" sz="2400" dirty="0"/>
              <a:t>Vertrouwenspersoon </a:t>
            </a:r>
          </a:p>
          <a:p>
            <a:pPr lvl="1"/>
            <a:r>
              <a:rPr lang="nl-NL" sz="2400" dirty="0"/>
              <a:t>aan de hand van een vooraf opgestelde leidraad</a:t>
            </a:r>
          </a:p>
          <a:p>
            <a:pPr lvl="1"/>
            <a:endParaRPr lang="nl-NL" sz="2400" dirty="0"/>
          </a:p>
          <a:p>
            <a:pPr marL="285750" indent="-285750">
              <a:buFont typeface="Arial" panose="020B0604020202020204" pitchFamily="34" charset="0"/>
              <a:buChar char="•"/>
            </a:pPr>
            <a:r>
              <a:rPr lang="nl-NL" sz="2800" dirty="0"/>
              <a:t>Bv focusgesprekken met personeel over de bekomen centrumresultaten </a:t>
            </a:r>
          </a:p>
          <a:p>
            <a:pPr marL="742950" lvl="1" indent="-285750">
              <a:buFont typeface="Wingdings" panose="05000000000000000000" pitchFamily="2" charset="2"/>
              <a:buChar char="Ø"/>
            </a:pPr>
            <a:r>
              <a:rPr lang="nl-NL" sz="2400" dirty="0"/>
              <a:t>Schakelmedewerker Vrij CLB Netwerk</a:t>
            </a:r>
          </a:p>
          <a:p>
            <a:pPr marL="742950" lvl="1" indent="-285750">
              <a:buFont typeface="Wingdings" panose="05000000000000000000" pitchFamily="2" charset="2"/>
              <a:buChar char="Ø"/>
            </a:pPr>
            <a:r>
              <a:rPr lang="nl-NL" sz="2400" dirty="0"/>
              <a:t>Interne preventieadviseur Vrij CLB Netwerk</a:t>
            </a:r>
          </a:p>
          <a:p>
            <a:pPr marL="742950" lvl="1" indent="-285750">
              <a:buFont typeface="Wingdings" panose="05000000000000000000" pitchFamily="2" charset="2"/>
              <a:buChar char="Ø"/>
            </a:pPr>
            <a:r>
              <a:rPr lang="nl-NL" sz="2400" dirty="0"/>
              <a:t>PAPSY externe dienst</a:t>
            </a:r>
          </a:p>
        </p:txBody>
      </p:sp>
      <p:pic>
        <p:nvPicPr>
          <p:cNvPr id="1028" name="Picture 4" descr="Liefhebbers missen regelmatig een plan (3) - Marathonduivenjournaal">
            <a:extLst>
              <a:ext uri="{FF2B5EF4-FFF2-40B4-BE49-F238E27FC236}">
                <a16:creationId xmlns:a16="http://schemas.microsoft.com/office/drawing/2014/main" id="{2159D360-DE34-4BF8-9FBD-A17D1B73A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68" y="241038"/>
            <a:ext cx="2952347" cy="178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9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6837443C-EAD6-454C-B8AC-BD1BA978F6BC}"/>
              </a:ext>
            </a:extLst>
          </p:cNvPr>
          <p:cNvSpPr>
            <a:spLocks noGrp="1"/>
          </p:cNvSpPr>
          <p:nvPr>
            <p:ph sz="half" idx="2"/>
          </p:nvPr>
        </p:nvSpPr>
        <p:spPr>
          <a:xfrm>
            <a:off x="5333999" y="741680"/>
            <a:ext cx="6686365" cy="4956620"/>
          </a:xfrm>
        </p:spPr>
        <p:txBody>
          <a:bodyPr vert="horz" lIns="91440" tIns="45720" rIns="91440" bIns="45720" rtlCol="0" anchor="t">
            <a:normAutofit lnSpcReduction="10000"/>
          </a:bodyPr>
          <a:lstStyle/>
          <a:p>
            <a:pPr>
              <a:buFont typeface="Arial" panose="020B0604020202020204" pitchFamily="34" charset="0"/>
              <a:buChar char="•"/>
            </a:pPr>
            <a:r>
              <a:rPr lang="nl-NL" b="1" i="0">
                <a:effectLst/>
              </a:rPr>
              <a:t>Verantwoordelijkheid </a:t>
            </a:r>
            <a:r>
              <a:rPr lang="nl-NL" b="1"/>
              <a:t>leidinggevende</a:t>
            </a:r>
            <a:endParaRPr lang="nl-NL" b="1" i="0">
              <a:effectLst/>
              <a:cs typeface="Calibri"/>
            </a:endParaRPr>
          </a:p>
          <a:p>
            <a:pPr lvl="1">
              <a:buFont typeface="Wingdings" panose="05000000000000000000" pitchFamily="2" charset="2"/>
              <a:buChar char="Ø"/>
            </a:pPr>
            <a:r>
              <a:rPr lang="nl-NL"/>
              <a:t> </a:t>
            </a:r>
            <a:r>
              <a:rPr lang="nl-NL" i="0">
                <a:effectLst/>
              </a:rPr>
              <a:t>arbeidsorganisatie</a:t>
            </a:r>
            <a:r>
              <a:rPr lang="nl-NL"/>
              <a:t> </a:t>
            </a:r>
            <a:endParaRPr lang="nl-NL" i="0">
              <a:effectLst/>
              <a:cs typeface="Calibri"/>
            </a:endParaRPr>
          </a:p>
          <a:p>
            <a:pPr lvl="1">
              <a:buFont typeface="Wingdings" panose="05000000000000000000" pitchFamily="2" charset="2"/>
              <a:buChar char="Ø"/>
            </a:pPr>
            <a:r>
              <a:rPr lang="nl-NL"/>
              <a:t> J</a:t>
            </a:r>
            <a:r>
              <a:rPr lang="nl-NL" i="0">
                <a:effectLst/>
              </a:rPr>
              <a:t>ob inhoud</a:t>
            </a:r>
            <a:br>
              <a:rPr lang="nl-NL" i="0">
                <a:effectLst/>
              </a:rPr>
            </a:br>
            <a:endParaRPr lang="nl-NL">
              <a:cs typeface="Calibri"/>
            </a:endParaRPr>
          </a:p>
          <a:p>
            <a:pPr>
              <a:buFont typeface="Arial" panose="020B0604020202020204" pitchFamily="34" charset="0"/>
              <a:buChar char="•"/>
            </a:pPr>
            <a:r>
              <a:rPr lang="nl-NL" b="1" i="0">
                <a:solidFill>
                  <a:schemeClr val="bg1">
                    <a:lumMod val="75000"/>
                  </a:schemeClr>
                </a:solidFill>
                <a:effectLst/>
              </a:rPr>
              <a:t>Verantwoordelijkheid team</a:t>
            </a:r>
            <a:endParaRPr lang="nl-NL" b="1" i="0">
              <a:solidFill>
                <a:schemeClr val="bg1">
                  <a:lumMod val="75000"/>
                </a:schemeClr>
              </a:solidFill>
              <a:effectLst/>
              <a:cs typeface="Calibri"/>
            </a:endParaRPr>
          </a:p>
          <a:p>
            <a:pPr lvl="1">
              <a:buFont typeface="Wingdings" panose="05000000000000000000" pitchFamily="2" charset="2"/>
              <a:buChar char="Ø"/>
            </a:pPr>
            <a:r>
              <a:rPr lang="nl-NL" i="0">
                <a:solidFill>
                  <a:schemeClr val="bg1">
                    <a:lumMod val="75000"/>
                  </a:schemeClr>
                </a:solidFill>
                <a:effectLst/>
              </a:rPr>
              <a:t>Het team is zelfsturend volgens de visie van Vrij CLB Netwerk op zelfsturing</a:t>
            </a:r>
            <a:endParaRPr lang="nl-NL" i="0">
              <a:solidFill>
                <a:schemeClr val="bg1">
                  <a:lumMod val="75000"/>
                </a:schemeClr>
              </a:solidFill>
              <a:effectLst/>
              <a:cs typeface="Calibri"/>
            </a:endParaRPr>
          </a:p>
          <a:p>
            <a:pPr lvl="1">
              <a:buFont typeface="Wingdings" panose="05000000000000000000" pitchFamily="2" charset="2"/>
              <a:buChar char="Ø"/>
            </a:pPr>
            <a:r>
              <a:rPr lang="nl-NL" i="0">
                <a:solidFill>
                  <a:schemeClr val="bg1">
                    <a:lumMod val="75000"/>
                  </a:schemeClr>
                </a:solidFill>
                <a:effectLst/>
              </a:rPr>
              <a:t>Na leven gezamenlijk opgemaakte team charte</a:t>
            </a:r>
            <a:r>
              <a:rPr lang="nl-NL">
                <a:solidFill>
                  <a:schemeClr val="bg1">
                    <a:lumMod val="75000"/>
                  </a:schemeClr>
                </a:solidFill>
              </a:rPr>
              <a:t>r</a:t>
            </a:r>
            <a:r>
              <a:rPr lang="nl-NL" i="0">
                <a:solidFill>
                  <a:schemeClr val="bg1">
                    <a:lumMod val="75000"/>
                  </a:schemeClr>
                </a:solidFill>
                <a:effectLst/>
              </a:rPr>
              <a:t> en bij te sturen indien nodig</a:t>
            </a:r>
            <a:br>
              <a:rPr lang="nl-NL" i="0">
                <a:solidFill>
                  <a:schemeClr val="bg1">
                    <a:lumMod val="75000"/>
                  </a:schemeClr>
                </a:solidFill>
                <a:effectLst/>
              </a:rPr>
            </a:br>
            <a:endParaRPr lang="nl-NL" b="1" i="0">
              <a:solidFill>
                <a:schemeClr val="bg1">
                  <a:lumMod val="75000"/>
                </a:schemeClr>
              </a:solidFill>
              <a:effectLst/>
              <a:cs typeface="Calibri"/>
            </a:endParaRPr>
          </a:p>
          <a:p>
            <a:pPr>
              <a:buFont typeface="Arial" panose="020B0604020202020204" pitchFamily="34" charset="0"/>
              <a:buChar char="•"/>
            </a:pPr>
            <a:r>
              <a:rPr lang="nl-NL" b="1">
                <a:solidFill>
                  <a:schemeClr val="bg1">
                    <a:lumMod val="75000"/>
                  </a:schemeClr>
                </a:solidFill>
              </a:rPr>
              <a:t>Verantwoordelijkheid individu</a:t>
            </a:r>
            <a:endParaRPr lang="nl-NL" b="1" i="0">
              <a:solidFill>
                <a:schemeClr val="bg1">
                  <a:lumMod val="75000"/>
                </a:schemeClr>
              </a:solidFill>
              <a:effectLst/>
              <a:cs typeface="Calibri"/>
            </a:endParaRPr>
          </a:p>
          <a:p>
            <a:pPr lvl="1">
              <a:buFont typeface="Wingdings" panose="05000000000000000000" pitchFamily="2" charset="2"/>
              <a:buChar char="Ø"/>
            </a:pPr>
            <a:r>
              <a:rPr lang="nl-NL">
                <a:solidFill>
                  <a:schemeClr val="bg1">
                    <a:lumMod val="75000"/>
                  </a:schemeClr>
                </a:solidFill>
              </a:rPr>
              <a:t> </a:t>
            </a:r>
            <a:r>
              <a:rPr lang="nl-NL" i="0">
                <a:solidFill>
                  <a:schemeClr val="bg1">
                    <a:lumMod val="75000"/>
                  </a:schemeClr>
                </a:solidFill>
                <a:effectLst/>
              </a:rPr>
              <a:t>gedraagt zich als een professional en engageert zich om het team charter (teamdoelstellingen, waarden, …) na te leven.</a:t>
            </a:r>
            <a:endParaRPr lang="nl-NL" i="0">
              <a:solidFill>
                <a:schemeClr val="bg1">
                  <a:lumMod val="75000"/>
                </a:schemeClr>
              </a:solidFill>
              <a:effectLst/>
              <a:cs typeface="Calibri"/>
            </a:endParaRPr>
          </a:p>
        </p:txBody>
      </p:sp>
      <p:pic>
        <p:nvPicPr>
          <p:cNvPr id="2" name="Afbeelding 1">
            <a:extLst>
              <a:ext uri="{FF2B5EF4-FFF2-40B4-BE49-F238E27FC236}">
                <a16:creationId xmlns:a16="http://schemas.microsoft.com/office/drawing/2014/main" id="{45B6FD24-DF22-4D59-9092-1C26F8AE5CD4}"/>
              </a:ext>
            </a:extLst>
          </p:cNvPr>
          <p:cNvPicPr>
            <a:picLocks noChangeAspect="1"/>
          </p:cNvPicPr>
          <p:nvPr/>
        </p:nvPicPr>
        <p:blipFill>
          <a:blip r:embed="rId3"/>
          <a:stretch>
            <a:fillRect/>
          </a:stretch>
        </p:blipFill>
        <p:spPr>
          <a:xfrm>
            <a:off x="603085" y="1866204"/>
            <a:ext cx="4457311" cy="2707572"/>
          </a:xfrm>
          <a:prstGeom prst="rect">
            <a:avLst/>
          </a:prstGeom>
        </p:spPr>
      </p:pic>
    </p:spTree>
    <p:extLst>
      <p:ext uri="{BB962C8B-B14F-4D97-AF65-F5344CB8AC3E}">
        <p14:creationId xmlns:p14="http://schemas.microsoft.com/office/powerpoint/2010/main" val="328501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7E26E29-2814-4A33-A54F-2352CBA44024}"/>
              </a:ext>
            </a:extLst>
          </p:cNvPr>
          <p:cNvPicPr>
            <a:picLocks noGrp="1" noChangeAspect="1"/>
          </p:cNvPicPr>
          <p:nvPr>
            <p:ph sz="half" idx="1"/>
          </p:nvPr>
        </p:nvPicPr>
        <p:blipFill>
          <a:blip r:embed="rId3"/>
          <a:stretch>
            <a:fillRect/>
          </a:stretch>
        </p:blipFill>
        <p:spPr>
          <a:xfrm>
            <a:off x="7689907" y="3779584"/>
            <a:ext cx="4502093" cy="2735020"/>
          </a:xfrm>
          <a:prstGeom prst="rect">
            <a:avLst/>
          </a:prstGeom>
          <a:noFill/>
        </p:spPr>
      </p:pic>
      <p:sp>
        <p:nvSpPr>
          <p:cNvPr id="12" name="Content Placeholder 3">
            <a:extLst>
              <a:ext uri="{FF2B5EF4-FFF2-40B4-BE49-F238E27FC236}">
                <a16:creationId xmlns:a16="http://schemas.microsoft.com/office/drawing/2014/main" id="{B88572B2-C657-4C69-ABE8-91AFD965E079}"/>
              </a:ext>
            </a:extLst>
          </p:cNvPr>
          <p:cNvSpPr>
            <a:spLocks noGrp="1"/>
          </p:cNvSpPr>
          <p:nvPr>
            <p:ph sz="half" idx="2"/>
          </p:nvPr>
        </p:nvSpPr>
        <p:spPr>
          <a:xfrm>
            <a:off x="416174" y="313096"/>
            <a:ext cx="8142102" cy="6201508"/>
          </a:xfrm>
        </p:spPr>
        <p:txBody>
          <a:bodyPr>
            <a:normAutofit/>
          </a:bodyPr>
          <a:lstStyle/>
          <a:p>
            <a:pPr marL="0" indent="0" algn="ctr">
              <a:buNone/>
            </a:pPr>
            <a:r>
              <a:rPr lang="en-US" sz="3600" b="1" dirty="0">
                <a:solidFill>
                  <a:srgbClr val="008D36"/>
                </a:solidFill>
              </a:rPr>
              <a:t>Tools</a:t>
            </a:r>
          </a:p>
          <a:p>
            <a:pPr>
              <a:buFont typeface="Arial" panose="020B0604020202020204" pitchFamily="34" charset="0"/>
              <a:buChar char="•"/>
            </a:pPr>
            <a:r>
              <a:rPr lang="en-US" b="1" dirty="0"/>
              <a:t>Webinar</a:t>
            </a:r>
            <a:r>
              <a:rPr lang="en-US" dirty="0"/>
              <a:t> </a:t>
            </a:r>
          </a:p>
          <a:p>
            <a:pPr lvl="1">
              <a:buFont typeface="Wingdings" panose="05000000000000000000" pitchFamily="2" charset="2"/>
              <a:buChar char="Ø"/>
            </a:pPr>
            <a:r>
              <a:rPr lang="en-US" dirty="0"/>
              <a:t> Hou het </a:t>
            </a:r>
            <a:r>
              <a:rPr lang="en-US" dirty="0" err="1"/>
              <a:t>hoofd</a:t>
            </a:r>
            <a:r>
              <a:rPr lang="en-US" dirty="0"/>
              <a:t> </a:t>
            </a:r>
            <a:r>
              <a:rPr lang="en-US" dirty="0" err="1"/>
              <a:t>koel</a:t>
            </a:r>
            <a:r>
              <a:rPr lang="en-US" dirty="0"/>
              <a:t>: </a:t>
            </a:r>
            <a:r>
              <a:rPr lang="en-US" dirty="0" err="1"/>
              <a:t>blijf</a:t>
            </a:r>
            <a:r>
              <a:rPr lang="en-US" dirty="0"/>
              <a:t> </a:t>
            </a:r>
            <a:r>
              <a:rPr lang="en-US" dirty="0" err="1"/>
              <a:t>veerkrachtig</a:t>
            </a:r>
            <a:r>
              <a:rPr lang="en-US" dirty="0"/>
              <a:t> in </a:t>
            </a:r>
            <a:r>
              <a:rPr lang="en-US" dirty="0" err="1"/>
              <a:t>tijden</a:t>
            </a:r>
            <a:r>
              <a:rPr lang="en-US" dirty="0"/>
              <a:t> van Corona </a:t>
            </a:r>
          </a:p>
          <a:p>
            <a:pPr lvl="1">
              <a:buFont typeface="Wingdings" panose="05000000000000000000" pitchFamily="2" charset="2"/>
              <a:buChar char="Ø"/>
            </a:pPr>
            <a:r>
              <a:rPr lang="en-US" dirty="0">
                <a:hlinkClick r:id="rId4"/>
              </a:rPr>
              <a:t> </a:t>
            </a:r>
            <a:r>
              <a:rPr lang="en-US" dirty="0" err="1">
                <a:hlinkClick r:id="rId4"/>
              </a:rPr>
              <a:t>Leiding</a:t>
            </a:r>
            <a:r>
              <a:rPr lang="en-US" dirty="0">
                <a:hlinkClick r:id="rId4"/>
              </a:rPr>
              <a:t> </a:t>
            </a:r>
            <a:r>
              <a:rPr lang="en-US" dirty="0" err="1">
                <a:hlinkClick r:id="rId4"/>
              </a:rPr>
              <a:t>geven</a:t>
            </a:r>
            <a:r>
              <a:rPr lang="en-US" dirty="0">
                <a:hlinkClick r:id="rId4"/>
              </a:rPr>
              <a:t> in </a:t>
            </a:r>
            <a:r>
              <a:rPr lang="en-US" dirty="0" err="1">
                <a:hlinkClick r:id="rId4"/>
              </a:rPr>
              <a:t>tijden</a:t>
            </a:r>
            <a:r>
              <a:rPr lang="en-US" dirty="0">
                <a:hlinkClick r:id="rId4"/>
              </a:rPr>
              <a:t> van Corona</a:t>
            </a:r>
            <a:r>
              <a:rPr lang="en-US" dirty="0"/>
              <a:t> </a:t>
            </a:r>
          </a:p>
          <a:p>
            <a:pPr lvl="1">
              <a:buFont typeface="Wingdings" panose="05000000000000000000" pitchFamily="2" charset="2"/>
              <a:buChar char="Ø"/>
            </a:pPr>
            <a:r>
              <a:rPr lang="en-US" u="sng" dirty="0">
                <a:hlinkClick r:id="rId4"/>
              </a:rPr>
              <a:t> </a:t>
            </a:r>
            <a:r>
              <a:rPr lang="en-US" dirty="0" err="1">
                <a:hlinkClick r:id="rId4"/>
              </a:rPr>
              <a:t>Leiding</a:t>
            </a:r>
            <a:r>
              <a:rPr lang="en-US" dirty="0">
                <a:hlinkClick r:id="rId4"/>
              </a:rPr>
              <a:t> </a:t>
            </a:r>
            <a:r>
              <a:rPr lang="en-US" dirty="0" err="1">
                <a:hlinkClick r:id="rId4"/>
              </a:rPr>
              <a:t>geven</a:t>
            </a:r>
            <a:r>
              <a:rPr lang="en-US" dirty="0">
                <a:hlinkClick r:id="rId4"/>
              </a:rPr>
              <a:t> op </a:t>
            </a:r>
            <a:r>
              <a:rPr lang="en-US" dirty="0" err="1">
                <a:hlinkClick r:id="rId4"/>
              </a:rPr>
              <a:t>afstand</a:t>
            </a:r>
            <a:br>
              <a:rPr lang="en-US" sz="1400" dirty="0"/>
            </a:br>
            <a:endParaRPr lang="en-US" dirty="0"/>
          </a:p>
          <a:p>
            <a:pPr>
              <a:buFont typeface="Arial" panose="020B0604020202020204" pitchFamily="34" charset="0"/>
              <a:buChar char="•"/>
            </a:pPr>
            <a:r>
              <a:rPr lang="en-US" b="1" dirty="0" err="1"/>
              <a:t>Werksessie</a:t>
            </a:r>
            <a:r>
              <a:rPr lang="en-US" b="1" dirty="0"/>
              <a:t> </a:t>
            </a:r>
            <a:r>
              <a:rPr lang="en-US" b="1" dirty="0" err="1"/>
              <a:t>directie</a:t>
            </a:r>
            <a:r>
              <a:rPr lang="en-US" b="1" dirty="0"/>
              <a:t> </a:t>
            </a:r>
            <a:r>
              <a:rPr lang="en-US" b="1" dirty="0" err="1"/>
              <a:t>tweedaagse</a:t>
            </a:r>
            <a:r>
              <a:rPr lang="en-US" dirty="0"/>
              <a:t> </a:t>
            </a:r>
          </a:p>
          <a:p>
            <a:pPr lvl="1">
              <a:buFont typeface="Wingdings" panose="05000000000000000000" pitchFamily="2" charset="2"/>
              <a:buChar char="Ø"/>
            </a:pPr>
            <a:r>
              <a:rPr lang="en-US" dirty="0">
                <a:hlinkClick r:id="rId4"/>
              </a:rPr>
              <a:t> </a:t>
            </a:r>
            <a:r>
              <a:rPr lang="en-US" dirty="0" err="1">
                <a:hlinkClick r:id="rId4"/>
              </a:rPr>
              <a:t>Leiding</a:t>
            </a:r>
            <a:r>
              <a:rPr lang="en-US" dirty="0">
                <a:hlinkClick r:id="rId4"/>
              </a:rPr>
              <a:t> </a:t>
            </a:r>
            <a:r>
              <a:rPr lang="en-US" dirty="0" err="1">
                <a:hlinkClick r:id="rId4"/>
              </a:rPr>
              <a:t>geven</a:t>
            </a:r>
            <a:r>
              <a:rPr lang="en-US" dirty="0">
                <a:hlinkClick r:id="rId4"/>
              </a:rPr>
              <a:t> in </a:t>
            </a:r>
            <a:r>
              <a:rPr lang="en-US" dirty="0" err="1">
                <a:hlinkClick r:id="rId4"/>
              </a:rPr>
              <a:t>tijden</a:t>
            </a:r>
            <a:r>
              <a:rPr lang="en-US" dirty="0">
                <a:hlinkClick r:id="rId4"/>
              </a:rPr>
              <a:t> van crisis </a:t>
            </a:r>
            <a:br>
              <a:rPr lang="en-US" sz="1400" dirty="0"/>
            </a:br>
            <a:endParaRPr lang="en-US" dirty="0"/>
          </a:p>
          <a:p>
            <a:pPr>
              <a:buFont typeface="Arial" panose="020B0604020202020204" pitchFamily="34" charset="0"/>
              <a:buChar char="•"/>
            </a:pPr>
            <a:r>
              <a:rPr lang="en-US" b="1" dirty="0">
                <a:hlinkClick r:id="rId5"/>
              </a:rPr>
              <a:t>CPBW </a:t>
            </a:r>
            <a:r>
              <a:rPr lang="en-US" b="1" dirty="0" err="1">
                <a:hlinkClick r:id="rId5"/>
              </a:rPr>
              <a:t>vragenuurtje</a:t>
            </a:r>
            <a:r>
              <a:rPr lang="en-US" b="1" dirty="0">
                <a:hlinkClick r:id="rId5"/>
              </a:rPr>
              <a:t> </a:t>
            </a:r>
            <a:r>
              <a:rPr lang="en-US" sz="2000" dirty="0"/>
              <a:t>(</a:t>
            </a:r>
            <a:r>
              <a:rPr lang="en-US" sz="2000" dirty="0" err="1"/>
              <a:t>november</a:t>
            </a:r>
            <a:r>
              <a:rPr lang="en-US" sz="2000" dirty="0"/>
              <a:t> 2020)</a:t>
            </a:r>
            <a:endParaRPr lang="en-US" b="1" dirty="0"/>
          </a:p>
          <a:p>
            <a:pPr lvl="1">
              <a:buFont typeface="Wingdings" panose="05000000000000000000" pitchFamily="2" charset="2"/>
              <a:buChar char="Ø"/>
            </a:pPr>
            <a:r>
              <a:rPr lang="en-US" dirty="0"/>
              <a:t> Hoe </a:t>
            </a:r>
            <a:r>
              <a:rPr lang="en-US" dirty="0" err="1"/>
              <a:t>omgaan</a:t>
            </a:r>
            <a:r>
              <a:rPr lang="en-US" dirty="0"/>
              <a:t> met </a:t>
            </a:r>
            <a:r>
              <a:rPr lang="en-US" dirty="0" err="1"/>
              <a:t>psychosociale</a:t>
            </a:r>
            <a:r>
              <a:rPr lang="en-US" dirty="0"/>
              <a:t> </a:t>
            </a:r>
            <a:r>
              <a:rPr lang="en-US" dirty="0" err="1"/>
              <a:t>risico’s</a:t>
            </a:r>
            <a:r>
              <a:rPr lang="en-US" dirty="0"/>
              <a:t>. </a:t>
            </a:r>
            <a:br>
              <a:rPr lang="en-US" sz="1400" dirty="0"/>
            </a:br>
            <a:endParaRPr lang="en-US" dirty="0"/>
          </a:p>
          <a:p>
            <a:pPr>
              <a:buFont typeface="Arial" panose="020B0604020202020204" pitchFamily="34" charset="0"/>
              <a:buChar char="•"/>
            </a:pPr>
            <a:r>
              <a:rPr lang="en-US" b="1" dirty="0"/>
              <a:t> Document</a:t>
            </a:r>
            <a:r>
              <a:rPr lang="en-US" dirty="0"/>
              <a:t>  </a:t>
            </a:r>
          </a:p>
          <a:p>
            <a:pPr lvl="1">
              <a:buFont typeface="Wingdings" panose="05000000000000000000" pitchFamily="2" charset="2"/>
              <a:buChar char="Ø"/>
            </a:pPr>
            <a:r>
              <a:rPr lang="en-US" dirty="0"/>
              <a:t> </a:t>
            </a:r>
            <a:r>
              <a:rPr lang="en-US" dirty="0">
                <a:hlinkClick r:id="rId6"/>
              </a:rPr>
              <a:t>Contact tracing </a:t>
            </a:r>
            <a:r>
              <a:rPr lang="en-US" dirty="0" err="1">
                <a:hlinkClick r:id="rId6"/>
              </a:rPr>
              <a:t>Reorganisatie</a:t>
            </a:r>
            <a:r>
              <a:rPr lang="en-US" dirty="0">
                <a:hlinkClick r:id="rId6"/>
              </a:rPr>
              <a:t> </a:t>
            </a:r>
            <a:endParaRPr lang="en-US" dirty="0"/>
          </a:p>
        </p:txBody>
      </p:sp>
      <p:sp>
        <p:nvSpPr>
          <p:cNvPr id="4" name="Tijdelijke aanduiding voor dianummer 3" hidden="1">
            <a:extLst>
              <a:ext uri="{FF2B5EF4-FFF2-40B4-BE49-F238E27FC236}">
                <a16:creationId xmlns:a16="http://schemas.microsoft.com/office/drawing/2014/main" id="{13B2285F-D3C3-4427-983B-CFE906061C91}"/>
              </a:ext>
            </a:extLst>
          </p:cNvPr>
          <p:cNvSpPr>
            <a:spLocks noGrp="1"/>
          </p:cNvSpPr>
          <p:nvPr>
            <p:ph type="sldNum" sz="quarter" idx="4294967295"/>
          </p:nvPr>
        </p:nvSpPr>
        <p:spPr>
          <a:xfrm>
            <a:off x="8979408" y="6362836"/>
            <a:ext cx="2743200" cy="365125"/>
          </a:xfrm>
        </p:spPr>
        <p:txBody>
          <a:bodyPr/>
          <a:lstStyle/>
          <a:p>
            <a:pPr>
              <a:spcAft>
                <a:spcPts val="600"/>
              </a:spcAft>
            </a:pPr>
            <a:fld id="{2691482F-D63A-4DB3-831B-E5DF2FE757FB}" type="slidenum">
              <a:rPr lang="nl-BE" smtClean="0"/>
              <a:pPr>
                <a:spcAft>
                  <a:spcPts val="600"/>
                </a:spcAft>
              </a:pPr>
              <a:t>25</a:t>
            </a:fld>
            <a:endParaRPr lang="nl-BE"/>
          </a:p>
        </p:txBody>
      </p:sp>
    </p:spTree>
    <p:extLst>
      <p:ext uri="{BB962C8B-B14F-4D97-AF65-F5344CB8AC3E}">
        <p14:creationId xmlns:p14="http://schemas.microsoft.com/office/powerpoint/2010/main" val="205079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9BFA225-7E2D-4064-9894-BBE7D3E78329}"/>
              </a:ext>
            </a:extLst>
          </p:cNvPr>
          <p:cNvSpPr>
            <a:spLocks noGrp="1"/>
          </p:cNvSpPr>
          <p:nvPr>
            <p:ph sz="half" idx="2"/>
          </p:nvPr>
        </p:nvSpPr>
        <p:spPr>
          <a:xfrm>
            <a:off x="5103172" y="540671"/>
            <a:ext cx="6847840" cy="5577840"/>
          </a:xfrm>
        </p:spPr>
        <p:txBody>
          <a:bodyPr vert="horz" lIns="91440" tIns="45720" rIns="91440" bIns="45720" rtlCol="0" anchor="t">
            <a:noAutofit/>
          </a:bodyPr>
          <a:lstStyle/>
          <a:p>
            <a:pPr algn="l">
              <a:buFont typeface="Arial" panose="020B0604020202020204" pitchFamily="34" charset="0"/>
              <a:buChar char="•"/>
            </a:pPr>
            <a:r>
              <a:rPr lang="nl-NL" b="1" i="0" dirty="0">
                <a:solidFill>
                  <a:schemeClr val="bg1">
                    <a:lumMod val="75000"/>
                  </a:schemeClr>
                </a:solidFill>
                <a:effectLst/>
              </a:rPr>
              <a:t>Verantwoordelijkheid </a:t>
            </a:r>
            <a:r>
              <a:rPr lang="nl-NL" b="1" dirty="0">
                <a:solidFill>
                  <a:schemeClr val="bg1">
                    <a:lumMod val="75000"/>
                  </a:schemeClr>
                </a:solidFill>
              </a:rPr>
              <a:t>leidinggevende</a:t>
            </a:r>
            <a:endParaRPr lang="nl-NL" b="1" i="0" dirty="0">
              <a:solidFill>
                <a:schemeClr val="bg1">
                  <a:lumMod val="75000"/>
                </a:schemeClr>
              </a:solidFill>
              <a:effectLst/>
              <a:cs typeface="Calibri"/>
            </a:endParaRPr>
          </a:p>
          <a:p>
            <a:pPr lvl="1">
              <a:buFont typeface="Wingdings" panose="05000000000000000000" pitchFamily="2" charset="2"/>
              <a:buChar char="Ø"/>
            </a:pPr>
            <a:r>
              <a:rPr lang="nl-NL" dirty="0">
                <a:solidFill>
                  <a:schemeClr val="bg1">
                    <a:lumMod val="75000"/>
                  </a:schemeClr>
                </a:solidFill>
              </a:rPr>
              <a:t> </a:t>
            </a:r>
            <a:r>
              <a:rPr lang="nl-NL" i="0" dirty="0">
                <a:solidFill>
                  <a:schemeClr val="bg1">
                    <a:lumMod val="75000"/>
                  </a:schemeClr>
                </a:solidFill>
                <a:effectLst/>
              </a:rPr>
              <a:t>fysieke werkomgeving</a:t>
            </a:r>
            <a:endParaRPr lang="nl-NL" i="0" dirty="0">
              <a:solidFill>
                <a:schemeClr val="bg1">
                  <a:lumMod val="75000"/>
                </a:schemeClr>
              </a:solidFill>
              <a:effectLst/>
              <a:cs typeface="Calibri"/>
            </a:endParaRPr>
          </a:p>
          <a:p>
            <a:pPr lvl="1">
              <a:buFont typeface="Wingdings" panose="05000000000000000000" pitchFamily="2" charset="2"/>
              <a:buChar char="Ø"/>
            </a:pPr>
            <a:r>
              <a:rPr lang="nl-NL" i="0" dirty="0">
                <a:solidFill>
                  <a:schemeClr val="bg1">
                    <a:lumMod val="75000"/>
                  </a:schemeClr>
                </a:solidFill>
                <a:effectLst/>
              </a:rPr>
              <a:t> sociale werkomgeving</a:t>
            </a:r>
            <a:endParaRPr lang="en-US" dirty="0">
              <a:solidFill>
                <a:schemeClr val="bg1">
                  <a:lumMod val="75000"/>
                </a:schemeClr>
              </a:solidFill>
              <a:cs typeface="Calibri"/>
            </a:endParaRPr>
          </a:p>
          <a:p>
            <a:pPr lvl="1">
              <a:buFont typeface="Wingdings" panose="05000000000000000000" pitchFamily="2" charset="2"/>
              <a:buChar char="Ø"/>
            </a:pPr>
            <a:r>
              <a:rPr lang="nl-NL" i="0" dirty="0">
                <a:solidFill>
                  <a:schemeClr val="bg1">
                    <a:lumMod val="75000"/>
                  </a:schemeClr>
                </a:solidFill>
                <a:effectLst/>
              </a:rPr>
              <a:t> goede arbeidsmiddelen (technisch, inhoudelijk, ICT, …).</a:t>
            </a:r>
            <a:endParaRPr lang="nl-NL" i="0" dirty="0">
              <a:solidFill>
                <a:schemeClr val="bg1">
                  <a:lumMod val="75000"/>
                </a:schemeClr>
              </a:solidFill>
              <a:effectLst/>
              <a:cs typeface="Calibri"/>
            </a:endParaRPr>
          </a:p>
          <a:p>
            <a:pPr lvl="1">
              <a:buFont typeface="Wingdings" panose="05000000000000000000" pitchFamily="2" charset="2"/>
              <a:buChar char="Ø"/>
            </a:pPr>
            <a:r>
              <a:rPr lang="nl-NL" dirty="0">
                <a:solidFill>
                  <a:schemeClr val="bg1">
                    <a:lumMod val="75000"/>
                  </a:schemeClr>
                </a:solidFill>
              </a:rPr>
              <a:t> Er is een duidelijke procedure rond psychosociale risico’s op het werk.</a:t>
            </a:r>
            <a:endParaRPr lang="nl-NL" dirty="0">
              <a:solidFill>
                <a:schemeClr val="bg1">
                  <a:lumMod val="75000"/>
                </a:schemeClr>
              </a:solidFill>
              <a:cs typeface="Calibri"/>
            </a:endParaRPr>
          </a:p>
          <a:p>
            <a:pPr algn="l">
              <a:buFont typeface="Arial" panose="020B0604020202020204" pitchFamily="34" charset="0"/>
              <a:buChar char="•"/>
            </a:pPr>
            <a:r>
              <a:rPr lang="nl-NL" b="1" i="0" dirty="0">
                <a:effectLst/>
              </a:rPr>
              <a:t>Verantwoordelijkheid team</a:t>
            </a:r>
            <a:endParaRPr lang="nl-NL" b="1" i="0" dirty="0">
              <a:effectLst/>
              <a:cs typeface="Calibri"/>
            </a:endParaRPr>
          </a:p>
          <a:p>
            <a:pPr lvl="1">
              <a:buFont typeface="Wingdings" panose="05000000000000000000" pitchFamily="2" charset="2"/>
              <a:buChar char="Ø"/>
            </a:pPr>
            <a:r>
              <a:rPr lang="nl-NL" i="0" dirty="0">
                <a:effectLst/>
              </a:rPr>
              <a:t> zorg gedragen voor elkaar.</a:t>
            </a:r>
            <a:endParaRPr lang="nl-NL" dirty="0">
              <a:cs typeface="Calibri"/>
            </a:endParaRPr>
          </a:p>
          <a:p>
            <a:pPr lvl="1">
              <a:buFont typeface="Wingdings" panose="05000000000000000000" pitchFamily="2" charset="2"/>
              <a:buChar char="Ø"/>
            </a:pPr>
            <a:r>
              <a:rPr lang="nl-NL" i="0" dirty="0">
                <a:effectLst/>
              </a:rPr>
              <a:t> goede samenwerking met het OC en het lokaal PBW</a:t>
            </a:r>
            <a:endParaRPr lang="nl-NL" b="1" i="0" dirty="0">
              <a:effectLst/>
              <a:cs typeface="Calibri"/>
            </a:endParaRPr>
          </a:p>
          <a:p>
            <a:pPr algn="l">
              <a:buFont typeface="Arial" panose="020B0604020202020204" pitchFamily="34" charset="0"/>
              <a:buChar char="•"/>
            </a:pPr>
            <a:r>
              <a:rPr lang="nl-NL" b="1" dirty="0">
                <a:solidFill>
                  <a:schemeClr val="bg1">
                    <a:lumMod val="75000"/>
                  </a:schemeClr>
                </a:solidFill>
              </a:rPr>
              <a:t>Verantwoordelijkheid individu</a:t>
            </a:r>
            <a:endParaRPr lang="nl-NL" b="1" i="0" dirty="0">
              <a:solidFill>
                <a:schemeClr val="bg1">
                  <a:lumMod val="75000"/>
                </a:schemeClr>
              </a:solidFill>
              <a:effectLst/>
              <a:cs typeface="Calibri"/>
            </a:endParaRPr>
          </a:p>
          <a:p>
            <a:pPr lvl="1">
              <a:buFont typeface="Wingdings" panose="05000000000000000000" pitchFamily="2" charset="2"/>
              <a:buChar char="Ø"/>
            </a:pPr>
            <a:r>
              <a:rPr lang="nl-NL" b="1" dirty="0">
                <a:solidFill>
                  <a:schemeClr val="bg1">
                    <a:lumMod val="75000"/>
                  </a:schemeClr>
                </a:solidFill>
              </a:rPr>
              <a:t> </a:t>
            </a:r>
            <a:r>
              <a:rPr lang="nl-NL" i="0" dirty="0">
                <a:solidFill>
                  <a:schemeClr val="bg1">
                    <a:lumMod val="75000"/>
                  </a:schemeClr>
                </a:solidFill>
                <a:effectLst/>
              </a:rPr>
              <a:t>zorg gedragen voor elkaar.</a:t>
            </a:r>
            <a:endParaRPr lang="nl-NL" i="0" dirty="0">
              <a:solidFill>
                <a:schemeClr val="bg1">
                  <a:lumMod val="75000"/>
                </a:schemeClr>
              </a:solidFill>
              <a:effectLst/>
              <a:cs typeface="Calibri"/>
            </a:endParaRPr>
          </a:p>
        </p:txBody>
      </p:sp>
      <p:pic>
        <p:nvPicPr>
          <p:cNvPr id="4" name="Afbeelding 3" descr="Afbeelding met illustratie&#10;&#10;Automatisch gegenereerde beschrijving">
            <a:extLst>
              <a:ext uri="{FF2B5EF4-FFF2-40B4-BE49-F238E27FC236}">
                <a16:creationId xmlns:a16="http://schemas.microsoft.com/office/drawing/2014/main" id="{3FF7C3EC-B3CA-4BDB-8256-053FBFA8E665}"/>
              </a:ext>
            </a:extLst>
          </p:cNvPr>
          <p:cNvPicPr>
            <a:picLocks noChangeAspect="1"/>
          </p:cNvPicPr>
          <p:nvPr/>
        </p:nvPicPr>
        <p:blipFill>
          <a:blip r:embed="rId3"/>
          <a:stretch>
            <a:fillRect/>
          </a:stretch>
        </p:blipFill>
        <p:spPr>
          <a:xfrm>
            <a:off x="1128658" y="1195790"/>
            <a:ext cx="3322043" cy="3983512"/>
          </a:xfrm>
          <a:prstGeom prst="rect">
            <a:avLst/>
          </a:prstGeom>
        </p:spPr>
      </p:pic>
    </p:spTree>
    <p:extLst>
      <p:ext uri="{BB962C8B-B14F-4D97-AF65-F5344CB8AC3E}">
        <p14:creationId xmlns:p14="http://schemas.microsoft.com/office/powerpoint/2010/main" val="69369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55BD445-54AE-4EFC-9355-9998986D9ED1}"/>
              </a:ext>
            </a:extLst>
          </p:cNvPr>
          <p:cNvSpPr>
            <a:spLocks noGrp="1"/>
          </p:cNvSpPr>
          <p:nvPr>
            <p:ph type="sldNum" sz="quarter" idx="10"/>
          </p:nvPr>
        </p:nvSpPr>
        <p:spPr/>
        <p:txBody>
          <a:bodyPr/>
          <a:lstStyle/>
          <a:p>
            <a:fld id="{2691482F-D63A-4DB3-831B-E5DF2FE757FB}" type="slidenum">
              <a:rPr lang="nl-BE" smtClean="0"/>
              <a:pPr/>
              <a:t>27</a:t>
            </a:fld>
            <a:endParaRPr lang="nl-BE" dirty="0"/>
          </a:p>
        </p:txBody>
      </p:sp>
      <p:sp>
        <p:nvSpPr>
          <p:cNvPr id="8" name="Tekstvak 7">
            <a:extLst>
              <a:ext uri="{FF2B5EF4-FFF2-40B4-BE49-F238E27FC236}">
                <a16:creationId xmlns:a16="http://schemas.microsoft.com/office/drawing/2014/main" id="{61959F3D-A0F5-4639-9B93-CFC902E26941}"/>
              </a:ext>
            </a:extLst>
          </p:cNvPr>
          <p:cNvSpPr txBox="1"/>
          <p:nvPr/>
        </p:nvSpPr>
        <p:spPr>
          <a:xfrm>
            <a:off x="469392" y="96819"/>
            <a:ext cx="8449761" cy="6247864"/>
          </a:xfrm>
          <a:prstGeom prst="rect">
            <a:avLst/>
          </a:prstGeom>
          <a:noFill/>
        </p:spPr>
        <p:txBody>
          <a:bodyPr wrap="square" rtlCol="0">
            <a:spAutoFit/>
          </a:bodyPr>
          <a:lstStyle/>
          <a:p>
            <a:pPr algn="ctr"/>
            <a:r>
              <a:rPr lang="nl-NL" sz="3600" b="1" dirty="0">
                <a:solidFill>
                  <a:srgbClr val="008D36"/>
                </a:solidFill>
              </a:rPr>
              <a:t>Tools </a:t>
            </a:r>
            <a:br>
              <a:rPr lang="nl-NL" sz="1400" b="1" dirty="0">
                <a:solidFill>
                  <a:srgbClr val="008D36"/>
                </a:solidFill>
              </a:rPr>
            </a:br>
            <a:endParaRPr lang="nl-NL" sz="2400" dirty="0"/>
          </a:p>
          <a:p>
            <a:pPr marL="342900" indent="-342900">
              <a:buFont typeface="Arial" panose="020B0604020202020204" pitchFamily="34" charset="0"/>
              <a:buChar char="•"/>
            </a:pPr>
            <a:r>
              <a:rPr lang="nl-NL" sz="2800" b="1" dirty="0"/>
              <a:t>Lokaal overleg CPBW </a:t>
            </a:r>
          </a:p>
          <a:p>
            <a:pPr marL="800100" lvl="1" indent="-342900">
              <a:buFont typeface="Wingdings" panose="05000000000000000000" pitchFamily="2" charset="2"/>
              <a:buChar char="Ø"/>
            </a:pPr>
            <a:r>
              <a:rPr lang="nl-NL" sz="2400" dirty="0"/>
              <a:t>Jaaractieplan opstellen</a:t>
            </a:r>
            <a:br>
              <a:rPr lang="nl-NL" sz="1400" dirty="0"/>
            </a:br>
            <a:endParaRPr lang="nl-NL" sz="2800" dirty="0"/>
          </a:p>
          <a:p>
            <a:pPr marL="342900" indent="-342900">
              <a:buFont typeface="Arial" panose="020B0604020202020204" pitchFamily="34" charset="0"/>
              <a:buChar char="•"/>
            </a:pPr>
            <a:r>
              <a:rPr lang="nl-NL" sz="2800" b="1" dirty="0" err="1"/>
              <a:t>Toernee</a:t>
            </a:r>
            <a:r>
              <a:rPr lang="nl-NL" sz="2800" b="1" dirty="0"/>
              <a:t> </a:t>
            </a:r>
            <a:r>
              <a:rPr lang="nl-NL" sz="2800" b="1" dirty="0" err="1"/>
              <a:t>Vital</a:t>
            </a:r>
            <a:r>
              <a:rPr lang="nl-NL" sz="2800" b="1" dirty="0"/>
              <a:t> </a:t>
            </a:r>
          </a:p>
          <a:p>
            <a:pPr marL="800100" lvl="1" indent="-342900">
              <a:buFont typeface="Wingdings" panose="05000000000000000000" pitchFamily="2" charset="2"/>
              <a:buChar char="Ø"/>
            </a:pPr>
            <a:r>
              <a:rPr lang="nl-NL" sz="2400" dirty="0"/>
              <a:t> </a:t>
            </a:r>
            <a:r>
              <a:rPr lang="nl-NL" sz="2400" dirty="0">
                <a:hlinkClick r:id="rId3"/>
              </a:rPr>
              <a:t>Goes digital</a:t>
            </a:r>
            <a:endParaRPr lang="nl-NL" sz="2400" dirty="0"/>
          </a:p>
          <a:p>
            <a:pPr marL="800100" lvl="1" indent="-342900">
              <a:buFont typeface="Wingdings" panose="05000000000000000000" pitchFamily="2" charset="2"/>
              <a:buChar char="Ø"/>
            </a:pPr>
            <a:r>
              <a:rPr lang="nl-NL" sz="2400" dirty="0"/>
              <a:t>Corona website </a:t>
            </a:r>
          </a:p>
          <a:p>
            <a:pPr marL="800100" lvl="1" indent="-342900">
              <a:buFont typeface="Wingdings" panose="05000000000000000000" pitchFamily="2" charset="2"/>
              <a:buChar char="Ø"/>
            </a:pPr>
            <a:r>
              <a:rPr lang="nl-NL" sz="2400" dirty="0"/>
              <a:t> Terugkomdagen welzijnsambassadeurs</a:t>
            </a:r>
            <a:br>
              <a:rPr lang="nl-NL" sz="1400" dirty="0"/>
            </a:br>
            <a:endParaRPr lang="nl-NL" sz="2800" dirty="0"/>
          </a:p>
          <a:p>
            <a:pPr marL="342900" indent="-342900">
              <a:buFont typeface="Arial" panose="020B0604020202020204" pitchFamily="34" charset="0"/>
              <a:buChar char="•"/>
            </a:pPr>
            <a:r>
              <a:rPr lang="en-US" sz="2800" b="1" dirty="0">
                <a:hlinkClick r:id="rId3"/>
              </a:rPr>
              <a:t>CPBW </a:t>
            </a:r>
            <a:r>
              <a:rPr lang="en-US" sz="2800" b="1" dirty="0" err="1">
                <a:hlinkClick r:id="rId3"/>
              </a:rPr>
              <a:t>vragenuurtje</a:t>
            </a:r>
            <a:r>
              <a:rPr lang="en-US" sz="2800" b="1" dirty="0">
                <a:hlinkClick r:id="rId3"/>
              </a:rPr>
              <a:t> </a:t>
            </a:r>
            <a:r>
              <a:rPr lang="en-US" sz="2000" dirty="0"/>
              <a:t>(</a:t>
            </a:r>
            <a:r>
              <a:rPr lang="en-US" sz="2000" dirty="0" err="1"/>
              <a:t>november</a:t>
            </a:r>
            <a:r>
              <a:rPr lang="en-US" sz="2000" dirty="0"/>
              <a:t> 2020/ </a:t>
            </a:r>
            <a:r>
              <a:rPr lang="en-US" sz="2000" dirty="0" err="1"/>
              <a:t>december</a:t>
            </a:r>
            <a:r>
              <a:rPr lang="en-US" sz="2000" dirty="0"/>
              <a:t> 2020)</a:t>
            </a:r>
          </a:p>
          <a:p>
            <a:pPr marL="800100" lvl="1" indent="-342900">
              <a:buFont typeface="Wingdings" panose="05000000000000000000" pitchFamily="2" charset="2"/>
              <a:buChar char="Ø"/>
            </a:pPr>
            <a:r>
              <a:rPr lang="en-US" sz="2400" dirty="0"/>
              <a:t>Hoe </a:t>
            </a:r>
            <a:r>
              <a:rPr lang="en-US" sz="2400" dirty="0" err="1"/>
              <a:t>omgaan</a:t>
            </a:r>
            <a:r>
              <a:rPr lang="en-US" sz="2400" dirty="0"/>
              <a:t> met </a:t>
            </a:r>
            <a:r>
              <a:rPr lang="en-US" sz="2400" dirty="0" err="1"/>
              <a:t>psychosociale</a:t>
            </a:r>
            <a:r>
              <a:rPr lang="en-US" sz="2400" dirty="0"/>
              <a:t> </a:t>
            </a:r>
            <a:r>
              <a:rPr lang="en-US" sz="2400" dirty="0" err="1"/>
              <a:t>risico’s</a:t>
            </a:r>
            <a:r>
              <a:rPr lang="en-US" sz="2400" dirty="0"/>
              <a:t>.</a:t>
            </a:r>
          </a:p>
          <a:p>
            <a:pPr marL="800100" lvl="1" indent="-342900">
              <a:buFont typeface="Wingdings" panose="05000000000000000000" pitchFamily="2" charset="2"/>
              <a:buChar char="Ø"/>
            </a:pPr>
            <a:r>
              <a:rPr lang="nl-NL" sz="2400" dirty="0"/>
              <a:t>Psychosociale risico’s: Wat kan ik doen?</a:t>
            </a:r>
            <a:br>
              <a:rPr lang="nl-NL" sz="1400" dirty="0"/>
            </a:br>
            <a:endParaRPr lang="en-US" sz="2800" dirty="0"/>
          </a:p>
          <a:p>
            <a:pPr marL="457200" indent="-457200">
              <a:buFont typeface="Arial" panose="020B0604020202020204" pitchFamily="34" charset="0"/>
              <a:buChar char="•"/>
            </a:pPr>
            <a:r>
              <a:rPr lang="en-US" sz="2800" b="1" dirty="0" err="1"/>
              <a:t>Positieve</a:t>
            </a:r>
            <a:r>
              <a:rPr lang="en-US" sz="2800" b="1" dirty="0"/>
              <a:t> </a:t>
            </a:r>
            <a:r>
              <a:rPr lang="en-US" sz="2800" b="1" dirty="0" err="1"/>
              <a:t>gezondheid</a:t>
            </a:r>
            <a:endParaRPr lang="en-US" sz="2800" b="1" dirty="0"/>
          </a:p>
        </p:txBody>
      </p:sp>
      <p:pic>
        <p:nvPicPr>
          <p:cNvPr id="9" name="Afbeelding 8" descr="Afbeelding met illustratie&#10;&#10;Automatisch gegenereerde beschrijving">
            <a:extLst>
              <a:ext uri="{FF2B5EF4-FFF2-40B4-BE49-F238E27FC236}">
                <a16:creationId xmlns:a16="http://schemas.microsoft.com/office/drawing/2014/main" id="{B9D73C80-9453-4AAC-A6BE-7EA9E74BF55E}"/>
              </a:ext>
            </a:extLst>
          </p:cNvPr>
          <p:cNvPicPr>
            <a:picLocks noChangeAspect="1"/>
          </p:cNvPicPr>
          <p:nvPr/>
        </p:nvPicPr>
        <p:blipFill>
          <a:blip r:embed="rId4"/>
          <a:stretch>
            <a:fillRect/>
          </a:stretch>
        </p:blipFill>
        <p:spPr>
          <a:xfrm>
            <a:off x="8722435" y="3058637"/>
            <a:ext cx="2706559" cy="3245476"/>
          </a:xfrm>
          <a:prstGeom prst="rect">
            <a:avLst/>
          </a:prstGeom>
        </p:spPr>
      </p:pic>
    </p:spTree>
    <p:extLst>
      <p:ext uri="{BB962C8B-B14F-4D97-AF65-F5344CB8AC3E}">
        <p14:creationId xmlns:p14="http://schemas.microsoft.com/office/powerpoint/2010/main" val="242001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9BFA225-7E2D-4064-9894-BBE7D3E78329}"/>
              </a:ext>
            </a:extLst>
          </p:cNvPr>
          <p:cNvSpPr>
            <a:spLocks noGrp="1"/>
          </p:cNvSpPr>
          <p:nvPr>
            <p:ph sz="half" idx="2"/>
          </p:nvPr>
        </p:nvSpPr>
        <p:spPr>
          <a:xfrm>
            <a:off x="5103172" y="540671"/>
            <a:ext cx="6847840" cy="5577840"/>
          </a:xfrm>
        </p:spPr>
        <p:txBody>
          <a:bodyPr vert="horz" lIns="91440" tIns="45720" rIns="91440" bIns="45720" rtlCol="0" anchor="t">
            <a:noAutofit/>
          </a:bodyPr>
          <a:lstStyle/>
          <a:p>
            <a:pPr algn="l">
              <a:buFont typeface="Arial" panose="020B0604020202020204" pitchFamily="34" charset="0"/>
              <a:buChar char="•"/>
            </a:pPr>
            <a:r>
              <a:rPr lang="nl-NL" b="1" i="0" dirty="0">
                <a:solidFill>
                  <a:schemeClr val="bg1">
                    <a:lumMod val="75000"/>
                  </a:schemeClr>
                </a:solidFill>
                <a:effectLst/>
              </a:rPr>
              <a:t>Verantwoordelijkheid </a:t>
            </a:r>
            <a:r>
              <a:rPr lang="nl-NL" b="1" dirty="0">
                <a:solidFill>
                  <a:schemeClr val="bg1">
                    <a:lumMod val="75000"/>
                  </a:schemeClr>
                </a:solidFill>
              </a:rPr>
              <a:t>leidinggevende</a:t>
            </a:r>
            <a:endParaRPr lang="nl-NL" b="1" i="0" dirty="0">
              <a:solidFill>
                <a:schemeClr val="bg1">
                  <a:lumMod val="75000"/>
                </a:schemeClr>
              </a:solidFill>
              <a:effectLst/>
              <a:cs typeface="Calibri"/>
            </a:endParaRPr>
          </a:p>
          <a:p>
            <a:pPr lvl="1">
              <a:buFont typeface="Wingdings" panose="05000000000000000000" pitchFamily="2" charset="2"/>
              <a:buChar char="Ø"/>
            </a:pPr>
            <a:r>
              <a:rPr lang="nl-NL" dirty="0">
                <a:solidFill>
                  <a:schemeClr val="bg1">
                    <a:lumMod val="75000"/>
                  </a:schemeClr>
                </a:solidFill>
                <a:cs typeface="Calibri"/>
              </a:rPr>
              <a:t> Coachende rol </a:t>
            </a:r>
          </a:p>
          <a:p>
            <a:pPr lvl="1">
              <a:buFont typeface="Wingdings" panose="05000000000000000000" pitchFamily="2" charset="2"/>
              <a:buChar char="Ø"/>
            </a:pPr>
            <a:r>
              <a:rPr lang="nl-NL" dirty="0">
                <a:solidFill>
                  <a:schemeClr val="bg1">
                    <a:lumMod val="75000"/>
                  </a:schemeClr>
                </a:solidFill>
                <a:cs typeface="Calibri"/>
              </a:rPr>
              <a:t> Aandacht voor het welzijn naast het werk</a:t>
            </a:r>
            <a:br>
              <a:rPr lang="nl-NL" dirty="0">
                <a:cs typeface="Calibri"/>
              </a:rPr>
            </a:br>
            <a:endParaRPr lang="nl-NL" dirty="0"/>
          </a:p>
          <a:p>
            <a:pPr algn="l">
              <a:buFont typeface="Arial" panose="020B0604020202020204" pitchFamily="34" charset="0"/>
              <a:buChar char="•"/>
            </a:pPr>
            <a:r>
              <a:rPr lang="nl-NL" b="1" i="0" dirty="0">
                <a:solidFill>
                  <a:schemeClr val="bg1">
                    <a:lumMod val="75000"/>
                  </a:schemeClr>
                </a:solidFill>
                <a:effectLst/>
              </a:rPr>
              <a:t>Verantwoordelijkheid team</a:t>
            </a:r>
            <a:endParaRPr lang="nl-NL" b="1" i="0" dirty="0">
              <a:solidFill>
                <a:schemeClr val="bg1">
                  <a:lumMod val="75000"/>
                </a:schemeClr>
              </a:solidFill>
              <a:effectLst/>
              <a:cs typeface="Calibri"/>
            </a:endParaRPr>
          </a:p>
          <a:p>
            <a:pPr lvl="1">
              <a:buFont typeface="Wingdings" panose="05000000000000000000" pitchFamily="2" charset="2"/>
              <a:buChar char="Ø"/>
            </a:pPr>
            <a:r>
              <a:rPr lang="nl-NL" dirty="0">
                <a:solidFill>
                  <a:schemeClr val="bg1">
                    <a:lumMod val="75000"/>
                  </a:schemeClr>
                </a:solidFill>
              </a:rPr>
              <a:t> Initiatieven nemen om samen iets te doen</a:t>
            </a:r>
            <a:endParaRPr lang="nl-NL" dirty="0">
              <a:solidFill>
                <a:schemeClr val="bg1">
                  <a:lumMod val="75000"/>
                </a:schemeClr>
              </a:solidFill>
              <a:cs typeface="Calibri"/>
            </a:endParaRPr>
          </a:p>
          <a:p>
            <a:pPr lvl="1">
              <a:buFont typeface="Wingdings" panose="05000000000000000000" pitchFamily="2" charset="2"/>
              <a:buChar char="Ø"/>
            </a:pPr>
            <a:r>
              <a:rPr lang="nl-NL" i="1" dirty="0">
                <a:solidFill>
                  <a:schemeClr val="bg1">
                    <a:lumMod val="75000"/>
                  </a:schemeClr>
                </a:solidFill>
                <a:ea typeface="+mn-lt"/>
                <a:cs typeface="+mn-lt"/>
              </a:rPr>
              <a:t> </a:t>
            </a:r>
            <a:r>
              <a:rPr lang="nl-NL" dirty="0">
                <a:solidFill>
                  <a:schemeClr val="bg1">
                    <a:lumMod val="75000"/>
                  </a:schemeClr>
                </a:solidFill>
                <a:ea typeface="+mn-lt"/>
                <a:cs typeface="+mn-lt"/>
              </a:rPr>
              <a:t>samen zoeken naar wat hen naast het werk zou kunnen helpen om de balans werk-privé terug in evenwicht te krijgen.</a:t>
            </a:r>
            <a:br>
              <a:rPr lang="nl-NL" dirty="0">
                <a:ea typeface="+mn-lt"/>
                <a:cs typeface="+mn-lt"/>
              </a:rPr>
            </a:br>
            <a:endParaRPr lang="nl-NL" dirty="0">
              <a:cs typeface="Calibri"/>
            </a:endParaRPr>
          </a:p>
          <a:p>
            <a:pPr algn="l">
              <a:buFont typeface="Arial" panose="020B0604020202020204" pitchFamily="34" charset="0"/>
              <a:buChar char="•"/>
            </a:pPr>
            <a:r>
              <a:rPr lang="nl-NL" b="1" dirty="0"/>
              <a:t>Verantwoordelijkheid individu</a:t>
            </a:r>
            <a:endParaRPr lang="nl-NL" b="1" i="0" dirty="0">
              <a:effectLst/>
              <a:cs typeface="Calibri"/>
            </a:endParaRPr>
          </a:p>
          <a:p>
            <a:pPr lvl="1">
              <a:buFont typeface="Wingdings" panose="05000000000000000000" pitchFamily="2" charset="2"/>
              <a:buChar char="Ø"/>
            </a:pPr>
            <a:r>
              <a:rPr lang="nl-NL" b="1" dirty="0"/>
              <a:t> </a:t>
            </a:r>
            <a:r>
              <a:rPr lang="nl-NL" dirty="0">
                <a:ea typeface="+mn-lt"/>
                <a:cs typeface="+mn-lt"/>
              </a:rPr>
              <a:t>Elke medewerker is het aan zichzelf verschuldigd goed </a:t>
            </a:r>
            <a:r>
              <a:rPr lang="nl-NL" dirty="0">
                <a:effectLst/>
                <a:ea typeface="+mn-lt"/>
                <a:cs typeface="+mn-lt"/>
              </a:rPr>
              <a:t>voor </a:t>
            </a:r>
            <a:r>
              <a:rPr lang="nl-NL" dirty="0">
                <a:ea typeface="+mn-lt"/>
                <a:cs typeface="+mn-lt"/>
              </a:rPr>
              <a:t>zichzelf te zorgen zowel op het vlak van zijn werk als privé</a:t>
            </a:r>
            <a:r>
              <a:rPr lang="nl-NL" dirty="0">
                <a:effectLst/>
                <a:ea typeface="+mn-lt"/>
                <a:cs typeface="+mn-lt"/>
              </a:rPr>
              <a:t>.</a:t>
            </a:r>
          </a:p>
        </p:txBody>
      </p:sp>
      <p:pic>
        <p:nvPicPr>
          <p:cNvPr id="2" name="Afbeelding 1" descr="Afbeelding met tekst, illustratie&#10;&#10;Automatisch gegenereerde beschrijving">
            <a:extLst>
              <a:ext uri="{FF2B5EF4-FFF2-40B4-BE49-F238E27FC236}">
                <a16:creationId xmlns:a16="http://schemas.microsoft.com/office/drawing/2014/main" id="{9B6233CF-8CA2-4E60-B83E-C4B276C635AE}"/>
              </a:ext>
            </a:extLst>
          </p:cNvPr>
          <p:cNvPicPr>
            <a:picLocks noChangeAspect="1"/>
          </p:cNvPicPr>
          <p:nvPr/>
        </p:nvPicPr>
        <p:blipFill>
          <a:blip r:embed="rId3"/>
          <a:stretch>
            <a:fillRect/>
          </a:stretch>
        </p:blipFill>
        <p:spPr>
          <a:xfrm>
            <a:off x="504524" y="1823137"/>
            <a:ext cx="3964641" cy="2584740"/>
          </a:xfrm>
          <a:prstGeom prst="rect">
            <a:avLst/>
          </a:prstGeom>
        </p:spPr>
      </p:pic>
    </p:spTree>
    <p:extLst>
      <p:ext uri="{BB962C8B-B14F-4D97-AF65-F5344CB8AC3E}">
        <p14:creationId xmlns:p14="http://schemas.microsoft.com/office/powerpoint/2010/main" val="395084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55BD445-54AE-4EFC-9355-9998986D9ED1}"/>
              </a:ext>
            </a:extLst>
          </p:cNvPr>
          <p:cNvSpPr>
            <a:spLocks noGrp="1"/>
          </p:cNvSpPr>
          <p:nvPr>
            <p:ph type="sldNum" sz="quarter" idx="10"/>
          </p:nvPr>
        </p:nvSpPr>
        <p:spPr/>
        <p:txBody>
          <a:bodyPr/>
          <a:lstStyle/>
          <a:p>
            <a:fld id="{2691482F-D63A-4DB3-831B-E5DF2FE757FB}" type="slidenum">
              <a:rPr lang="nl-BE" smtClean="0"/>
              <a:pPr/>
              <a:t>29</a:t>
            </a:fld>
            <a:endParaRPr lang="nl-BE"/>
          </a:p>
        </p:txBody>
      </p:sp>
      <p:sp>
        <p:nvSpPr>
          <p:cNvPr id="8" name="Tekstvak 7">
            <a:extLst>
              <a:ext uri="{FF2B5EF4-FFF2-40B4-BE49-F238E27FC236}">
                <a16:creationId xmlns:a16="http://schemas.microsoft.com/office/drawing/2014/main" id="{61959F3D-A0F5-4639-9B93-CFC902E26941}"/>
              </a:ext>
            </a:extLst>
          </p:cNvPr>
          <p:cNvSpPr txBox="1"/>
          <p:nvPr/>
        </p:nvSpPr>
        <p:spPr>
          <a:xfrm>
            <a:off x="524440" y="0"/>
            <a:ext cx="7350369" cy="6370975"/>
          </a:xfrm>
          <a:prstGeom prst="rect">
            <a:avLst/>
          </a:prstGeom>
          <a:noFill/>
        </p:spPr>
        <p:txBody>
          <a:bodyPr wrap="square" rtlCol="0">
            <a:spAutoFit/>
          </a:bodyPr>
          <a:lstStyle/>
          <a:p>
            <a:pPr algn="ctr"/>
            <a:r>
              <a:rPr lang="nl-NL" sz="3600" b="1" dirty="0">
                <a:solidFill>
                  <a:srgbClr val="008D36"/>
                </a:solidFill>
              </a:rPr>
              <a:t>Tools </a:t>
            </a:r>
          </a:p>
          <a:p>
            <a:pPr marL="342900" indent="-342900">
              <a:buFont typeface="Arial" panose="020B0604020202020204" pitchFamily="34" charset="0"/>
              <a:buChar char="•"/>
            </a:pPr>
            <a:r>
              <a:rPr lang="nl-NL" sz="2400" b="1" dirty="0"/>
              <a:t>Webinar </a:t>
            </a:r>
          </a:p>
          <a:p>
            <a:pPr marL="800100" lvl="1" indent="-342900">
              <a:buFont typeface="Wingdings" panose="05000000000000000000" pitchFamily="2" charset="2"/>
              <a:buChar char="Ø"/>
            </a:pPr>
            <a:r>
              <a:rPr lang="nl-NL" sz="2000" dirty="0"/>
              <a:t>Angst en stress bij fysieke contacten op het werk</a:t>
            </a:r>
          </a:p>
          <a:p>
            <a:pPr marL="800100" lvl="1" indent="-342900">
              <a:buFont typeface="Wingdings" panose="05000000000000000000" pitchFamily="2" charset="2"/>
              <a:buChar char="Ø"/>
            </a:pPr>
            <a:r>
              <a:rPr lang="nl-NL" sz="2000" dirty="0"/>
              <a:t>Veerkracht en thuiswerk</a:t>
            </a:r>
            <a:br>
              <a:rPr lang="nl-NL" sz="1400" dirty="0"/>
            </a:br>
            <a:endParaRPr lang="nl-NL" sz="2400" dirty="0"/>
          </a:p>
          <a:p>
            <a:pPr marL="342900" indent="-342900">
              <a:buFont typeface="Arial" panose="020B0604020202020204" pitchFamily="34" charset="0"/>
              <a:buChar char="•"/>
            </a:pPr>
            <a:r>
              <a:rPr lang="nl-NL" sz="2400" b="1" dirty="0">
                <a:hlinkClick r:id="rId3"/>
              </a:rPr>
              <a:t>Coronawebsite</a:t>
            </a:r>
            <a:r>
              <a:rPr lang="nl-NL" sz="2400" b="1" dirty="0"/>
              <a:t> </a:t>
            </a:r>
          </a:p>
          <a:p>
            <a:pPr marL="800100" lvl="1" indent="-342900">
              <a:buFont typeface="Wingdings" panose="05000000000000000000" pitchFamily="2" charset="2"/>
              <a:buChar char="Ø"/>
            </a:pPr>
            <a:r>
              <a:rPr lang="nl-NL" sz="2000" dirty="0"/>
              <a:t>Welzijn naast het werk</a:t>
            </a:r>
          </a:p>
          <a:p>
            <a:pPr marL="800100" lvl="1" indent="-342900">
              <a:buFont typeface="Wingdings" panose="05000000000000000000" pitchFamily="2" charset="2"/>
              <a:buChar char="Ø"/>
            </a:pPr>
            <a:r>
              <a:rPr lang="nl-NL" sz="2000" dirty="0" err="1"/>
              <a:t>Toolbox</a:t>
            </a:r>
            <a:r>
              <a:rPr lang="nl-NL" sz="2000" dirty="0"/>
              <a:t> online </a:t>
            </a:r>
            <a:br>
              <a:rPr lang="nl-NL" sz="1400" dirty="0"/>
            </a:br>
            <a:endParaRPr lang="nl-NL" sz="2400" dirty="0"/>
          </a:p>
          <a:p>
            <a:pPr marL="342900" indent="-342900">
              <a:buFont typeface="Arial" panose="020B0604020202020204" pitchFamily="34" charset="0"/>
              <a:buChar char="•"/>
            </a:pPr>
            <a:r>
              <a:rPr lang="nl-NL" sz="2400" b="1" dirty="0">
                <a:hlinkClick r:id="rId4"/>
              </a:rPr>
              <a:t>Gezondheidsdriehoek</a:t>
            </a:r>
            <a:br>
              <a:rPr lang="nl-NL" sz="1400" b="1" dirty="0"/>
            </a:br>
            <a:endParaRPr lang="nl-NL" sz="2400" dirty="0"/>
          </a:p>
          <a:p>
            <a:pPr marL="342900" indent="-342900">
              <a:buFont typeface="Arial" panose="020B0604020202020204" pitchFamily="34" charset="0"/>
              <a:buChar char="•"/>
            </a:pPr>
            <a:r>
              <a:rPr lang="nl-NL" sz="2400" b="1" dirty="0">
                <a:hlinkClick r:id="rId3"/>
              </a:rPr>
              <a:t>CPBW vragenuurtje </a:t>
            </a:r>
            <a:r>
              <a:rPr lang="nl-NL" sz="2000" dirty="0"/>
              <a:t>(december 2020)</a:t>
            </a:r>
          </a:p>
          <a:p>
            <a:pPr marL="800100" lvl="1" indent="-342900">
              <a:buFont typeface="Wingdings" panose="05000000000000000000" pitchFamily="2" charset="2"/>
              <a:buChar char="Ø"/>
            </a:pPr>
            <a:r>
              <a:rPr lang="nl-NL" sz="2000" dirty="0"/>
              <a:t>Psychosociale risico’s: Wat kan ik doen?</a:t>
            </a:r>
            <a:br>
              <a:rPr lang="nl-NL" sz="1400" dirty="0"/>
            </a:br>
            <a:endParaRPr lang="nl-NL" sz="2400" dirty="0"/>
          </a:p>
          <a:p>
            <a:pPr marL="342900" indent="-342900">
              <a:buFont typeface="Arial" panose="020B0604020202020204" pitchFamily="34" charset="0"/>
              <a:buChar char="•"/>
            </a:pPr>
            <a:r>
              <a:rPr lang="nl-NL" sz="2400" b="1" dirty="0">
                <a:hlinkClick r:id="rId5"/>
              </a:rPr>
              <a:t>Positieve gezondheid</a:t>
            </a:r>
            <a:br>
              <a:rPr lang="nl-NL" sz="1400" b="1" dirty="0"/>
            </a:br>
            <a:endParaRPr lang="nl-NL" sz="2800" b="1" dirty="0"/>
          </a:p>
          <a:p>
            <a:pPr marL="342900" indent="-342900">
              <a:buFont typeface="Arial" panose="020B0604020202020204" pitchFamily="34" charset="0"/>
              <a:buChar char="•"/>
            </a:pPr>
            <a:r>
              <a:rPr lang="nl-NL" sz="2400" b="1" dirty="0"/>
              <a:t>Oplossingsgericht werken </a:t>
            </a:r>
          </a:p>
        </p:txBody>
      </p:sp>
      <p:pic>
        <p:nvPicPr>
          <p:cNvPr id="5" name="Afbeelding 4" descr="Afbeelding met tekst, illustratie&#10;&#10;Automatisch gegenereerde beschrijving">
            <a:extLst>
              <a:ext uri="{FF2B5EF4-FFF2-40B4-BE49-F238E27FC236}">
                <a16:creationId xmlns:a16="http://schemas.microsoft.com/office/drawing/2014/main" id="{044B638E-B32B-4A34-BEE1-E086A136E033}"/>
              </a:ext>
            </a:extLst>
          </p:cNvPr>
          <p:cNvPicPr>
            <a:picLocks noChangeAspect="1"/>
          </p:cNvPicPr>
          <p:nvPr/>
        </p:nvPicPr>
        <p:blipFill>
          <a:blip r:embed="rId6"/>
          <a:stretch>
            <a:fillRect/>
          </a:stretch>
        </p:blipFill>
        <p:spPr>
          <a:xfrm>
            <a:off x="8243009" y="3971727"/>
            <a:ext cx="3667637" cy="2391109"/>
          </a:xfrm>
          <a:prstGeom prst="rect">
            <a:avLst/>
          </a:prstGeom>
        </p:spPr>
      </p:pic>
    </p:spTree>
    <p:extLst>
      <p:ext uri="{BB962C8B-B14F-4D97-AF65-F5344CB8AC3E}">
        <p14:creationId xmlns:p14="http://schemas.microsoft.com/office/powerpoint/2010/main" val="174468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Wat komt aan bod?</a:t>
            </a:r>
          </a:p>
        </p:txBody>
      </p:sp>
      <p:sp>
        <p:nvSpPr>
          <p:cNvPr id="3" name="Tijdelijke aanduiding voor inhoud 2"/>
          <p:cNvSpPr>
            <a:spLocks noGrp="1"/>
          </p:cNvSpPr>
          <p:nvPr>
            <p:ph idx="1"/>
          </p:nvPr>
        </p:nvSpPr>
        <p:spPr>
          <a:xfrm>
            <a:off x="399288" y="2138067"/>
            <a:ext cx="11244072" cy="3805533"/>
          </a:xfrm>
        </p:spPr>
        <p:txBody>
          <a:bodyPr vert="horz" lIns="91440" tIns="45720" rIns="91440" bIns="45720" rtlCol="0" anchor="t">
            <a:noAutofit/>
          </a:bodyPr>
          <a:lstStyle/>
          <a:p>
            <a:pPr lvl="0">
              <a:lnSpc>
                <a:spcPct val="150000"/>
              </a:lnSpc>
              <a:buFont typeface="Arial" panose="020B0604020202020204" pitchFamily="34" charset="0"/>
              <a:buChar char="•"/>
            </a:pPr>
            <a:r>
              <a:rPr lang="nl-BE" dirty="0">
                <a:effectLst/>
                <a:latin typeface="Calibri" panose="020F0502020204030204" pitchFamily="34" charset="0"/>
                <a:ea typeface="Times New Roman" panose="02020603050405020304" pitchFamily="18" charset="0"/>
              </a:rPr>
              <a:t>Stand van zaken </a:t>
            </a:r>
          </a:p>
          <a:p>
            <a:pPr lvl="0">
              <a:lnSpc>
                <a:spcPct val="150000"/>
              </a:lnSpc>
              <a:buFont typeface="Arial" panose="020B0604020202020204" pitchFamily="34" charset="0"/>
              <a:buChar char="•"/>
            </a:pPr>
            <a:r>
              <a:rPr lang="nl-BE" dirty="0">
                <a:effectLst/>
                <a:latin typeface="Calibri" panose="020F0502020204030204" pitchFamily="34" charset="0"/>
                <a:ea typeface="Times New Roman" panose="02020603050405020304" pitchFamily="18" charset="0"/>
              </a:rPr>
              <a:t>Update van het Specifiek luik van het CPBW-draaiboek</a:t>
            </a:r>
            <a:endParaRPr lang="nl-BE" dirty="0">
              <a:effectLst/>
              <a:latin typeface="Calibri" panose="020F0502020204030204" pitchFamily="34" charset="0"/>
              <a:ea typeface="Calibri" panose="020F0502020204030204" pitchFamily="34" charset="0"/>
            </a:endParaRPr>
          </a:p>
          <a:p>
            <a:pPr lvl="0">
              <a:lnSpc>
                <a:spcPct val="150000"/>
              </a:lnSpc>
              <a:buFont typeface="Arial" panose="020B0604020202020204" pitchFamily="34" charset="0"/>
              <a:buChar char="•"/>
            </a:pPr>
            <a:r>
              <a:rPr lang="nl-BE" dirty="0">
                <a:effectLst/>
                <a:latin typeface="Calibri" panose="020F0502020204030204" pitchFamily="34" charset="0"/>
                <a:ea typeface="Times New Roman" panose="02020603050405020304" pitchFamily="18" charset="0"/>
              </a:rPr>
              <a:t>Update van de Bijlage bij het draaiboek: een medewerker is besmet.</a:t>
            </a:r>
            <a:endParaRPr lang="nl-BE" dirty="0">
              <a:effectLst/>
              <a:latin typeface="Calibri" panose="020F0502020204030204" pitchFamily="34" charset="0"/>
              <a:ea typeface="Calibri" panose="020F0502020204030204" pitchFamily="34" charset="0"/>
            </a:endParaRPr>
          </a:p>
          <a:p>
            <a:pPr lvl="0">
              <a:lnSpc>
                <a:spcPct val="150000"/>
              </a:lnSpc>
              <a:buFont typeface="Arial" panose="020B0604020202020204" pitchFamily="34" charset="0"/>
              <a:buChar char="•"/>
            </a:pPr>
            <a:r>
              <a:rPr lang="nl-BE" dirty="0" err="1">
                <a:effectLst/>
                <a:latin typeface="Calibri" panose="020F0502020204030204" pitchFamily="34" charset="0"/>
                <a:ea typeface="Times New Roman" panose="02020603050405020304" pitchFamily="18" charset="0"/>
              </a:rPr>
              <a:t>Welzijnbevraging</a:t>
            </a:r>
            <a:r>
              <a:rPr lang="nl-BE" dirty="0">
                <a:effectLst/>
                <a:latin typeface="Calibri" panose="020F0502020204030204" pitchFamily="34" charset="0"/>
                <a:ea typeface="Times New Roman" panose="02020603050405020304" pitchFamily="18" charset="0"/>
              </a:rPr>
              <a:t> van de medewerkers</a:t>
            </a:r>
            <a:endParaRPr lang="nl-BE" dirty="0">
              <a:effectLst/>
              <a:latin typeface="Calibri" panose="020F0502020204030204" pitchFamily="34" charset="0"/>
              <a:ea typeface="Calibri" panose="020F0502020204030204" pitchFamily="34" charset="0"/>
            </a:endParaRPr>
          </a:p>
          <a:p>
            <a:pPr lvl="0">
              <a:lnSpc>
                <a:spcPct val="150000"/>
              </a:lnSpc>
              <a:buFont typeface="Arial" panose="020B0604020202020204" pitchFamily="34" charset="0"/>
              <a:buChar char="•"/>
            </a:pPr>
            <a:r>
              <a:rPr lang="nl-BE" dirty="0">
                <a:effectLst/>
                <a:latin typeface="Calibri" panose="020F0502020204030204" pitchFamily="34" charset="0"/>
                <a:ea typeface="Times New Roman" panose="02020603050405020304" pitchFamily="18" charset="0"/>
              </a:rPr>
              <a:t>Vragen uit het werkveld</a:t>
            </a:r>
            <a:endParaRPr lang="nl-BE"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2691482F-D63A-4DB3-831B-E5DF2FE757FB}" type="slidenum">
              <a:rPr lang="nl-BE" smtClean="0"/>
              <a:pPr/>
              <a:t>3</a:t>
            </a:fld>
            <a:endParaRPr lang="nl-BE"/>
          </a:p>
        </p:txBody>
      </p:sp>
    </p:spTree>
    <p:extLst>
      <p:ext uri="{BB962C8B-B14F-4D97-AF65-F5344CB8AC3E}">
        <p14:creationId xmlns:p14="http://schemas.microsoft.com/office/powerpoint/2010/main" val="2663768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2A49B8-8BC4-47A4-8418-7A8A38C14C72}"/>
              </a:ext>
            </a:extLst>
          </p:cNvPr>
          <p:cNvSpPr>
            <a:spLocks noGrp="1"/>
          </p:cNvSpPr>
          <p:nvPr>
            <p:ph type="title"/>
          </p:nvPr>
        </p:nvSpPr>
        <p:spPr>
          <a:xfrm>
            <a:off x="399288" y="365125"/>
            <a:ext cx="11323320" cy="1325563"/>
          </a:xfrm>
        </p:spPr>
        <p:txBody>
          <a:bodyPr anchor="ctr">
            <a:normAutofit/>
          </a:bodyPr>
          <a:lstStyle/>
          <a:p>
            <a:r>
              <a:rPr lang="en-US"/>
              <a:t>4 </a:t>
            </a:r>
            <a:r>
              <a:rPr lang="en-US" err="1"/>
              <a:t>batterijen</a:t>
            </a:r>
            <a:r>
              <a:rPr lang="en-US"/>
              <a:t> versus </a:t>
            </a:r>
            <a:r>
              <a:rPr lang="en-US" err="1"/>
              <a:t>Positieve</a:t>
            </a:r>
            <a:r>
              <a:rPr lang="en-US"/>
              <a:t> </a:t>
            </a:r>
            <a:r>
              <a:rPr lang="en-US" err="1"/>
              <a:t>gezondheid</a:t>
            </a:r>
            <a:r>
              <a:rPr lang="en-US"/>
              <a:t> </a:t>
            </a:r>
          </a:p>
        </p:txBody>
      </p:sp>
      <p:pic>
        <p:nvPicPr>
          <p:cNvPr id="3" name="Afbeelding 2">
            <a:extLst>
              <a:ext uri="{FF2B5EF4-FFF2-40B4-BE49-F238E27FC236}">
                <a16:creationId xmlns:a16="http://schemas.microsoft.com/office/drawing/2014/main" id="{F1A2DA1F-1C1E-47E4-8980-503D93DFC7AA}"/>
              </a:ext>
            </a:extLst>
          </p:cNvPr>
          <p:cNvPicPr>
            <a:picLocks noChangeAspect="1"/>
          </p:cNvPicPr>
          <p:nvPr/>
        </p:nvPicPr>
        <p:blipFill>
          <a:blip r:embed="rId3"/>
          <a:stretch>
            <a:fillRect/>
          </a:stretch>
        </p:blipFill>
        <p:spPr>
          <a:xfrm>
            <a:off x="6654800" y="1610264"/>
            <a:ext cx="5181600" cy="4235958"/>
          </a:xfrm>
          <a:prstGeom prst="rect">
            <a:avLst/>
          </a:prstGeom>
          <a:noFill/>
        </p:spPr>
      </p:pic>
      <p:sp>
        <p:nvSpPr>
          <p:cNvPr id="10" name="Slide Number Placeholder 3" hidden="1">
            <a:extLst>
              <a:ext uri="{FF2B5EF4-FFF2-40B4-BE49-F238E27FC236}">
                <a16:creationId xmlns:a16="http://schemas.microsoft.com/office/drawing/2014/main" id="{72A545AD-7BF1-49D2-B385-4FBF8FD821FC}"/>
              </a:ext>
            </a:extLst>
          </p:cNvPr>
          <p:cNvSpPr>
            <a:spLocks noGrp="1"/>
          </p:cNvSpPr>
          <p:nvPr>
            <p:ph type="sldNum" sz="quarter" idx="4294967295"/>
          </p:nvPr>
        </p:nvSpPr>
        <p:spPr>
          <a:xfrm>
            <a:off x="8979408" y="6362836"/>
            <a:ext cx="2743200" cy="365125"/>
          </a:xfrm>
        </p:spPr>
        <p:txBody>
          <a:bodyPr/>
          <a:lstStyle/>
          <a:p>
            <a:pPr>
              <a:spcAft>
                <a:spcPts val="600"/>
              </a:spcAft>
            </a:pPr>
            <a:fld id="{2691482F-D63A-4DB3-831B-E5DF2FE757FB}" type="slidenum">
              <a:rPr lang="nl-BE" smtClean="0"/>
              <a:pPr>
                <a:spcAft>
                  <a:spcPts val="600"/>
                </a:spcAft>
              </a:pPr>
              <a:t>30</a:t>
            </a:fld>
            <a:endParaRPr lang="nl-BE"/>
          </a:p>
        </p:txBody>
      </p:sp>
      <p:pic>
        <p:nvPicPr>
          <p:cNvPr id="6" name="Afbeelding 5">
            <a:extLst>
              <a:ext uri="{FF2B5EF4-FFF2-40B4-BE49-F238E27FC236}">
                <a16:creationId xmlns:a16="http://schemas.microsoft.com/office/drawing/2014/main" id="{992F3CA7-5E1E-410D-8A0A-4E614675D1E8}"/>
              </a:ext>
            </a:extLst>
          </p:cNvPr>
          <p:cNvPicPr>
            <a:picLocks noChangeAspect="1"/>
          </p:cNvPicPr>
          <p:nvPr/>
        </p:nvPicPr>
        <p:blipFill>
          <a:blip r:embed="rId4"/>
          <a:stretch>
            <a:fillRect/>
          </a:stretch>
        </p:blipFill>
        <p:spPr>
          <a:xfrm>
            <a:off x="399288" y="2245360"/>
            <a:ext cx="5962698" cy="3351847"/>
          </a:xfrm>
          <a:prstGeom prst="rect">
            <a:avLst/>
          </a:prstGeom>
        </p:spPr>
      </p:pic>
    </p:spTree>
    <p:extLst>
      <p:ext uri="{BB962C8B-B14F-4D97-AF65-F5344CB8AC3E}">
        <p14:creationId xmlns:p14="http://schemas.microsoft.com/office/powerpoint/2010/main" val="3003914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2A49B8-8BC4-47A4-8418-7A8A38C14C72}"/>
              </a:ext>
            </a:extLst>
          </p:cNvPr>
          <p:cNvSpPr>
            <a:spLocks noGrp="1"/>
          </p:cNvSpPr>
          <p:nvPr>
            <p:ph type="title"/>
          </p:nvPr>
        </p:nvSpPr>
        <p:spPr>
          <a:xfrm>
            <a:off x="399288" y="365125"/>
            <a:ext cx="11323320" cy="1325563"/>
          </a:xfrm>
        </p:spPr>
        <p:txBody>
          <a:bodyPr anchor="ctr">
            <a:normAutofit/>
          </a:bodyPr>
          <a:lstStyle/>
          <a:p>
            <a:r>
              <a:rPr lang="en-US" err="1"/>
              <a:t>Positieve</a:t>
            </a:r>
            <a:r>
              <a:rPr lang="en-US"/>
              <a:t> </a:t>
            </a:r>
            <a:r>
              <a:rPr lang="en-US" err="1"/>
              <a:t>gezondheid</a:t>
            </a:r>
            <a:r>
              <a:rPr lang="en-US"/>
              <a:t> versus </a:t>
            </a:r>
            <a:r>
              <a:rPr lang="en-US" err="1"/>
              <a:t>oplossingsgericht</a:t>
            </a:r>
            <a:r>
              <a:rPr lang="en-US"/>
              <a:t> </a:t>
            </a:r>
            <a:r>
              <a:rPr lang="en-US" err="1"/>
              <a:t>werken</a:t>
            </a:r>
            <a:r>
              <a:rPr lang="en-US"/>
              <a:t> </a:t>
            </a:r>
          </a:p>
        </p:txBody>
      </p:sp>
      <p:sp>
        <p:nvSpPr>
          <p:cNvPr id="10" name="Slide Number Placeholder 3" hidden="1">
            <a:extLst>
              <a:ext uri="{FF2B5EF4-FFF2-40B4-BE49-F238E27FC236}">
                <a16:creationId xmlns:a16="http://schemas.microsoft.com/office/drawing/2014/main" id="{72A545AD-7BF1-49D2-B385-4FBF8FD821FC}"/>
              </a:ext>
            </a:extLst>
          </p:cNvPr>
          <p:cNvSpPr>
            <a:spLocks noGrp="1"/>
          </p:cNvSpPr>
          <p:nvPr>
            <p:ph type="sldNum" sz="quarter" idx="4294967295"/>
          </p:nvPr>
        </p:nvSpPr>
        <p:spPr>
          <a:xfrm>
            <a:off x="8979408" y="6362836"/>
            <a:ext cx="2743200" cy="365125"/>
          </a:xfrm>
        </p:spPr>
        <p:txBody>
          <a:bodyPr/>
          <a:lstStyle/>
          <a:p>
            <a:pPr>
              <a:spcAft>
                <a:spcPts val="600"/>
              </a:spcAft>
            </a:pPr>
            <a:fld id="{2691482F-D63A-4DB3-831B-E5DF2FE757FB}" type="slidenum">
              <a:rPr lang="nl-BE" smtClean="0"/>
              <a:pPr>
                <a:spcAft>
                  <a:spcPts val="600"/>
                </a:spcAft>
              </a:pPr>
              <a:t>31</a:t>
            </a:fld>
            <a:endParaRPr lang="nl-BE"/>
          </a:p>
        </p:txBody>
      </p:sp>
      <p:pic>
        <p:nvPicPr>
          <p:cNvPr id="5" name="Afbeelding 4" descr="Afbeelding met tafel&#10;&#10;Automatisch gegenereerde beschrijving">
            <a:extLst>
              <a:ext uri="{FF2B5EF4-FFF2-40B4-BE49-F238E27FC236}">
                <a16:creationId xmlns:a16="http://schemas.microsoft.com/office/drawing/2014/main" id="{08170801-F55F-4288-BB8E-4B1261DEAA8F}"/>
              </a:ext>
            </a:extLst>
          </p:cNvPr>
          <p:cNvPicPr>
            <a:picLocks noChangeAspect="1"/>
          </p:cNvPicPr>
          <p:nvPr/>
        </p:nvPicPr>
        <p:blipFill>
          <a:blip r:embed="rId3"/>
          <a:stretch>
            <a:fillRect/>
          </a:stretch>
        </p:blipFill>
        <p:spPr>
          <a:xfrm>
            <a:off x="697624" y="1690688"/>
            <a:ext cx="10726647" cy="4820323"/>
          </a:xfrm>
          <a:prstGeom prst="rect">
            <a:avLst/>
          </a:prstGeom>
        </p:spPr>
      </p:pic>
    </p:spTree>
    <p:extLst>
      <p:ext uri="{BB962C8B-B14F-4D97-AF65-F5344CB8AC3E}">
        <p14:creationId xmlns:p14="http://schemas.microsoft.com/office/powerpoint/2010/main" val="4278528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3B5A4-A6F3-49B2-B9EF-67D52F9ED3B2}"/>
              </a:ext>
            </a:extLst>
          </p:cNvPr>
          <p:cNvSpPr>
            <a:spLocks noGrp="1"/>
          </p:cNvSpPr>
          <p:nvPr>
            <p:ph type="title"/>
          </p:nvPr>
        </p:nvSpPr>
        <p:spPr/>
        <p:txBody>
          <a:bodyPr/>
          <a:lstStyle/>
          <a:p>
            <a:r>
              <a:rPr lang="nl-NL"/>
              <a:t>Welzijnsbevraging: tijdspad </a:t>
            </a:r>
            <a:endParaRPr lang="nl-BE"/>
          </a:p>
        </p:txBody>
      </p:sp>
      <p:graphicFrame>
        <p:nvGraphicFramePr>
          <p:cNvPr id="5" name="Diagram 5">
            <a:extLst>
              <a:ext uri="{FF2B5EF4-FFF2-40B4-BE49-F238E27FC236}">
                <a16:creationId xmlns:a16="http://schemas.microsoft.com/office/drawing/2014/main" id="{AAAF4206-0738-43F9-A0EE-77A03908D12F}"/>
              </a:ext>
            </a:extLst>
          </p:cNvPr>
          <p:cNvGraphicFramePr>
            <a:graphicFrameLocks noGrp="1"/>
          </p:cNvGraphicFramePr>
          <p:nvPr>
            <p:ph idx="1"/>
            <p:extLst>
              <p:ext uri="{D42A27DB-BD31-4B8C-83A1-F6EECF244321}">
                <p14:modId xmlns:p14="http://schemas.microsoft.com/office/powerpoint/2010/main" val="648755286"/>
              </p:ext>
            </p:extLst>
          </p:nvPr>
        </p:nvGraphicFramePr>
        <p:xfrm>
          <a:off x="344488" y="500062"/>
          <a:ext cx="11322050" cy="362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a:extLst>
              <a:ext uri="{FF2B5EF4-FFF2-40B4-BE49-F238E27FC236}">
                <a16:creationId xmlns:a16="http://schemas.microsoft.com/office/drawing/2014/main" id="{8F390843-6445-433C-8B9B-6F24C754CC13}"/>
              </a:ext>
            </a:extLst>
          </p:cNvPr>
          <p:cNvSpPr>
            <a:spLocks noGrp="1"/>
          </p:cNvSpPr>
          <p:nvPr>
            <p:ph type="sldNum" sz="quarter" idx="10"/>
          </p:nvPr>
        </p:nvSpPr>
        <p:spPr/>
        <p:txBody>
          <a:bodyPr/>
          <a:lstStyle/>
          <a:p>
            <a:fld id="{2691482F-D63A-4DB3-831B-E5DF2FE757FB}" type="slidenum">
              <a:rPr lang="nl-BE" smtClean="0"/>
              <a:pPr/>
              <a:t>32</a:t>
            </a:fld>
            <a:endParaRPr lang="nl-BE"/>
          </a:p>
        </p:txBody>
      </p:sp>
      <p:graphicFrame>
        <p:nvGraphicFramePr>
          <p:cNvPr id="798" name="Diagram 798">
            <a:extLst>
              <a:ext uri="{FF2B5EF4-FFF2-40B4-BE49-F238E27FC236}">
                <a16:creationId xmlns:a16="http://schemas.microsoft.com/office/drawing/2014/main" id="{398960E8-7292-452E-AC9A-ED41BF33FC70}"/>
              </a:ext>
            </a:extLst>
          </p:cNvPr>
          <p:cNvGraphicFramePr/>
          <p:nvPr>
            <p:extLst>
              <p:ext uri="{D42A27DB-BD31-4B8C-83A1-F6EECF244321}">
                <p14:modId xmlns:p14="http://schemas.microsoft.com/office/powerpoint/2010/main" val="2358878674"/>
              </p:ext>
            </p:extLst>
          </p:nvPr>
        </p:nvGraphicFramePr>
        <p:xfrm>
          <a:off x="341312" y="1544638"/>
          <a:ext cx="11358562" cy="41894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96" name="Diagram 1496">
            <a:extLst>
              <a:ext uri="{FF2B5EF4-FFF2-40B4-BE49-F238E27FC236}">
                <a16:creationId xmlns:a16="http://schemas.microsoft.com/office/drawing/2014/main" id="{567CA496-6376-4115-B8E4-0A286A8CD240}"/>
              </a:ext>
            </a:extLst>
          </p:cNvPr>
          <p:cNvGraphicFramePr/>
          <p:nvPr>
            <p:extLst>
              <p:ext uri="{D42A27DB-BD31-4B8C-83A1-F6EECF244321}">
                <p14:modId xmlns:p14="http://schemas.microsoft.com/office/powerpoint/2010/main" val="2580786824"/>
              </p:ext>
            </p:extLst>
          </p:nvPr>
        </p:nvGraphicFramePr>
        <p:xfrm>
          <a:off x="341312" y="3070361"/>
          <a:ext cx="9024937" cy="3657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67595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536BD-02B0-4A33-A2E1-928B16615113}"/>
              </a:ext>
            </a:extLst>
          </p:cNvPr>
          <p:cNvSpPr>
            <a:spLocks noGrp="1"/>
          </p:cNvSpPr>
          <p:nvPr>
            <p:ph type="title"/>
          </p:nvPr>
        </p:nvSpPr>
        <p:spPr/>
        <p:txBody>
          <a:bodyPr/>
          <a:lstStyle/>
          <a:p>
            <a:r>
              <a:rPr lang="nl-NL"/>
              <a:t>Vragen uit het werkveld</a:t>
            </a:r>
            <a:endParaRPr lang="nl-BE"/>
          </a:p>
        </p:txBody>
      </p:sp>
    </p:spTree>
    <p:extLst>
      <p:ext uri="{BB962C8B-B14F-4D97-AF65-F5344CB8AC3E}">
        <p14:creationId xmlns:p14="http://schemas.microsoft.com/office/powerpoint/2010/main" val="1757509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B86D2-EB33-428B-8F33-820BBE3120E5}"/>
              </a:ext>
            </a:extLst>
          </p:cNvPr>
          <p:cNvSpPr>
            <a:spLocks noGrp="1"/>
          </p:cNvSpPr>
          <p:nvPr>
            <p:ph type="title"/>
          </p:nvPr>
        </p:nvSpPr>
        <p:spPr/>
        <p:txBody>
          <a:bodyPr>
            <a:normAutofit fontScale="90000"/>
          </a:bodyPr>
          <a:lstStyle/>
          <a:p>
            <a:r>
              <a:rPr lang="nl-BE" sz="2800" dirty="0">
                <a:effectLst/>
                <a:latin typeface="Calibri" panose="020F0502020204030204" pitchFamily="34" charset="0"/>
                <a:ea typeface="Calibri" panose="020F0502020204030204" pitchFamily="34" charset="0"/>
              </a:rPr>
              <a:t>1 van onze paramedisch werkers kreeg nog steeds geen uitnodiging voor haar COVID-vaccinatie. Ze heeft hierover zelf al navraag gedaan en weet niet hoe het zou komen. Ze is nochtans al meer dan 20 jaar bij ons in dienst.</a:t>
            </a:r>
            <a:endParaRPr lang="nl-BE" dirty="0"/>
          </a:p>
        </p:txBody>
      </p:sp>
      <p:sp>
        <p:nvSpPr>
          <p:cNvPr id="3" name="Tijdelijke aanduiding voor inhoud 2">
            <a:extLst>
              <a:ext uri="{FF2B5EF4-FFF2-40B4-BE49-F238E27FC236}">
                <a16:creationId xmlns:a16="http://schemas.microsoft.com/office/drawing/2014/main" id="{483B3058-5CB9-4CCC-886F-9EF333EA836D}"/>
              </a:ext>
            </a:extLst>
          </p:cNvPr>
          <p:cNvSpPr>
            <a:spLocks noGrp="1"/>
          </p:cNvSpPr>
          <p:nvPr>
            <p:ph idx="1"/>
          </p:nvPr>
        </p:nvSpPr>
        <p:spPr>
          <a:xfrm>
            <a:off x="399288" y="1825624"/>
            <a:ext cx="11323320" cy="4537211"/>
          </a:xfrm>
        </p:spPr>
        <p:txBody>
          <a:bodyPr/>
          <a:lstStyle/>
          <a:p>
            <a:pPr marL="0" indent="0">
              <a:buNone/>
            </a:pPr>
            <a:r>
              <a:rPr lang="nl-BE" b="1" dirty="0">
                <a:solidFill>
                  <a:srgbClr val="008D36"/>
                </a:solidFill>
                <a:effectLst/>
                <a:latin typeface="Helvetica" panose="020B0604020202020204" pitchFamily="34" charset="0"/>
                <a:ea typeface="Times New Roman" panose="02020603050405020304" pitchFamily="18" charset="0"/>
              </a:rPr>
              <a:t>Wat weten we? </a:t>
            </a:r>
            <a:br>
              <a:rPr lang="nl-BE" b="1" dirty="0">
                <a:solidFill>
                  <a:srgbClr val="008D36"/>
                </a:solidFill>
                <a:effectLst/>
                <a:latin typeface="Helvetica" panose="020B0604020202020204" pitchFamily="34" charset="0"/>
                <a:ea typeface="Times New Roman" panose="02020603050405020304" pitchFamily="18" charset="0"/>
              </a:rPr>
            </a:br>
            <a:endParaRPr lang="nl-BE" b="1" dirty="0">
              <a:solidFill>
                <a:srgbClr val="008D36"/>
              </a:solidFill>
              <a:effectLst/>
              <a:latin typeface="Helvetica" panose="020B0604020202020204" pitchFamily="34" charset="0"/>
              <a:ea typeface="Times New Roman" panose="02020603050405020304" pitchFamily="18" charset="0"/>
            </a:endParaRPr>
          </a:p>
          <a:p>
            <a:pPr>
              <a:buFont typeface="Arial" panose="020B0604020202020204" pitchFamily="34" charset="0"/>
              <a:buChar char="•"/>
            </a:pPr>
            <a:r>
              <a:rPr lang="nl-BE" dirty="0">
                <a:solidFill>
                  <a:srgbClr val="202020"/>
                </a:solidFill>
                <a:latin typeface="Helvetica" panose="020B0604020202020204" pitchFamily="34" charset="0"/>
                <a:ea typeface="Times New Roman" panose="02020603050405020304" pitchFamily="18" charset="0"/>
              </a:rPr>
              <a:t>Op 17/03 werd de laatste keer een lijst doorgestuurd naar AZG vanuit AGODI</a:t>
            </a:r>
          </a:p>
          <a:p>
            <a:pPr marL="0" indent="0">
              <a:buNone/>
            </a:pPr>
            <a:endParaRPr lang="nl-BE" dirty="0">
              <a:solidFill>
                <a:srgbClr val="202020"/>
              </a:solidFill>
              <a:latin typeface="Helvetica" panose="020B0604020202020204" pitchFamily="34" charset="0"/>
              <a:ea typeface="Times New Roman" panose="02020603050405020304" pitchFamily="18" charset="0"/>
            </a:endParaRPr>
          </a:p>
          <a:p>
            <a:pPr>
              <a:buFont typeface="Arial" panose="020B0604020202020204" pitchFamily="34" charset="0"/>
              <a:buChar char="•"/>
            </a:pPr>
            <a:r>
              <a:rPr lang="nl-BE" dirty="0">
                <a:solidFill>
                  <a:srgbClr val="202020"/>
                </a:solidFill>
                <a:effectLst/>
                <a:latin typeface="Helvetica" panose="020B0604020202020204" pitchFamily="34" charset="0"/>
                <a:ea typeface="Times New Roman" panose="02020603050405020304" pitchFamily="18" charset="0"/>
              </a:rPr>
              <a:t>technische storing bij de uitnodigingen van het Agentschap Zorg en Gezondheid. </a:t>
            </a:r>
          </a:p>
        </p:txBody>
      </p:sp>
      <p:sp>
        <p:nvSpPr>
          <p:cNvPr id="4" name="Tijdelijke aanduiding voor dianummer 3">
            <a:extLst>
              <a:ext uri="{FF2B5EF4-FFF2-40B4-BE49-F238E27FC236}">
                <a16:creationId xmlns:a16="http://schemas.microsoft.com/office/drawing/2014/main" id="{82DE7167-F828-4920-91EB-52FBC81918D5}"/>
              </a:ext>
            </a:extLst>
          </p:cNvPr>
          <p:cNvSpPr>
            <a:spLocks noGrp="1"/>
          </p:cNvSpPr>
          <p:nvPr>
            <p:ph type="sldNum" sz="quarter" idx="10"/>
          </p:nvPr>
        </p:nvSpPr>
        <p:spPr/>
        <p:txBody>
          <a:bodyPr/>
          <a:lstStyle/>
          <a:p>
            <a:fld id="{2691482F-D63A-4DB3-831B-E5DF2FE757FB}" type="slidenum">
              <a:rPr lang="nl-BE" smtClean="0"/>
              <a:pPr/>
              <a:t>34</a:t>
            </a:fld>
            <a:endParaRPr lang="nl-BE"/>
          </a:p>
        </p:txBody>
      </p:sp>
    </p:spTree>
    <p:extLst>
      <p:ext uri="{BB962C8B-B14F-4D97-AF65-F5344CB8AC3E}">
        <p14:creationId xmlns:p14="http://schemas.microsoft.com/office/powerpoint/2010/main" val="377648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8AF7B-4A7E-4FB5-857B-CFF6FD709C93}"/>
              </a:ext>
            </a:extLst>
          </p:cNvPr>
          <p:cNvSpPr>
            <a:spLocks noGrp="1"/>
          </p:cNvSpPr>
          <p:nvPr>
            <p:ph type="title"/>
          </p:nvPr>
        </p:nvSpPr>
        <p:spPr>
          <a:xfrm>
            <a:off x="290231" y="700684"/>
            <a:ext cx="11323320" cy="1581121"/>
          </a:xfrm>
        </p:spPr>
        <p:txBody>
          <a:bodyPr>
            <a:normAutofit fontScale="90000"/>
          </a:bodyPr>
          <a:lstStyle/>
          <a:p>
            <a:r>
              <a:rPr lang="nl-NL" dirty="0"/>
              <a:t>Is de online brandoefening verplicht? Het is weer een extra voor collega’s, en als er geen interesse genoeg is, heeft het weinig zin, denk ik.</a:t>
            </a:r>
            <a:endParaRPr lang="nl-BE" dirty="0"/>
          </a:p>
        </p:txBody>
      </p:sp>
      <p:sp>
        <p:nvSpPr>
          <p:cNvPr id="3" name="Tijdelijke aanduiding voor inhoud 2">
            <a:extLst>
              <a:ext uri="{FF2B5EF4-FFF2-40B4-BE49-F238E27FC236}">
                <a16:creationId xmlns:a16="http://schemas.microsoft.com/office/drawing/2014/main" id="{A2CED63F-8A10-4303-9ED5-5BC83B494F47}"/>
              </a:ext>
            </a:extLst>
          </p:cNvPr>
          <p:cNvSpPr>
            <a:spLocks noGrp="1"/>
          </p:cNvSpPr>
          <p:nvPr>
            <p:ph idx="1"/>
          </p:nvPr>
        </p:nvSpPr>
        <p:spPr>
          <a:xfrm>
            <a:off x="399288" y="3095538"/>
            <a:ext cx="11323320" cy="1946246"/>
          </a:xfrm>
        </p:spPr>
        <p:txBody>
          <a:bodyPr/>
          <a:lstStyle/>
          <a:p>
            <a:pPr>
              <a:buFont typeface="Arial" panose="020B0604020202020204" pitchFamily="34" charset="0"/>
              <a:buChar char="•"/>
            </a:pPr>
            <a:r>
              <a:rPr lang="nl-BE" dirty="0"/>
              <a:t>Brand oefening is jaarlijks verplicht ook in tijden van Corona</a:t>
            </a:r>
          </a:p>
          <a:p>
            <a:pPr>
              <a:buFont typeface="Arial" panose="020B0604020202020204" pitchFamily="34" charset="0"/>
              <a:buChar char="•"/>
            </a:pPr>
            <a:r>
              <a:rPr lang="nl-BE" dirty="0"/>
              <a:t>Moet niet via bevraging</a:t>
            </a:r>
          </a:p>
          <a:p>
            <a:pPr>
              <a:buFont typeface="Arial" panose="020B0604020202020204" pitchFamily="34" charset="0"/>
              <a:buChar char="•"/>
            </a:pPr>
            <a:r>
              <a:rPr lang="nl-BE" dirty="0"/>
              <a:t>Kan via poll op personeelsvergadering </a:t>
            </a:r>
            <a:r>
              <a:rPr lang="nl-BE" sz="2000" dirty="0"/>
              <a:t>(zie vorige vragenuurtje)</a:t>
            </a:r>
          </a:p>
        </p:txBody>
      </p:sp>
      <p:sp>
        <p:nvSpPr>
          <p:cNvPr id="4" name="Tijdelijke aanduiding voor dianummer 3">
            <a:extLst>
              <a:ext uri="{FF2B5EF4-FFF2-40B4-BE49-F238E27FC236}">
                <a16:creationId xmlns:a16="http://schemas.microsoft.com/office/drawing/2014/main" id="{BC8FD59B-4289-4D3A-B310-E4F9C089A482}"/>
              </a:ext>
            </a:extLst>
          </p:cNvPr>
          <p:cNvSpPr>
            <a:spLocks noGrp="1"/>
          </p:cNvSpPr>
          <p:nvPr>
            <p:ph type="sldNum" sz="quarter" idx="10"/>
          </p:nvPr>
        </p:nvSpPr>
        <p:spPr/>
        <p:txBody>
          <a:bodyPr/>
          <a:lstStyle/>
          <a:p>
            <a:fld id="{2691482F-D63A-4DB3-831B-E5DF2FE757FB}" type="slidenum">
              <a:rPr lang="nl-BE" smtClean="0"/>
              <a:pPr/>
              <a:t>35</a:t>
            </a:fld>
            <a:endParaRPr lang="nl-BE"/>
          </a:p>
        </p:txBody>
      </p:sp>
    </p:spTree>
    <p:extLst>
      <p:ext uri="{BB962C8B-B14F-4D97-AF65-F5344CB8AC3E}">
        <p14:creationId xmlns:p14="http://schemas.microsoft.com/office/powerpoint/2010/main" val="4228172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120AB-C8F0-4E90-B1D8-7ACBA56E5ED0}"/>
              </a:ext>
            </a:extLst>
          </p:cNvPr>
          <p:cNvSpPr>
            <a:spLocks noGrp="1"/>
          </p:cNvSpPr>
          <p:nvPr>
            <p:ph type="title"/>
          </p:nvPr>
        </p:nvSpPr>
        <p:spPr/>
        <p:txBody>
          <a:bodyPr>
            <a:normAutofit fontScale="90000"/>
          </a:bodyPr>
          <a:lstStyle/>
          <a:p>
            <a:r>
              <a:rPr lang="nl-BE" sz="2800" dirty="0">
                <a:effectLst/>
                <a:latin typeface="Calibri" panose="020F0502020204030204" pitchFamily="34" charset="0"/>
                <a:ea typeface="Times New Roman" panose="02020603050405020304" pitchFamily="18" charset="0"/>
              </a:rPr>
              <a:t>Ik hoorde dat wij vanaf maandag 22/3 voor de collega’s die aanwezig zijn </a:t>
            </a:r>
            <a:r>
              <a:rPr lang="nl-BE" sz="2800" dirty="0" err="1">
                <a:effectLst/>
                <a:latin typeface="Calibri" panose="020F0502020204030204" pitchFamily="34" charset="0"/>
                <a:ea typeface="Times New Roman" panose="02020603050405020304" pitchFamily="18" charset="0"/>
              </a:rPr>
              <a:t>sneltesten</a:t>
            </a:r>
            <a:r>
              <a:rPr lang="nl-BE" sz="2800" dirty="0">
                <a:effectLst/>
                <a:latin typeface="Calibri" panose="020F0502020204030204" pitchFamily="34" charset="0"/>
                <a:ea typeface="Times New Roman" panose="02020603050405020304" pitchFamily="18" charset="0"/>
              </a:rPr>
              <a:t> uitgevoerd moeten worden. Heb je daarvoor meer informatie? Welke testen, wie deze gaat mogen/kunnen uitvoeren ? Wie controleert deze ? …</a:t>
            </a:r>
            <a:endParaRPr lang="nl-BE" dirty="0"/>
          </a:p>
        </p:txBody>
      </p:sp>
      <p:sp>
        <p:nvSpPr>
          <p:cNvPr id="3" name="Tijdelijke aanduiding voor inhoud 2">
            <a:extLst>
              <a:ext uri="{FF2B5EF4-FFF2-40B4-BE49-F238E27FC236}">
                <a16:creationId xmlns:a16="http://schemas.microsoft.com/office/drawing/2014/main" id="{86B7902C-E554-4A5B-B3AA-DF54DFB9BE5E}"/>
              </a:ext>
            </a:extLst>
          </p:cNvPr>
          <p:cNvSpPr>
            <a:spLocks noGrp="1"/>
          </p:cNvSpPr>
          <p:nvPr>
            <p:ph idx="1"/>
          </p:nvPr>
        </p:nvSpPr>
        <p:spPr/>
        <p:txBody>
          <a:bodyPr>
            <a:normAutofit/>
          </a:bodyPr>
          <a:lstStyle/>
          <a:p>
            <a:pPr marL="0" indent="0">
              <a:buNone/>
            </a:pPr>
            <a:r>
              <a:rPr lang="nl-NL" b="1" dirty="0">
                <a:solidFill>
                  <a:srgbClr val="008D36"/>
                </a:solidFill>
              </a:rPr>
              <a:t>Wat weten we?</a:t>
            </a:r>
          </a:p>
          <a:p>
            <a:pPr>
              <a:buFont typeface="Arial" panose="020B0604020202020204" pitchFamily="34" charset="0"/>
              <a:buChar char="•"/>
            </a:pPr>
            <a:r>
              <a:rPr lang="nl-NL" dirty="0"/>
              <a:t> voor specifieke sectoren waar telewerk niet mogelijk is. </a:t>
            </a:r>
          </a:p>
          <a:p>
            <a:pPr>
              <a:buFont typeface="Arial" panose="020B0604020202020204" pitchFamily="34" charset="0"/>
              <a:buChar char="•"/>
            </a:pPr>
            <a:r>
              <a:rPr lang="nl-NL" dirty="0"/>
              <a:t>2x/ week testen op het coronavirus.</a:t>
            </a:r>
          </a:p>
          <a:p>
            <a:pPr>
              <a:buFont typeface="Arial" panose="020B0604020202020204" pitchFamily="34" charset="0"/>
              <a:buChar char="•"/>
            </a:pPr>
            <a:r>
              <a:rPr lang="nl-NL" dirty="0"/>
              <a:t>uitgevoerd door de bedrijfsgeneeskundige diensten. </a:t>
            </a:r>
          </a:p>
          <a:p>
            <a:pPr marL="0" indent="0">
              <a:buNone/>
            </a:pPr>
            <a:endParaRPr lang="nl-NL" dirty="0"/>
          </a:p>
          <a:p>
            <a:pPr marL="0" indent="0">
              <a:buNone/>
            </a:pPr>
            <a:r>
              <a:rPr lang="nl-NL" b="1" dirty="0">
                <a:solidFill>
                  <a:srgbClr val="008D36"/>
                </a:solidFill>
              </a:rPr>
              <a:t>Nog onduidelijk</a:t>
            </a:r>
          </a:p>
          <a:p>
            <a:pPr>
              <a:buFont typeface="Arial" panose="020B0604020202020204" pitchFamily="34" charset="0"/>
              <a:buChar char="•"/>
            </a:pPr>
            <a:r>
              <a:rPr lang="nl-NL" dirty="0"/>
              <a:t>de werkmethode is nog niet uitgewerkt</a:t>
            </a:r>
          </a:p>
          <a:p>
            <a:pPr>
              <a:buFont typeface="Arial" panose="020B0604020202020204" pitchFamily="34" charset="0"/>
              <a:buChar char="•"/>
            </a:pPr>
            <a:r>
              <a:rPr lang="nl-NL" dirty="0"/>
              <a:t>startdatum</a:t>
            </a:r>
            <a:endParaRPr lang="nl-BE" dirty="0"/>
          </a:p>
        </p:txBody>
      </p:sp>
      <p:sp>
        <p:nvSpPr>
          <p:cNvPr id="4" name="Tijdelijke aanduiding voor dianummer 3">
            <a:extLst>
              <a:ext uri="{FF2B5EF4-FFF2-40B4-BE49-F238E27FC236}">
                <a16:creationId xmlns:a16="http://schemas.microsoft.com/office/drawing/2014/main" id="{6CB54539-CFC4-4828-8643-5416B98170FD}"/>
              </a:ext>
            </a:extLst>
          </p:cNvPr>
          <p:cNvSpPr>
            <a:spLocks noGrp="1"/>
          </p:cNvSpPr>
          <p:nvPr>
            <p:ph type="sldNum" sz="quarter" idx="10"/>
          </p:nvPr>
        </p:nvSpPr>
        <p:spPr/>
        <p:txBody>
          <a:bodyPr/>
          <a:lstStyle/>
          <a:p>
            <a:fld id="{2691482F-D63A-4DB3-831B-E5DF2FE757FB}" type="slidenum">
              <a:rPr lang="nl-BE" smtClean="0"/>
              <a:pPr/>
              <a:t>36</a:t>
            </a:fld>
            <a:endParaRPr lang="nl-BE"/>
          </a:p>
        </p:txBody>
      </p:sp>
    </p:spTree>
    <p:extLst>
      <p:ext uri="{BB962C8B-B14F-4D97-AF65-F5344CB8AC3E}">
        <p14:creationId xmlns:p14="http://schemas.microsoft.com/office/powerpoint/2010/main" val="2603465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tafel, kleurrijk, zitten, versierd&#10;&#10;Automatisch gegenereerde beschrijving">
            <a:extLst>
              <a:ext uri="{FF2B5EF4-FFF2-40B4-BE49-F238E27FC236}">
                <a16:creationId xmlns:a16="http://schemas.microsoft.com/office/drawing/2014/main" id="{3013228D-346A-44B8-8347-08093369E563}"/>
              </a:ext>
            </a:extLst>
          </p:cNvPr>
          <p:cNvPicPr>
            <a:picLocks noChangeAspect="1"/>
          </p:cNvPicPr>
          <p:nvPr/>
        </p:nvPicPr>
        <p:blipFill rotWithShape="1">
          <a:blip r:embed="rId3"/>
          <a:srcRect l="4444" r="1" b="1"/>
          <a:stretch/>
        </p:blipFill>
        <p:spPr>
          <a:xfrm>
            <a:off x="20" y="10"/>
            <a:ext cx="12191980" cy="6857990"/>
          </a:xfrm>
          <a:prstGeom prst="rect">
            <a:avLst/>
          </a:prstGeom>
          <a:noFill/>
        </p:spPr>
      </p:pic>
    </p:spTree>
    <p:extLst>
      <p:ext uri="{BB962C8B-B14F-4D97-AF65-F5344CB8AC3E}">
        <p14:creationId xmlns:p14="http://schemas.microsoft.com/office/powerpoint/2010/main" val="1265666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vogel, kip, hoendervogel, stapel&#10;&#10;Automatisch gegenereerde beschrijving">
            <a:extLst>
              <a:ext uri="{FF2B5EF4-FFF2-40B4-BE49-F238E27FC236}">
                <a16:creationId xmlns:a16="http://schemas.microsoft.com/office/drawing/2014/main" id="{C6683A70-E34D-4AE3-ACFD-3879DF246E36}"/>
              </a:ext>
            </a:extLst>
          </p:cNvPr>
          <p:cNvPicPr>
            <a:picLocks noChangeAspect="1"/>
          </p:cNvPicPr>
          <p:nvPr/>
        </p:nvPicPr>
        <p:blipFill>
          <a:blip r:embed="rId3"/>
          <a:stretch>
            <a:fillRect/>
          </a:stretch>
        </p:blipFill>
        <p:spPr>
          <a:xfrm>
            <a:off x="0" y="-128728"/>
            <a:ext cx="12192000" cy="8961121"/>
          </a:xfrm>
          <a:prstGeom prst="rect">
            <a:avLst/>
          </a:prstGeom>
        </p:spPr>
      </p:pic>
      <p:sp>
        <p:nvSpPr>
          <p:cNvPr id="3" name="Tekstvak 2">
            <a:extLst>
              <a:ext uri="{FF2B5EF4-FFF2-40B4-BE49-F238E27FC236}">
                <a16:creationId xmlns:a16="http://schemas.microsoft.com/office/drawing/2014/main" id="{423AAE9D-4094-43FD-84D7-744CD6BB0D51}"/>
              </a:ext>
            </a:extLst>
          </p:cNvPr>
          <p:cNvSpPr txBox="1"/>
          <p:nvPr/>
        </p:nvSpPr>
        <p:spPr>
          <a:xfrm>
            <a:off x="2307445" y="1604900"/>
            <a:ext cx="83409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dirty="0">
                <a:solidFill>
                  <a:schemeClr val="bg1"/>
                </a:solidFill>
                <a:cs typeface="Calibri"/>
              </a:rPr>
              <a:t>ALLEEN ga je sneller, SAMEN kom je verder</a:t>
            </a:r>
          </a:p>
        </p:txBody>
      </p:sp>
      <p:sp>
        <p:nvSpPr>
          <p:cNvPr id="4" name="Tekstvak 3">
            <a:extLst>
              <a:ext uri="{FF2B5EF4-FFF2-40B4-BE49-F238E27FC236}">
                <a16:creationId xmlns:a16="http://schemas.microsoft.com/office/drawing/2014/main" id="{B802630A-E46A-447C-8C03-A8EB1D19A48F}"/>
              </a:ext>
            </a:extLst>
          </p:cNvPr>
          <p:cNvSpPr txBox="1"/>
          <p:nvPr/>
        </p:nvSpPr>
        <p:spPr>
          <a:xfrm>
            <a:off x="8767160" y="5529079"/>
            <a:ext cx="32316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dirty="0"/>
              <a:t>Dank je wel voor de aandacht</a:t>
            </a:r>
            <a:endParaRPr lang="nl-NL" sz="3200" dirty="0">
              <a:cs typeface="Calibri"/>
            </a:endParaRPr>
          </a:p>
        </p:txBody>
      </p:sp>
    </p:spTree>
    <p:extLst>
      <p:ext uri="{BB962C8B-B14F-4D97-AF65-F5344CB8AC3E}">
        <p14:creationId xmlns:p14="http://schemas.microsoft.com/office/powerpoint/2010/main" val="210287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4E48A-140C-4C0E-8452-66C2E3592B34}"/>
              </a:ext>
            </a:extLst>
          </p:cNvPr>
          <p:cNvSpPr>
            <a:spLocks noGrp="1"/>
          </p:cNvSpPr>
          <p:nvPr>
            <p:ph type="title"/>
          </p:nvPr>
        </p:nvSpPr>
        <p:spPr/>
        <p:txBody>
          <a:bodyPr/>
          <a:lstStyle/>
          <a:p>
            <a:r>
              <a:rPr lang="nl-BE" dirty="0"/>
              <a:t>Stand van zaken </a:t>
            </a:r>
          </a:p>
        </p:txBody>
      </p:sp>
    </p:spTree>
    <p:extLst>
      <p:ext uri="{BB962C8B-B14F-4D97-AF65-F5344CB8AC3E}">
        <p14:creationId xmlns:p14="http://schemas.microsoft.com/office/powerpoint/2010/main" val="228150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10434A9-27FC-4B70-B793-D5FC10A15FD4}"/>
              </a:ext>
            </a:extLst>
          </p:cNvPr>
          <p:cNvPicPr>
            <a:picLocks noChangeAspect="1"/>
          </p:cNvPicPr>
          <p:nvPr/>
        </p:nvPicPr>
        <p:blipFill>
          <a:blip r:embed="rId3"/>
          <a:stretch>
            <a:fillRect/>
          </a:stretch>
        </p:blipFill>
        <p:spPr>
          <a:xfrm>
            <a:off x="2252662" y="1281112"/>
            <a:ext cx="7686675" cy="4295775"/>
          </a:xfrm>
          <a:prstGeom prst="rect">
            <a:avLst/>
          </a:prstGeom>
        </p:spPr>
      </p:pic>
    </p:spTree>
    <p:extLst>
      <p:ext uri="{BB962C8B-B14F-4D97-AF65-F5344CB8AC3E}">
        <p14:creationId xmlns:p14="http://schemas.microsoft.com/office/powerpoint/2010/main" val="314766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51B60-64BA-43B1-BE39-FF4DE298A550}"/>
              </a:ext>
            </a:extLst>
          </p:cNvPr>
          <p:cNvSpPr>
            <a:spLocks noGrp="1"/>
          </p:cNvSpPr>
          <p:nvPr>
            <p:ph type="title"/>
          </p:nvPr>
        </p:nvSpPr>
        <p:spPr>
          <a:xfrm>
            <a:off x="399288" y="226400"/>
            <a:ext cx="11323320" cy="1325563"/>
          </a:xfrm>
        </p:spPr>
        <p:txBody>
          <a:bodyPr/>
          <a:lstStyle/>
          <a:p>
            <a:r>
              <a:rPr lang="nl-BE" dirty="0"/>
              <a:t>Overlegcomité 24/03/2021</a:t>
            </a:r>
          </a:p>
        </p:txBody>
      </p:sp>
      <p:sp>
        <p:nvSpPr>
          <p:cNvPr id="3" name="Tijdelijke aanduiding voor inhoud 2">
            <a:extLst>
              <a:ext uri="{FF2B5EF4-FFF2-40B4-BE49-F238E27FC236}">
                <a16:creationId xmlns:a16="http://schemas.microsoft.com/office/drawing/2014/main" id="{CC311E77-6164-4984-800A-215BE1EDE83D}"/>
              </a:ext>
            </a:extLst>
          </p:cNvPr>
          <p:cNvSpPr>
            <a:spLocks noGrp="1"/>
          </p:cNvSpPr>
          <p:nvPr>
            <p:ph idx="1"/>
          </p:nvPr>
        </p:nvSpPr>
        <p:spPr>
          <a:xfrm>
            <a:off x="399288" y="1551963"/>
            <a:ext cx="11323320" cy="4625000"/>
          </a:xfrm>
        </p:spPr>
        <p:txBody>
          <a:bodyPr>
            <a:normAutofit/>
          </a:bodyPr>
          <a:lstStyle/>
          <a:p>
            <a:pPr marL="0" indent="0">
              <a:buNone/>
            </a:pPr>
            <a:r>
              <a:rPr lang="nl-NL" i="0" dirty="0">
                <a:solidFill>
                  <a:srgbClr val="008D36"/>
                </a:solidFill>
                <a:effectLst/>
                <a:latin typeface="Calibri" panose="020F0502020204030204" pitchFamily="34" charset="0"/>
              </a:rPr>
              <a:t>Striktere controles op telewerk </a:t>
            </a:r>
          </a:p>
          <a:p>
            <a:pPr marL="0" indent="0">
              <a:buNone/>
            </a:pPr>
            <a:br>
              <a:rPr lang="nl-NL" b="0" i="0" dirty="0">
                <a:effectLst/>
                <a:latin typeface="Calibri" panose="020F0502020204030204" pitchFamily="34" charset="0"/>
              </a:rPr>
            </a:br>
            <a:r>
              <a:rPr lang="nl-NL" b="0" i="0" dirty="0">
                <a:effectLst/>
                <a:latin typeface="Calibri" panose="020F0502020204030204" pitchFamily="34" charset="0"/>
              </a:rPr>
              <a:t>De controles op verplichte telewerk worden opgedreven en verscherpt.</a:t>
            </a:r>
            <a:br>
              <a:rPr lang="nl-NL" b="0" i="0" dirty="0">
                <a:effectLst/>
                <a:latin typeface="Calibri" panose="020F0502020204030204" pitchFamily="34" charset="0"/>
              </a:rPr>
            </a:br>
            <a:r>
              <a:rPr lang="nl-NL" b="0" i="0" dirty="0">
                <a:effectLst/>
                <a:latin typeface="Calibri" panose="020F0502020204030204" pitchFamily="34" charset="0"/>
              </a:rPr>
              <a:t>Werkgevers moeten een register bijhouden waarin de planning staat van wie er wanneer aanwezig zal zijn op de werkvloer. Ook openbare besturen dienen zich aan de verplichtingen van telewerk te houden.</a:t>
            </a:r>
            <a:endParaRPr lang="nl-NL" b="0" i="0" dirty="0">
              <a:effectLst/>
              <a:latin typeface="Segoe UI" panose="020B0502040204020203" pitchFamily="34" charset="0"/>
            </a:endParaRPr>
          </a:p>
          <a:p>
            <a:pPr marL="0" indent="0">
              <a:buNone/>
            </a:pPr>
            <a:endParaRPr lang="nl-BE" dirty="0"/>
          </a:p>
          <a:p>
            <a:pPr marL="0" indent="0">
              <a:buNone/>
            </a:pPr>
            <a:r>
              <a:rPr lang="nl-BE" dirty="0">
                <a:solidFill>
                  <a:srgbClr val="008D36"/>
                </a:solidFill>
              </a:rPr>
              <a:t>Wat staat in het CPBW draaiboek:</a:t>
            </a:r>
          </a:p>
          <a:p>
            <a:pPr marL="0" indent="0">
              <a:buNone/>
            </a:pPr>
            <a:r>
              <a:rPr lang="nl-NL" b="0" i="0" dirty="0">
                <a:effectLst/>
                <a:latin typeface="Calibri" panose="020F0502020204030204" pitchFamily="34" charset="0"/>
              </a:rPr>
              <a:t>Voorzie vaste groepen van medewerkers of werk met kleine flexibele groepen, waarbij je bij houdt wie wanneer is komen werken. </a:t>
            </a:r>
            <a:endParaRPr lang="nl-BE" dirty="0"/>
          </a:p>
        </p:txBody>
      </p:sp>
      <p:sp>
        <p:nvSpPr>
          <p:cNvPr id="4" name="Tijdelijke aanduiding voor dianummer 3">
            <a:extLst>
              <a:ext uri="{FF2B5EF4-FFF2-40B4-BE49-F238E27FC236}">
                <a16:creationId xmlns:a16="http://schemas.microsoft.com/office/drawing/2014/main" id="{A95525BF-3025-4FB9-BD55-DC679F7CABD6}"/>
              </a:ext>
            </a:extLst>
          </p:cNvPr>
          <p:cNvSpPr>
            <a:spLocks noGrp="1"/>
          </p:cNvSpPr>
          <p:nvPr>
            <p:ph type="sldNum" sz="quarter" idx="10"/>
          </p:nvPr>
        </p:nvSpPr>
        <p:spPr/>
        <p:txBody>
          <a:bodyPr/>
          <a:lstStyle/>
          <a:p>
            <a:fld id="{2691482F-D63A-4DB3-831B-E5DF2FE757FB}" type="slidenum">
              <a:rPr lang="nl-BE" smtClean="0"/>
              <a:pPr/>
              <a:t>6</a:t>
            </a:fld>
            <a:endParaRPr lang="nl-BE"/>
          </a:p>
        </p:txBody>
      </p:sp>
    </p:spTree>
    <p:extLst>
      <p:ext uri="{BB962C8B-B14F-4D97-AF65-F5344CB8AC3E}">
        <p14:creationId xmlns:p14="http://schemas.microsoft.com/office/powerpoint/2010/main" val="113113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29E82-3C02-47B2-B16D-2DED342F03E5}"/>
              </a:ext>
            </a:extLst>
          </p:cNvPr>
          <p:cNvSpPr>
            <a:spLocks noGrp="1"/>
          </p:cNvSpPr>
          <p:nvPr>
            <p:ph type="title"/>
          </p:nvPr>
        </p:nvSpPr>
        <p:spPr/>
        <p:txBody>
          <a:bodyPr/>
          <a:lstStyle/>
          <a:p>
            <a:r>
              <a:rPr lang="nl-BE"/>
              <a:t>Update Specifiek Luik </a:t>
            </a:r>
            <a:br>
              <a:rPr lang="nl-BE"/>
            </a:br>
            <a:r>
              <a:rPr lang="nl-BE"/>
              <a:t>CPBW-Draaiboek</a:t>
            </a:r>
          </a:p>
        </p:txBody>
      </p:sp>
    </p:spTree>
    <p:extLst>
      <p:ext uri="{BB962C8B-B14F-4D97-AF65-F5344CB8AC3E}">
        <p14:creationId xmlns:p14="http://schemas.microsoft.com/office/powerpoint/2010/main" val="414850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C899C-2262-4F7A-B43C-620B5D8ADD84}"/>
              </a:ext>
            </a:extLst>
          </p:cNvPr>
          <p:cNvSpPr>
            <a:spLocks noGrp="1"/>
          </p:cNvSpPr>
          <p:nvPr>
            <p:ph type="title"/>
          </p:nvPr>
        </p:nvSpPr>
        <p:spPr/>
        <p:txBody>
          <a:bodyPr/>
          <a:lstStyle/>
          <a:p>
            <a:r>
              <a:rPr lang="nl-NL">
                <a:latin typeface="Calibri"/>
                <a:cs typeface="Calibri"/>
              </a:rPr>
              <a:t>Update Speciefiek luik CPBW-draaiboek</a:t>
            </a:r>
            <a:endParaRPr lang="nl-NL"/>
          </a:p>
        </p:txBody>
      </p:sp>
      <p:sp>
        <p:nvSpPr>
          <p:cNvPr id="3" name="Tijdelijke aanduiding voor inhoud 2">
            <a:extLst>
              <a:ext uri="{FF2B5EF4-FFF2-40B4-BE49-F238E27FC236}">
                <a16:creationId xmlns:a16="http://schemas.microsoft.com/office/drawing/2014/main" id="{64D6660F-7B3B-4A5E-8D48-95979031C221}"/>
              </a:ext>
            </a:extLst>
          </p:cNvPr>
          <p:cNvSpPr>
            <a:spLocks noGrp="1"/>
          </p:cNvSpPr>
          <p:nvPr>
            <p:ph idx="1"/>
          </p:nvPr>
        </p:nvSpPr>
        <p:spPr/>
        <p:txBody>
          <a:bodyPr vert="horz" lIns="91440" tIns="45720" rIns="91440" bIns="45720" rtlCol="0" anchor="t">
            <a:normAutofit/>
          </a:bodyPr>
          <a:lstStyle/>
          <a:p>
            <a:pPr marL="0" indent="0">
              <a:buNone/>
            </a:pPr>
            <a:r>
              <a:rPr lang="nl-NL">
                <a:cs typeface="Calibri"/>
              </a:rPr>
              <a:t>Basisprincipes : </a:t>
            </a:r>
            <a:endParaRPr lang="nl-NL" dirty="0">
              <a:cs typeface="Calibri"/>
            </a:endParaRPr>
          </a:p>
          <a:p>
            <a:pPr marL="457200" indent="-457200">
              <a:buFont typeface="Wingdings" pitchFamily="2" charset="0"/>
              <a:buChar char="Ø"/>
            </a:pPr>
            <a:r>
              <a:rPr lang="nl-NL">
                <a:cs typeface="Calibri"/>
              </a:rPr>
              <a:t>Daarbij dient steeds een mondmasker gedragen te worden !</a:t>
            </a:r>
          </a:p>
          <a:p>
            <a:pPr marL="457200" indent="-457200">
              <a:buFont typeface="Wingdings" pitchFamily="2" charset="0"/>
              <a:buChar char="Ø"/>
            </a:pPr>
            <a:endParaRPr lang="nl-NL" dirty="0">
              <a:cs typeface="Calibri"/>
            </a:endParaRPr>
          </a:p>
          <a:p>
            <a:pPr marL="0" indent="0">
              <a:buNone/>
            </a:pPr>
            <a:r>
              <a:rPr lang="nl-NL">
                <a:cs typeface="Calibri"/>
              </a:rPr>
              <a:t>Verwijzingen in het draaiboek naar Kennisnet</a:t>
            </a:r>
          </a:p>
          <a:p>
            <a:pPr marL="457200" indent="-457200">
              <a:buFont typeface="Wingdings" pitchFamily="2" charset="0"/>
              <a:buChar char="Ø"/>
            </a:pPr>
            <a:r>
              <a:rPr lang="nl-NL">
                <a:cs typeface="Calibri"/>
              </a:rPr>
              <a:t>documenten nog op intranet</a:t>
            </a:r>
          </a:p>
          <a:p>
            <a:pPr marL="457200" indent="-457200">
              <a:buFont typeface="Wingdings" pitchFamily="2" charset="0"/>
              <a:buChar char="Ø"/>
            </a:pPr>
            <a:r>
              <a:rPr lang="nl-NL">
                <a:cs typeface="Calibri"/>
              </a:rPr>
              <a:t>documenten op coronawebsite </a:t>
            </a:r>
            <a:endParaRPr lang="nl-NL" dirty="0">
              <a:cs typeface="Calibri"/>
            </a:endParaRPr>
          </a:p>
          <a:p>
            <a:pPr marL="457200" indent="-457200">
              <a:buFont typeface="Wingdings" pitchFamily="2" charset="0"/>
              <a:buChar char="Ø"/>
            </a:pPr>
            <a:endParaRPr lang="nl-NL" dirty="0">
              <a:cs typeface="Calibri"/>
            </a:endParaRPr>
          </a:p>
        </p:txBody>
      </p:sp>
      <p:sp>
        <p:nvSpPr>
          <p:cNvPr id="4" name="Tijdelijke aanduiding voor dianummer 3">
            <a:extLst>
              <a:ext uri="{FF2B5EF4-FFF2-40B4-BE49-F238E27FC236}">
                <a16:creationId xmlns:a16="http://schemas.microsoft.com/office/drawing/2014/main" id="{38D4F738-5BEE-4E22-A0D4-E02D90672F66}"/>
              </a:ext>
            </a:extLst>
          </p:cNvPr>
          <p:cNvSpPr>
            <a:spLocks noGrp="1"/>
          </p:cNvSpPr>
          <p:nvPr>
            <p:ph type="sldNum" sz="quarter" idx="10"/>
          </p:nvPr>
        </p:nvSpPr>
        <p:spPr/>
        <p:txBody>
          <a:bodyPr/>
          <a:lstStyle/>
          <a:p>
            <a:fld id="{2691482F-D63A-4DB3-831B-E5DF2FE757FB}" type="slidenum">
              <a:rPr lang="nl-BE" smtClean="0"/>
              <a:pPr/>
              <a:t>8</a:t>
            </a:fld>
            <a:endParaRPr lang="nl-BE"/>
          </a:p>
        </p:txBody>
      </p:sp>
    </p:spTree>
    <p:extLst>
      <p:ext uri="{BB962C8B-B14F-4D97-AF65-F5344CB8AC3E}">
        <p14:creationId xmlns:p14="http://schemas.microsoft.com/office/powerpoint/2010/main" val="414212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F3372-669D-4C15-B4CA-45960CF9356D}"/>
              </a:ext>
            </a:extLst>
          </p:cNvPr>
          <p:cNvSpPr>
            <a:spLocks noGrp="1"/>
          </p:cNvSpPr>
          <p:nvPr>
            <p:ph type="title"/>
          </p:nvPr>
        </p:nvSpPr>
        <p:spPr/>
        <p:txBody>
          <a:bodyPr/>
          <a:lstStyle/>
          <a:p>
            <a:r>
              <a:rPr lang="nl-NL" dirty="0"/>
              <a:t>Update </a:t>
            </a:r>
            <a:r>
              <a:rPr lang="nl-NL" dirty="0" err="1"/>
              <a:t>Speciefiek</a:t>
            </a:r>
            <a:r>
              <a:rPr lang="nl-NL" dirty="0"/>
              <a:t> luik CPBW-draaiboek</a:t>
            </a:r>
          </a:p>
        </p:txBody>
      </p:sp>
      <p:sp>
        <p:nvSpPr>
          <p:cNvPr id="3" name="Tijdelijke aanduiding voor inhoud 2">
            <a:extLst>
              <a:ext uri="{FF2B5EF4-FFF2-40B4-BE49-F238E27FC236}">
                <a16:creationId xmlns:a16="http://schemas.microsoft.com/office/drawing/2014/main" id="{229F9F1B-6F7D-48CC-9EFB-9B62E2B7C2C9}"/>
              </a:ext>
            </a:extLst>
          </p:cNvPr>
          <p:cNvSpPr>
            <a:spLocks noGrp="1"/>
          </p:cNvSpPr>
          <p:nvPr>
            <p:ph idx="1"/>
          </p:nvPr>
        </p:nvSpPr>
        <p:spPr/>
        <p:txBody>
          <a:bodyPr vert="horz" lIns="91440" tIns="45720" rIns="91440" bIns="45720" rtlCol="0" anchor="t">
            <a:normAutofit/>
          </a:bodyPr>
          <a:lstStyle/>
          <a:p>
            <a:pPr marL="0" indent="0">
              <a:buNone/>
            </a:pPr>
            <a:r>
              <a:rPr lang="nl-NL" dirty="0">
                <a:solidFill>
                  <a:srgbClr val="1D71B8"/>
                </a:solidFill>
                <a:cs typeface="Calibri" panose="020F0502020204030204"/>
              </a:rPr>
              <a:t>Boek I: algemene beginselen </a:t>
            </a:r>
          </a:p>
          <a:p>
            <a:pPr marL="0" indent="0">
              <a:buNone/>
            </a:pPr>
            <a:r>
              <a:rPr lang="nl-NL" dirty="0">
                <a:solidFill>
                  <a:srgbClr val="008D36"/>
                </a:solidFill>
                <a:ea typeface="+mn-lt"/>
                <a:cs typeface="+mn-lt"/>
              </a:rPr>
              <a:t>c. Maatregelen in verband met gezondheidstoezicht op werknemers</a:t>
            </a:r>
          </a:p>
          <a:p>
            <a:pPr marL="914400" lvl="1" indent="-457200">
              <a:buFont typeface="Wingdings" pitchFamily="2" charset="0"/>
              <a:buChar char="Ø"/>
            </a:pPr>
            <a:r>
              <a:rPr lang="nl-NL" dirty="0">
                <a:cs typeface="Calibri"/>
              </a:rPr>
              <a:t>Alle vragen omtrent personeel zijn opgenomen in de FAQ op de corona website of bij personeel op Kennisnet</a:t>
            </a:r>
          </a:p>
          <a:p>
            <a:pPr marL="0" indent="0">
              <a:buNone/>
            </a:pPr>
            <a:endParaRPr lang="nl-NL" dirty="0">
              <a:solidFill>
                <a:srgbClr val="008D36"/>
              </a:solidFill>
              <a:cs typeface="Calibri"/>
            </a:endParaRPr>
          </a:p>
          <a:p>
            <a:pPr marL="0" indent="0">
              <a:buNone/>
            </a:pPr>
            <a:r>
              <a:rPr lang="nl-NL" dirty="0">
                <a:solidFill>
                  <a:srgbClr val="1D71B8"/>
                </a:solidFill>
                <a:cs typeface="Calibri"/>
              </a:rPr>
              <a:t>Boek III: arbeidsplaatsen</a:t>
            </a:r>
          </a:p>
          <a:p>
            <a:pPr marL="0" indent="0">
              <a:buNone/>
            </a:pPr>
            <a:r>
              <a:rPr lang="nl-NL" dirty="0">
                <a:solidFill>
                  <a:srgbClr val="008D36"/>
                </a:solidFill>
                <a:cs typeface="Calibri"/>
              </a:rPr>
              <a:t>a. Verluchting</a:t>
            </a:r>
          </a:p>
          <a:p>
            <a:pPr marL="914400" lvl="1" indent="-457200">
              <a:buFont typeface="Wingdings" pitchFamily="2" charset="0"/>
              <a:buChar char="Ø"/>
            </a:pPr>
            <a:r>
              <a:rPr lang="nl-NL" dirty="0">
                <a:solidFill>
                  <a:srgbClr val="000000"/>
                </a:solidFill>
                <a:cs typeface="Calibri"/>
              </a:rPr>
              <a:t>Enkel de definities zijn nog opgenomen </a:t>
            </a:r>
          </a:p>
          <a:p>
            <a:pPr marL="914400" lvl="1" indent="-457200">
              <a:buFont typeface="Wingdings" pitchFamily="2" charset="0"/>
              <a:buChar char="Ø"/>
            </a:pPr>
            <a:r>
              <a:rPr lang="nl-NL" dirty="0">
                <a:solidFill>
                  <a:srgbClr val="000000"/>
                </a:solidFill>
                <a:cs typeface="Calibri"/>
              </a:rPr>
              <a:t>Verder specifieke info via link </a:t>
            </a:r>
            <a:r>
              <a:rPr lang="nl-NL" dirty="0">
                <a:solidFill>
                  <a:srgbClr val="000000"/>
                </a:solidFill>
                <a:cs typeface="Calibri"/>
                <a:hlinkClick r:id="rId3"/>
              </a:rPr>
              <a:t>naar departement onderwijs</a:t>
            </a:r>
            <a:r>
              <a:rPr lang="nl-NL" dirty="0">
                <a:solidFill>
                  <a:srgbClr val="000000"/>
                </a:solidFill>
                <a:cs typeface="Calibri"/>
              </a:rPr>
              <a:t> </a:t>
            </a:r>
          </a:p>
        </p:txBody>
      </p:sp>
      <p:sp>
        <p:nvSpPr>
          <p:cNvPr id="4" name="Tijdelijke aanduiding voor dianummer 3">
            <a:extLst>
              <a:ext uri="{FF2B5EF4-FFF2-40B4-BE49-F238E27FC236}">
                <a16:creationId xmlns:a16="http://schemas.microsoft.com/office/drawing/2014/main" id="{7C7BB099-1AB9-4FD7-BB24-D50E2553B161}"/>
              </a:ext>
            </a:extLst>
          </p:cNvPr>
          <p:cNvSpPr>
            <a:spLocks noGrp="1"/>
          </p:cNvSpPr>
          <p:nvPr>
            <p:ph type="sldNum" sz="quarter" idx="10"/>
          </p:nvPr>
        </p:nvSpPr>
        <p:spPr/>
        <p:txBody>
          <a:bodyPr/>
          <a:lstStyle/>
          <a:p>
            <a:fld id="{2691482F-D63A-4DB3-831B-E5DF2FE757FB}" type="slidenum">
              <a:rPr lang="nl-BE" smtClean="0"/>
              <a:pPr/>
              <a:t>9</a:t>
            </a:fld>
            <a:endParaRPr lang="nl-BE"/>
          </a:p>
        </p:txBody>
      </p:sp>
    </p:spTree>
    <p:extLst>
      <p:ext uri="{BB962C8B-B14F-4D97-AF65-F5344CB8AC3E}">
        <p14:creationId xmlns:p14="http://schemas.microsoft.com/office/powerpoint/2010/main" val="17269399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rijCLB-paginanr" id="{ED4A723E-86C4-45FD-A2AB-EC9C67B67B01}" vid="{C7A7387B-957B-4E79-A770-BEBC34D4719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11E8FC15E8F644BAC2FA288BC261EE" ma:contentTypeVersion="7" ma:contentTypeDescription="Een nieuw document maken." ma:contentTypeScope="" ma:versionID="09cef1a55da586e138d19f2279e4bd52">
  <xsd:schema xmlns:xsd="http://www.w3.org/2001/XMLSchema" xmlns:xs="http://www.w3.org/2001/XMLSchema" xmlns:p="http://schemas.microsoft.com/office/2006/metadata/properties" xmlns:ns2="a453ede2-442b-4b9f-a317-6f02596f3eea" targetNamespace="http://schemas.microsoft.com/office/2006/metadata/properties" ma:root="true" ma:fieldsID="2914a45a96201005137ec0fd44c6ac5c" ns2:_="">
    <xsd:import namespace="a453ede2-442b-4b9f-a317-6f02596f3e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3ede2-442b-4b9f-a317-6f02596f3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48726-59E9-4BAD-B8D2-FA997D83C9C7}">
  <ds:schemaRefs>
    <ds:schemaRef ds:uri="a453ede2-442b-4b9f-a317-6f02596f3e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EF38F4-F303-4667-B0A7-7A39559A0FB1}">
  <ds:schemaRef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a453ede2-442b-4b9f-a317-6f02596f3eea"/>
    <ds:schemaRef ds:uri="http://schemas.microsoft.com/office/2006/metadata/properties"/>
  </ds:schemaRefs>
</ds:datastoreItem>
</file>

<file path=customXml/itemProps3.xml><?xml version="1.0" encoding="utf-8"?>
<ds:datastoreItem xmlns:ds="http://schemas.openxmlformats.org/officeDocument/2006/customXml" ds:itemID="{7503E6C9-5EB8-4D98-9FB7-34C4BF5A62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Sjabloon_Presentatie_VrijCLB-paginanr</Template>
  <TotalTime>269</TotalTime>
  <Words>1867</Words>
  <Application>Microsoft Office PowerPoint</Application>
  <PresentationFormat>Breedbeeld</PresentationFormat>
  <Paragraphs>311</Paragraphs>
  <Slides>38</Slides>
  <Notes>38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38</vt:i4>
      </vt:variant>
    </vt:vector>
  </HeadingPairs>
  <TitlesOfParts>
    <vt:vector size="46" baseType="lpstr">
      <vt:lpstr>Arial</vt:lpstr>
      <vt:lpstr>Calibri</vt:lpstr>
      <vt:lpstr>Calibri Light</vt:lpstr>
      <vt:lpstr>Courier New</vt:lpstr>
      <vt:lpstr>Helvetica</vt:lpstr>
      <vt:lpstr>Segoe UI</vt:lpstr>
      <vt:lpstr>Wingdings</vt:lpstr>
      <vt:lpstr>Kantoorthema</vt:lpstr>
      <vt:lpstr>Vragen uurtje CPBW </vt:lpstr>
      <vt:lpstr>PowerPoint-presentatie</vt:lpstr>
      <vt:lpstr>Wat komt aan bod?</vt:lpstr>
      <vt:lpstr>Stand van zaken </vt:lpstr>
      <vt:lpstr>PowerPoint-presentatie</vt:lpstr>
      <vt:lpstr>Overlegcomité 24/03/2021</vt:lpstr>
      <vt:lpstr>Update Specifiek Luik  CPBW-Draaiboek</vt:lpstr>
      <vt:lpstr>Update Speciefiek luik CPBW-draaiboek</vt:lpstr>
      <vt:lpstr>Update Speciefiek luik CPBW-draaiboek</vt:lpstr>
      <vt:lpstr>Update Specifiek luik CPBW-draaiboek</vt:lpstr>
      <vt:lpstr>Update Specifiek luik CPBW-draaiboek</vt:lpstr>
      <vt:lpstr>Update Specifiek luik CPBW-draaiboek</vt:lpstr>
      <vt:lpstr>Update Specifiek luik CPBW-draaiboek</vt:lpstr>
      <vt:lpstr>Update Specifiek luik CPBW-draaiboek</vt:lpstr>
      <vt:lpstr>Update Specifiek luik CPBW-draaiboek</vt:lpstr>
      <vt:lpstr>Update Specifiek luik CPBW-draaiboek</vt:lpstr>
      <vt:lpstr>Update Specifiek luik CPBW-draaiboek</vt:lpstr>
      <vt:lpstr>Update Bijlage: een medewerker is besmet. Wat nu?</vt:lpstr>
      <vt:lpstr>Update Bijlage: een medewerker is besmet. Wat nu?</vt:lpstr>
      <vt:lpstr>Welzijnsbevraging van de medewerkers</vt:lpstr>
      <vt:lpstr>PowerPoint-presentatie</vt:lpstr>
      <vt:lpstr>Welzijnsbevraging: Doelstelling</vt:lpstr>
      <vt:lpstr>Welzijnsbevraging:      van aanpak</vt:lpstr>
      <vt:lpstr>PowerPoint-presentatie</vt:lpstr>
      <vt:lpstr>PowerPoint-presentatie</vt:lpstr>
      <vt:lpstr>PowerPoint-presentatie</vt:lpstr>
      <vt:lpstr>PowerPoint-presentatie</vt:lpstr>
      <vt:lpstr>PowerPoint-presentatie</vt:lpstr>
      <vt:lpstr>PowerPoint-presentatie</vt:lpstr>
      <vt:lpstr>4 batterijen versus Positieve gezondheid </vt:lpstr>
      <vt:lpstr>Positieve gezondheid versus oplossingsgericht werken </vt:lpstr>
      <vt:lpstr>Welzijnsbevraging: tijdspad </vt:lpstr>
      <vt:lpstr>Vragen uit het werkveld</vt:lpstr>
      <vt:lpstr>1 van onze paramedisch werkers kreeg nog steeds geen uitnodiging voor haar COVID-vaccinatie. Ze heeft hierover zelf al navraag gedaan en weet niet hoe het zou komen. Ze is nochtans al meer dan 20 jaar bij ons in dienst.</vt:lpstr>
      <vt:lpstr>Is de online brandoefening verplicht? Het is weer een extra voor collega’s, en als er geen interesse genoeg is, heeft het weinig zin, denk ik.</vt:lpstr>
      <vt:lpstr>Ik hoorde dat wij vanaf maandag 22/3 voor de collega’s die aanwezig zijn sneltesten uitgevoerd moeten worden. Heb je daarvoor meer informatie? Welke testen, wie deze gaat mogen/kunnen uitvoeren ? Wie controleert deze ?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Christa Vercruysse</dc:creator>
  <cp:lastModifiedBy>Christa Vercruysse</cp:lastModifiedBy>
  <cp:revision>34</cp:revision>
  <cp:lastPrinted>2021-03-25T08:10:04Z</cp:lastPrinted>
  <dcterms:created xsi:type="dcterms:W3CDTF">2020-10-28T17:07:45Z</dcterms:created>
  <dcterms:modified xsi:type="dcterms:W3CDTF">2021-03-25T08:26:47Z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0x010100A011E8FC15E8F644BAC2FA288BC261EE</vt:lpwstr>
  </property>
</Properties>
</file>