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7" r:id="rId1"/>
    <p:sldMasterId id="2147483764" r:id="rId2"/>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3" r:id="rId19"/>
    <p:sldId id="272" r:id="rId20"/>
    <p:sldId id="274" r:id="rId21"/>
    <p:sldId id="275" r:id="rId22"/>
    <p:sldId id="276" r:id="rId23"/>
    <p:sldId id="277" r:id="rId24"/>
    <p:sldId id="278" r:id="rId25"/>
    <p:sldId id="279"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nsb" initials="h" lastIdx="3" clrIdx="0">
    <p:extLst>
      <p:ext uri="{19B8F6BF-5375-455C-9EA6-DF929625EA0E}">
        <p15:presenceInfo xmlns:p15="http://schemas.microsoft.com/office/powerpoint/2012/main" userId="hansb"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1" autoAdjust="0"/>
    <p:restoredTop sz="94660"/>
  </p:normalViewPr>
  <p:slideViewPr>
    <p:cSldViewPr snapToGrid="0">
      <p:cViewPr varScale="1">
        <p:scale>
          <a:sx n="72" d="100"/>
          <a:sy n="72" d="100"/>
        </p:scale>
        <p:origin x="57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commentAuthors" Target="commentAuthors.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p:txBody>
          <a:bodyPr/>
          <a:lstStyle/>
          <a:p>
            <a:fld id="{ED291B17-9318-49DB-B28B-6E5994AE9581}" type="datetime1">
              <a:rPr lang="en-US" smtClean="0"/>
              <a:t>1/15/2021</a:t>
            </a:fld>
            <a:endParaRPr lang="en-US" dirty="0"/>
          </a:p>
        </p:txBody>
      </p:sp>
      <p:sp>
        <p:nvSpPr>
          <p:cNvPr id="9" name="Footer Placeholder 8">
            <a:extLst>
              <a:ext uri="{FF2B5EF4-FFF2-40B4-BE49-F238E27FC236}">
                <a16:creationId xmlns:a16="http://schemas.microsoft.com/office/drawing/2014/main" id="{DEC604B9-52E9-4810-8359-47206518D03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2524927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Graphic 1" descr="Tag=AccentColor&#10;Flavor=Light&#10;Target=Fill">
            <a:extLst>
              <a:ext uri="{FF2B5EF4-FFF2-40B4-BE49-F238E27FC236}">
                <a16:creationId xmlns:a16="http://schemas.microsoft.com/office/drawing/2014/main" id="{0D57E7FA-E8FC-45AC-868F-CDC8144939D6}"/>
              </a:ext>
            </a:extLst>
          </p:cNvPr>
          <p:cNvSpPr/>
          <p:nvPr/>
        </p:nvSpPr>
        <p:spPr>
          <a:xfrm rot="10800000" flipV="1">
            <a:off x="2599854" y="527562"/>
            <a:ext cx="6992292" cy="5102484"/>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807094A5-EB6F-441D-88F8-CD7A30C84707}"/>
              </a:ext>
            </a:extLst>
          </p:cNvPr>
          <p:cNvSpPr>
            <a:spLocks noGrp="1"/>
          </p:cNvSpPr>
          <p:nvPr>
            <p:ph type="ctrTitle"/>
          </p:nvPr>
        </p:nvSpPr>
        <p:spPr>
          <a:xfrm>
            <a:off x="1508760" y="1591056"/>
            <a:ext cx="5705856" cy="3264408"/>
          </a:xfrm>
        </p:spPr>
        <p:txBody>
          <a:bodyPr anchor="b">
            <a:normAutofit/>
          </a:bodyPr>
          <a:lstStyle>
            <a:lvl1pPr algn="l">
              <a:defRPr sz="4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1C7CE1E3-3929-42A6-81B7-056BD88EF353}"/>
              </a:ext>
            </a:extLst>
          </p:cNvPr>
          <p:cNvSpPr>
            <a:spLocks noGrp="1"/>
          </p:cNvSpPr>
          <p:nvPr>
            <p:ph type="subTitle" idx="1"/>
          </p:nvPr>
        </p:nvSpPr>
        <p:spPr>
          <a:xfrm>
            <a:off x="1524000" y="4928616"/>
            <a:ext cx="5705856" cy="996696"/>
          </a:xfrm>
        </p:spPr>
        <p:txBody>
          <a:bodyPr/>
          <a:lstStyle>
            <a:lvl1pPr marL="0" indent="0" algn="l">
              <a:buNone/>
              <a:defRPr sz="24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5CE951E3-0794-422C-AF76-0AD4A7FB19EB}"/>
              </a:ext>
            </a:extLst>
          </p:cNvPr>
          <p:cNvSpPr>
            <a:spLocks noGrp="1"/>
          </p:cNvSpPr>
          <p:nvPr>
            <p:ph type="dt" sz="half" idx="10"/>
          </p:nvPr>
        </p:nvSpPr>
        <p:spPr/>
        <p:txBody>
          <a:bodyPr/>
          <a:lstStyle/>
          <a:p>
            <a:fld id="{3C04E684-10F4-4CC3-A0B9-F03AA7BE37CF}" type="datetimeFigureOut">
              <a:rPr lang="en-US" smtClean="0"/>
              <a:t>1/15/2021</a:t>
            </a:fld>
            <a:endParaRPr lang="en-US"/>
          </a:p>
        </p:txBody>
      </p:sp>
      <p:sp>
        <p:nvSpPr>
          <p:cNvPr id="5" name="Footer Placeholder 4">
            <a:extLst>
              <a:ext uri="{FF2B5EF4-FFF2-40B4-BE49-F238E27FC236}">
                <a16:creationId xmlns:a16="http://schemas.microsoft.com/office/drawing/2014/main" id="{114EBFA8-0291-4D77-A9D9-B17FC2382A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7AC4D4-C4EE-4624-A329-C608A1D5AFE1}"/>
              </a:ext>
            </a:extLst>
          </p:cNvPr>
          <p:cNvSpPr>
            <a:spLocks noGrp="1"/>
          </p:cNvSpPr>
          <p:nvPr>
            <p:ph type="sldNum" sz="quarter" idx="12"/>
          </p:nvPr>
        </p:nvSpPr>
        <p:spPr/>
        <p:txBody>
          <a:bodyPr/>
          <a:lstStyle/>
          <a:p>
            <a:fld id="{51845F5A-061D-4825-9AE9-D7794091C6CF}" type="slidenum">
              <a:rPr lang="en-US" smtClean="0"/>
              <a:t>‹nr.›</a:t>
            </a:fld>
            <a:endParaRPr lang="en-US"/>
          </a:p>
        </p:txBody>
      </p:sp>
    </p:spTree>
    <p:extLst>
      <p:ext uri="{BB962C8B-B14F-4D97-AF65-F5344CB8AC3E}">
        <p14:creationId xmlns:p14="http://schemas.microsoft.com/office/powerpoint/2010/main" val="3258025588"/>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800">
                <a:solidFill>
                  <a:schemeClr val="tx1">
                    <a:lumMod val="75000"/>
                    <a:lumOff val="25000"/>
                  </a:schemeClr>
                </a:solidFill>
              </a:defRPr>
            </a:lvl1pPr>
          </a:lstStyle>
          <a:p>
            <a:fld id="{ED291B17-9318-49DB-B28B-6E5994AE9581}" type="datetime1">
              <a:rPr lang="en-US" smtClean="0"/>
              <a:t>1/15/2021</a:t>
            </a:fld>
            <a:endParaRPr lang="en-US" dirty="0"/>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800" cap="all">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800">
                <a:solidFill>
                  <a:schemeClr val="tx1">
                    <a:lumMod val="75000"/>
                    <a:lumOff val="25000"/>
                  </a:schemeClr>
                </a:solidFill>
              </a:defRPr>
            </a:lvl1pPr>
          </a:lstStyle>
          <a:p>
            <a:fld id="{3A98EE3D-8CD1-4C3F-BD1C-C98C9596463C}" type="slidenum">
              <a:rPr lang="en-US" smtClean="0"/>
              <a:t>‹nr.›</a:t>
            </a:fld>
            <a:endParaRPr lang="en-US" dirty="0"/>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519048091"/>
      </p:ext>
    </p:extLst>
  </p:cSld>
  <p:clrMap bg1="lt1" tx1="dk1" bg2="lt2" tx2="dk2" accent1="accent1" accent2="accent2" accent3="accent3" accent4="accent4" accent5="accent5" accent6="accent6" hlink="hlink" folHlink="folHlink"/>
  <p:sldLayoutIdLst>
    <p:sldLayoutId id="2147483768" r:id="rId1"/>
  </p:sldLayoutIdLst>
  <p:hf sldNum="0" hdr="0" ftr="0" dt="0"/>
  <p:txStyles>
    <p:titleStyle>
      <a:lvl1pPr algn="l" defTabSz="457200" rtl="0" eaLnBrk="1" latinLnBrk="0" hangingPunct="1">
        <a:lnSpc>
          <a:spcPct val="90000"/>
        </a:lnSpc>
        <a:spcBef>
          <a:spcPct val="0"/>
        </a:spcBef>
        <a:buNone/>
        <a:defRPr sz="27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20000"/>
        </a:lnSpc>
        <a:spcBef>
          <a:spcPct val="20000"/>
        </a:spcBef>
        <a:spcAft>
          <a:spcPts val="600"/>
        </a:spcAft>
        <a:buClr>
          <a:schemeClr val="accent1"/>
        </a:buClr>
        <a:buSzPct val="92000"/>
        <a:buFont typeface="Wingdings 2" panose="05020102010507070707" pitchFamily="18" charset="2"/>
        <a:buChar char=""/>
        <a:defRPr sz="1600" kern="1200">
          <a:solidFill>
            <a:schemeClr val="tx1">
              <a:lumMod val="75000"/>
              <a:lumOff val="25000"/>
            </a:schemeClr>
          </a:solidFill>
          <a:latin typeface="+mn-lt"/>
          <a:ea typeface="+mn-ea"/>
          <a:cs typeface="+mn-cs"/>
        </a:defRPr>
      </a:lvl1pPr>
      <a:lvl2pPr marL="630000" indent="-306000" algn="l" defTabSz="457200" rtl="0" eaLnBrk="1" latinLnBrk="0" hangingPunct="1">
        <a:lnSpc>
          <a:spcPct val="120000"/>
        </a:lnSpc>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lnSpc>
          <a:spcPct val="120000"/>
        </a:lnSpc>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3pPr>
      <a:lvl4pPr marL="1242000" indent="-234000" algn="l" defTabSz="457200" rtl="0" eaLnBrk="1" latinLnBrk="0" hangingPunct="1">
        <a:lnSpc>
          <a:spcPct val="120000"/>
        </a:lnSpc>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lnSpc>
          <a:spcPct val="120000"/>
        </a:lnSpc>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8615C6B-1C98-4B1C-AB4B-1E1898E593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E8DFF97-B7FD-47F9-BC7F-DD4B4C5EA2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1831D22-079E-43E3-86A4-BA12DB888C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04E684-10F4-4CC3-A0B9-F03AA7BE37CF}" type="datetimeFigureOut">
              <a:rPr lang="en-US" smtClean="0"/>
              <a:t>1/15/2021</a:t>
            </a:fld>
            <a:endParaRPr lang="en-US"/>
          </a:p>
        </p:txBody>
      </p:sp>
      <p:sp>
        <p:nvSpPr>
          <p:cNvPr id="5" name="Footer Placeholder 4">
            <a:extLst>
              <a:ext uri="{FF2B5EF4-FFF2-40B4-BE49-F238E27FC236}">
                <a16:creationId xmlns:a16="http://schemas.microsoft.com/office/drawing/2014/main" id="{A14C30A2-140B-4A5D-BEEC-C1314AF1F3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B71BA8F-7826-496D-91F8-B3ECDF34DA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845F5A-061D-4825-9AE9-D7794091C6CF}" type="slidenum">
              <a:rPr lang="en-US" smtClean="0"/>
              <a:t>‹nr.›</a:t>
            </a:fld>
            <a:endParaRPr lang="en-US"/>
          </a:p>
        </p:txBody>
      </p:sp>
    </p:spTree>
    <p:extLst>
      <p:ext uri="{BB962C8B-B14F-4D97-AF65-F5344CB8AC3E}">
        <p14:creationId xmlns:p14="http://schemas.microsoft.com/office/powerpoint/2010/main" val="3564514763"/>
      </p:ext>
    </p:extLst>
  </p:cSld>
  <p:clrMap bg1="lt1" tx1="dk1" bg2="lt2" tx2="dk2" accent1="accent1" accent2="accent2" accent3="accent3" accent4="accent4" accent5="accent5" accent6="accent6" hlink="hlink" folHlink="folHlink"/>
  <p:sldLayoutIdLst>
    <p:sldLayoutId id="2147483759" r:id="rId1"/>
  </p:sldLayoutIdLst>
  <p:txStyles>
    <p:titleStyle>
      <a:lvl1pPr algn="l" defTabSz="914400" rtl="0" eaLnBrk="1" latinLnBrk="0" hangingPunct="1">
        <a:lnSpc>
          <a:spcPct val="90000"/>
        </a:lnSpc>
        <a:spcBef>
          <a:spcPct val="0"/>
        </a:spcBef>
        <a:buNone/>
        <a:defRPr sz="4400" i="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hyperlink" Target="mailto:hans.bruyndonckx@clb-ami2.be"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386191B5-2583-4B3E-B008-3E5A376147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295C4DB5-1B45-490F-A51B-23C9B9A433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43" name="Rectangle 42">
            <a:extLst>
              <a:ext uri="{FF2B5EF4-FFF2-40B4-BE49-F238E27FC236}">
                <a16:creationId xmlns:a16="http://schemas.microsoft.com/office/drawing/2014/main" id="{63C20DDE-67DF-47CA-B658-875EA5D810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45" name="Rectangle 44">
            <a:extLst>
              <a:ext uri="{FF2B5EF4-FFF2-40B4-BE49-F238E27FC236}">
                <a16:creationId xmlns:a16="http://schemas.microsoft.com/office/drawing/2014/main" id="{72B4ED93-D6A4-4A1D-9CA7-A0549AB6D4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pic>
        <p:nvPicPr>
          <p:cNvPr id="20" name="Picture 3">
            <a:extLst>
              <a:ext uri="{FF2B5EF4-FFF2-40B4-BE49-F238E27FC236}">
                <a16:creationId xmlns:a16="http://schemas.microsoft.com/office/drawing/2014/main" id="{7B84925A-23CC-4FEB-BCBA-1C782816D6D4}"/>
              </a:ext>
            </a:extLst>
          </p:cNvPr>
          <p:cNvPicPr>
            <a:picLocks noChangeAspect="1"/>
          </p:cNvPicPr>
          <p:nvPr/>
        </p:nvPicPr>
        <p:blipFill rotWithShape="1">
          <a:blip r:embed="rId2"/>
          <a:srcRect l="6822" r="6820"/>
          <a:stretch/>
        </p:blipFill>
        <p:spPr>
          <a:xfrm>
            <a:off x="446534" y="604757"/>
            <a:ext cx="7498616" cy="5796043"/>
          </a:xfrm>
          <a:prstGeom prst="rect">
            <a:avLst/>
          </a:prstGeom>
        </p:spPr>
      </p:pic>
      <p:sp>
        <p:nvSpPr>
          <p:cNvPr id="47" name="Rectangle 46">
            <a:extLst>
              <a:ext uri="{FF2B5EF4-FFF2-40B4-BE49-F238E27FC236}">
                <a16:creationId xmlns:a16="http://schemas.microsoft.com/office/drawing/2014/main" id="{A9C7CFDB-8577-4539-8795-F8B34A3075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601200"/>
            <a:ext cx="3703320" cy="578936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el 1">
            <a:extLst>
              <a:ext uri="{FF2B5EF4-FFF2-40B4-BE49-F238E27FC236}">
                <a16:creationId xmlns:a16="http://schemas.microsoft.com/office/drawing/2014/main" id="{063D8662-B405-4B0B-AC1D-062EB36FE626}"/>
              </a:ext>
            </a:extLst>
          </p:cNvPr>
          <p:cNvSpPr>
            <a:spLocks noGrp="1"/>
          </p:cNvSpPr>
          <p:nvPr>
            <p:ph type="ctrTitle"/>
          </p:nvPr>
        </p:nvSpPr>
        <p:spPr>
          <a:xfrm>
            <a:off x="8296275" y="1419225"/>
            <a:ext cx="3081576" cy="2085869"/>
          </a:xfrm>
        </p:spPr>
        <p:txBody>
          <a:bodyPr>
            <a:normAutofit/>
          </a:bodyPr>
          <a:lstStyle/>
          <a:p>
            <a:r>
              <a:rPr lang="nl-NL" sz="4400" b="1" dirty="0">
                <a:solidFill>
                  <a:srgbClr val="FFFFFF"/>
                </a:solidFill>
              </a:rPr>
              <a:t>COVID-19</a:t>
            </a:r>
            <a:endParaRPr lang="nl-BE" sz="4400" b="1" dirty="0">
              <a:solidFill>
                <a:srgbClr val="FFFFFF"/>
              </a:solidFill>
            </a:endParaRPr>
          </a:p>
        </p:txBody>
      </p:sp>
      <p:sp>
        <p:nvSpPr>
          <p:cNvPr id="3" name="Ondertitel 2">
            <a:extLst>
              <a:ext uri="{FF2B5EF4-FFF2-40B4-BE49-F238E27FC236}">
                <a16:creationId xmlns:a16="http://schemas.microsoft.com/office/drawing/2014/main" id="{8144A58D-954B-41FA-AD1B-EA3E8661836F}"/>
              </a:ext>
            </a:extLst>
          </p:cNvPr>
          <p:cNvSpPr>
            <a:spLocks noGrp="1"/>
          </p:cNvSpPr>
          <p:nvPr>
            <p:ph type="subTitle" idx="1"/>
          </p:nvPr>
        </p:nvSpPr>
        <p:spPr>
          <a:xfrm>
            <a:off x="8296275" y="3975742"/>
            <a:ext cx="3081576" cy="1733655"/>
          </a:xfrm>
        </p:spPr>
        <p:txBody>
          <a:bodyPr>
            <a:normAutofit/>
          </a:bodyPr>
          <a:lstStyle/>
          <a:p>
            <a:r>
              <a:rPr lang="nl-NL" b="1" dirty="0">
                <a:solidFill>
                  <a:srgbClr val="FFFFFF">
                    <a:alpha val="75000"/>
                  </a:srgbClr>
                </a:solidFill>
              </a:rPr>
              <a:t>Beheersmaatregelen bij contact met leerlingen/ouders leren begrijpen </a:t>
            </a:r>
            <a:endParaRPr lang="nl-BE" b="1" dirty="0">
              <a:solidFill>
                <a:srgbClr val="FFFFFF">
                  <a:alpha val="75000"/>
                </a:srgbClr>
              </a:solidFill>
            </a:endParaRPr>
          </a:p>
        </p:txBody>
      </p:sp>
      <p:pic>
        <p:nvPicPr>
          <p:cNvPr id="6" name="Afbeelding 5" descr="Afbeelding met koraal&#10;&#10;Automatisch gegenereerde beschrijving">
            <a:extLst>
              <a:ext uri="{FF2B5EF4-FFF2-40B4-BE49-F238E27FC236}">
                <a16:creationId xmlns:a16="http://schemas.microsoft.com/office/drawing/2014/main" id="{9643ECCA-9A68-41CA-B96A-6D7553C5B8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1684" y="820102"/>
            <a:ext cx="2619375" cy="1743075"/>
          </a:xfrm>
          <a:prstGeom prst="rect">
            <a:avLst/>
          </a:prstGeom>
        </p:spPr>
      </p:pic>
    </p:spTree>
    <p:extLst>
      <p:ext uri="{BB962C8B-B14F-4D97-AF65-F5344CB8AC3E}">
        <p14:creationId xmlns:p14="http://schemas.microsoft.com/office/powerpoint/2010/main" val="22620567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0E24C0A-4F85-45AD-980D-810BAB069A87}"/>
              </a:ext>
            </a:extLst>
          </p:cNvPr>
          <p:cNvSpPr>
            <a:spLocks noGrp="1"/>
          </p:cNvSpPr>
          <p:nvPr>
            <p:ph type="ctrTitle"/>
          </p:nvPr>
        </p:nvSpPr>
        <p:spPr/>
        <p:txBody>
          <a:bodyPr/>
          <a:lstStyle/>
          <a:p>
            <a:r>
              <a:rPr lang="nl-NL" dirty="0"/>
              <a:t>Bescherming tegen besmetting door </a:t>
            </a:r>
            <a:r>
              <a:rPr lang="nl-NL" dirty="0" err="1"/>
              <a:t>AËrosolen</a:t>
            </a:r>
            <a:endParaRPr lang="nl-BE" dirty="0"/>
          </a:p>
        </p:txBody>
      </p:sp>
      <p:sp>
        <p:nvSpPr>
          <p:cNvPr id="3" name="Ondertitel 2">
            <a:extLst>
              <a:ext uri="{FF2B5EF4-FFF2-40B4-BE49-F238E27FC236}">
                <a16:creationId xmlns:a16="http://schemas.microsoft.com/office/drawing/2014/main" id="{73E7CC4E-BFFF-4D2F-A8DD-0E2F22DA68BF}"/>
              </a:ext>
            </a:extLst>
          </p:cNvPr>
          <p:cNvSpPr>
            <a:spLocks noGrp="1"/>
          </p:cNvSpPr>
          <p:nvPr>
            <p:ph type="subTitle" idx="1"/>
          </p:nvPr>
        </p:nvSpPr>
        <p:spPr/>
        <p:txBody>
          <a:bodyPr/>
          <a:lstStyle/>
          <a:p>
            <a:r>
              <a:rPr lang="nl-NL" dirty="0"/>
              <a:t>Rondvliegende killers, collectieve en organisatorische maatregelen</a:t>
            </a:r>
            <a:endParaRPr lang="nl-BE" dirty="0"/>
          </a:p>
        </p:txBody>
      </p:sp>
      <p:sp>
        <p:nvSpPr>
          <p:cNvPr id="4" name="Tekstvak 3">
            <a:extLst>
              <a:ext uri="{FF2B5EF4-FFF2-40B4-BE49-F238E27FC236}">
                <a16:creationId xmlns:a16="http://schemas.microsoft.com/office/drawing/2014/main" id="{E95403CB-54EA-4C41-A753-6F5891AD66CA}"/>
              </a:ext>
            </a:extLst>
          </p:cNvPr>
          <p:cNvSpPr txBox="1"/>
          <p:nvPr/>
        </p:nvSpPr>
        <p:spPr>
          <a:xfrm>
            <a:off x="619760" y="3312160"/>
            <a:ext cx="6228080" cy="2862322"/>
          </a:xfrm>
          <a:prstGeom prst="rect">
            <a:avLst/>
          </a:prstGeom>
          <a:noFill/>
        </p:spPr>
        <p:txBody>
          <a:bodyPr wrap="square" rtlCol="0">
            <a:spAutoFit/>
          </a:bodyPr>
          <a:lstStyle/>
          <a:p>
            <a:r>
              <a:rPr lang="nl-NL" dirty="0" err="1"/>
              <a:t>Aërosolen</a:t>
            </a:r>
            <a:r>
              <a:rPr lang="nl-NL" dirty="0"/>
              <a:t> stapelen zich snel op in kleine ruimtes.</a:t>
            </a:r>
          </a:p>
          <a:p>
            <a:endParaRPr lang="nl-BE" dirty="0"/>
          </a:p>
          <a:p>
            <a:r>
              <a:rPr lang="nl-BE" dirty="0"/>
              <a:t>Om ons te beschermen tegen </a:t>
            </a:r>
            <a:r>
              <a:rPr lang="nl-BE" dirty="0" err="1"/>
              <a:t>aërosolen</a:t>
            </a:r>
            <a:r>
              <a:rPr lang="nl-BE" dirty="0"/>
              <a:t> moeten we voldoende afstand bewaren en voorkomen dat ze zich kunnen opstapelen. </a:t>
            </a:r>
          </a:p>
          <a:p>
            <a:endParaRPr lang="nl-BE" dirty="0"/>
          </a:p>
          <a:p>
            <a:r>
              <a:rPr lang="nl-BE" dirty="0"/>
              <a:t>Kan het contact in open lucht ?</a:t>
            </a:r>
          </a:p>
          <a:p>
            <a:r>
              <a:rPr lang="nl-BE" dirty="0"/>
              <a:t>Kies een zo groot mogelijk lokaal</a:t>
            </a:r>
          </a:p>
          <a:p>
            <a:r>
              <a:rPr lang="nl-BE" dirty="0"/>
              <a:t>Probeer het lokaal maximaal te verluchten</a:t>
            </a:r>
          </a:p>
          <a:p>
            <a:r>
              <a:rPr lang="nl-BE" dirty="0"/>
              <a:t>Bewaar afstand</a:t>
            </a:r>
            <a:endParaRPr lang="nl-NL" dirty="0"/>
          </a:p>
        </p:txBody>
      </p:sp>
      <p:pic>
        <p:nvPicPr>
          <p:cNvPr id="6" name="Afbeelding 5">
            <a:extLst>
              <a:ext uri="{FF2B5EF4-FFF2-40B4-BE49-F238E27FC236}">
                <a16:creationId xmlns:a16="http://schemas.microsoft.com/office/drawing/2014/main" id="{C8EC8972-9269-4DAD-9A43-A1FAAC24EE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15680" y="3312160"/>
            <a:ext cx="2865120" cy="2865120"/>
          </a:xfrm>
          <a:prstGeom prst="rect">
            <a:avLst/>
          </a:prstGeom>
        </p:spPr>
      </p:pic>
    </p:spTree>
    <p:extLst>
      <p:ext uri="{BB962C8B-B14F-4D97-AF65-F5344CB8AC3E}">
        <p14:creationId xmlns:p14="http://schemas.microsoft.com/office/powerpoint/2010/main" val="6588996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82BAF2-597C-485B-A08F-B568DC63E4CD}"/>
              </a:ext>
            </a:extLst>
          </p:cNvPr>
          <p:cNvSpPr>
            <a:spLocks noGrp="1"/>
          </p:cNvSpPr>
          <p:nvPr>
            <p:ph type="ctrTitle"/>
          </p:nvPr>
        </p:nvSpPr>
        <p:spPr/>
        <p:txBody>
          <a:bodyPr/>
          <a:lstStyle/>
          <a:p>
            <a:r>
              <a:rPr lang="nl-NL" dirty="0"/>
              <a:t>Bescherming tegen besmetting door </a:t>
            </a:r>
            <a:r>
              <a:rPr lang="nl-NL" dirty="0" err="1"/>
              <a:t>aërosolen</a:t>
            </a:r>
            <a:endParaRPr lang="nl-BE" dirty="0"/>
          </a:p>
        </p:txBody>
      </p:sp>
      <p:sp>
        <p:nvSpPr>
          <p:cNvPr id="3" name="Ondertitel 2">
            <a:extLst>
              <a:ext uri="{FF2B5EF4-FFF2-40B4-BE49-F238E27FC236}">
                <a16:creationId xmlns:a16="http://schemas.microsoft.com/office/drawing/2014/main" id="{84D206F8-2AD4-40DA-9796-C931E5EA96EF}"/>
              </a:ext>
            </a:extLst>
          </p:cNvPr>
          <p:cNvSpPr>
            <a:spLocks noGrp="1"/>
          </p:cNvSpPr>
          <p:nvPr>
            <p:ph type="subTitle" idx="1"/>
          </p:nvPr>
        </p:nvSpPr>
        <p:spPr/>
        <p:txBody>
          <a:bodyPr/>
          <a:lstStyle/>
          <a:p>
            <a:r>
              <a:rPr lang="nl-NL" dirty="0"/>
              <a:t>Bijkomende maatregelen</a:t>
            </a:r>
            <a:endParaRPr lang="nl-BE" dirty="0"/>
          </a:p>
        </p:txBody>
      </p:sp>
      <p:sp>
        <p:nvSpPr>
          <p:cNvPr id="4" name="Tekstvak 3">
            <a:extLst>
              <a:ext uri="{FF2B5EF4-FFF2-40B4-BE49-F238E27FC236}">
                <a16:creationId xmlns:a16="http://schemas.microsoft.com/office/drawing/2014/main" id="{6EA525DC-4662-4DFB-A44C-21143635B5B9}"/>
              </a:ext>
            </a:extLst>
          </p:cNvPr>
          <p:cNvSpPr txBox="1"/>
          <p:nvPr/>
        </p:nvSpPr>
        <p:spPr>
          <a:xfrm>
            <a:off x="635000" y="3291840"/>
            <a:ext cx="5623560" cy="2585323"/>
          </a:xfrm>
          <a:prstGeom prst="rect">
            <a:avLst/>
          </a:prstGeom>
          <a:noFill/>
        </p:spPr>
        <p:txBody>
          <a:bodyPr wrap="square" rtlCol="0">
            <a:spAutoFit/>
          </a:bodyPr>
          <a:lstStyle/>
          <a:p>
            <a:r>
              <a:rPr lang="nl-NL" dirty="0"/>
              <a:t>Wanneer het niet mogelijk is het contact buiten te houden met voldoende afstand is de enige optie een mondmasker. </a:t>
            </a:r>
          </a:p>
          <a:p>
            <a:endParaRPr lang="nl-NL" dirty="0"/>
          </a:p>
          <a:p>
            <a:r>
              <a:rPr lang="nl-NL" dirty="0"/>
              <a:t>De keuze van het mondmasker is zeer belangrijk! </a:t>
            </a:r>
          </a:p>
          <a:p>
            <a:endParaRPr lang="nl-NL" dirty="0"/>
          </a:p>
          <a:p>
            <a:r>
              <a:rPr lang="nl-NL" dirty="0"/>
              <a:t>Niet alle mondmaskers bieden bescherming tegen </a:t>
            </a:r>
            <a:r>
              <a:rPr lang="nl-NL" dirty="0" err="1"/>
              <a:t>aërosolen</a:t>
            </a:r>
            <a:r>
              <a:rPr lang="nl-NL" dirty="0"/>
              <a:t>. Er zijn zeer veel mondmaskers in omloop die niet aan de </a:t>
            </a:r>
            <a:r>
              <a:rPr lang="nl-NL"/>
              <a:t>verwachtingen voldoen. </a:t>
            </a:r>
            <a:endParaRPr lang="nl-BE" dirty="0"/>
          </a:p>
        </p:txBody>
      </p:sp>
    </p:spTree>
    <p:extLst>
      <p:ext uri="{BB962C8B-B14F-4D97-AF65-F5344CB8AC3E}">
        <p14:creationId xmlns:p14="http://schemas.microsoft.com/office/powerpoint/2010/main" val="11604672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5296D5-CEA5-4B75-BC41-7F83AFEE80AA}"/>
              </a:ext>
            </a:extLst>
          </p:cNvPr>
          <p:cNvSpPr>
            <a:spLocks noGrp="1"/>
          </p:cNvSpPr>
          <p:nvPr>
            <p:ph type="ctrTitle"/>
          </p:nvPr>
        </p:nvSpPr>
        <p:spPr/>
        <p:txBody>
          <a:bodyPr/>
          <a:lstStyle/>
          <a:p>
            <a:r>
              <a:rPr lang="nl-NL" dirty="0"/>
              <a:t>Mondmaskers</a:t>
            </a:r>
            <a:endParaRPr lang="nl-BE" dirty="0"/>
          </a:p>
        </p:txBody>
      </p:sp>
      <p:sp>
        <p:nvSpPr>
          <p:cNvPr id="3" name="Ondertitel 2">
            <a:extLst>
              <a:ext uri="{FF2B5EF4-FFF2-40B4-BE49-F238E27FC236}">
                <a16:creationId xmlns:a16="http://schemas.microsoft.com/office/drawing/2014/main" id="{57538140-2E95-4031-A900-9BB9C49E09C2}"/>
              </a:ext>
            </a:extLst>
          </p:cNvPr>
          <p:cNvSpPr>
            <a:spLocks noGrp="1"/>
          </p:cNvSpPr>
          <p:nvPr>
            <p:ph type="subTitle" idx="1"/>
          </p:nvPr>
        </p:nvSpPr>
        <p:spPr/>
        <p:txBody>
          <a:bodyPr/>
          <a:lstStyle/>
          <a:p>
            <a:r>
              <a:rPr lang="nl-NL" dirty="0"/>
              <a:t>Welk mondmasker is juist ? Een kleine verduidelijking !????</a:t>
            </a:r>
            <a:endParaRPr lang="nl-BE" dirty="0"/>
          </a:p>
        </p:txBody>
      </p:sp>
      <p:sp>
        <p:nvSpPr>
          <p:cNvPr id="4" name="Tekstvak 3">
            <a:extLst>
              <a:ext uri="{FF2B5EF4-FFF2-40B4-BE49-F238E27FC236}">
                <a16:creationId xmlns:a16="http://schemas.microsoft.com/office/drawing/2014/main" id="{5B61B62F-2655-46B1-8DE4-92DDF592D87C}"/>
              </a:ext>
            </a:extLst>
          </p:cNvPr>
          <p:cNvSpPr txBox="1"/>
          <p:nvPr/>
        </p:nvSpPr>
        <p:spPr>
          <a:xfrm>
            <a:off x="581191" y="3281680"/>
            <a:ext cx="7440129" cy="2585323"/>
          </a:xfrm>
          <a:prstGeom prst="rect">
            <a:avLst/>
          </a:prstGeom>
          <a:noFill/>
        </p:spPr>
        <p:txBody>
          <a:bodyPr wrap="square" rtlCol="0">
            <a:spAutoFit/>
          </a:bodyPr>
          <a:lstStyle/>
          <a:p>
            <a:r>
              <a:rPr lang="nl-NL" dirty="0"/>
              <a:t>De keuze van het mondmasker hangt af van het gevaar waar het ons moet tegen beschermen.</a:t>
            </a:r>
          </a:p>
          <a:p>
            <a:endParaRPr lang="nl-NL" dirty="0"/>
          </a:p>
          <a:p>
            <a:r>
              <a:rPr lang="nl-BE" dirty="0"/>
              <a:t>In de context van corona onderscheiden we 2 grote groepen van mondmaskers:</a:t>
            </a:r>
          </a:p>
          <a:p>
            <a:r>
              <a:rPr lang="nl-BE" dirty="0"/>
              <a:t> </a:t>
            </a:r>
          </a:p>
          <a:p>
            <a:pPr marL="285750" indent="-285750">
              <a:buFont typeface="Arial" panose="020B0604020202020204" pitchFamily="34" charset="0"/>
              <a:buChar char="•"/>
            </a:pPr>
            <a:r>
              <a:rPr lang="nl-BE" dirty="0"/>
              <a:t>Om te beschermen tegen druppels</a:t>
            </a:r>
          </a:p>
          <a:p>
            <a:pPr marL="285750" indent="-285750">
              <a:buFont typeface="Arial" panose="020B0604020202020204" pitchFamily="34" charset="0"/>
              <a:buChar char="•"/>
            </a:pPr>
            <a:r>
              <a:rPr lang="nl-BE" dirty="0"/>
              <a:t>Om te beschermen tegen </a:t>
            </a:r>
            <a:r>
              <a:rPr lang="nl-BE" dirty="0" err="1"/>
              <a:t>aërosolen</a:t>
            </a:r>
            <a:r>
              <a:rPr lang="nl-BE" dirty="0"/>
              <a:t> (en druppels)</a:t>
            </a:r>
          </a:p>
          <a:p>
            <a:pPr marL="285750" indent="-285750">
              <a:buFont typeface="Arial" panose="020B0604020202020204" pitchFamily="34" charset="0"/>
              <a:buChar char="•"/>
            </a:pPr>
            <a:endParaRPr lang="nl-BE" dirty="0"/>
          </a:p>
        </p:txBody>
      </p:sp>
    </p:spTree>
    <p:extLst>
      <p:ext uri="{BB962C8B-B14F-4D97-AF65-F5344CB8AC3E}">
        <p14:creationId xmlns:p14="http://schemas.microsoft.com/office/powerpoint/2010/main" val="35212654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73CED0-FDE2-44D2-BA6C-8844E6585490}"/>
              </a:ext>
            </a:extLst>
          </p:cNvPr>
          <p:cNvSpPr>
            <a:spLocks noGrp="1"/>
          </p:cNvSpPr>
          <p:nvPr>
            <p:ph type="ctrTitle"/>
          </p:nvPr>
        </p:nvSpPr>
        <p:spPr/>
        <p:txBody>
          <a:bodyPr/>
          <a:lstStyle/>
          <a:p>
            <a:r>
              <a:rPr lang="nl-NL"/>
              <a:t>Welke beschermen tegen druppels</a:t>
            </a:r>
            <a:endParaRPr lang="nl-BE" dirty="0"/>
          </a:p>
        </p:txBody>
      </p:sp>
      <p:sp>
        <p:nvSpPr>
          <p:cNvPr id="3" name="Ondertitel 2">
            <a:extLst>
              <a:ext uri="{FF2B5EF4-FFF2-40B4-BE49-F238E27FC236}">
                <a16:creationId xmlns:a16="http://schemas.microsoft.com/office/drawing/2014/main" id="{0254B23A-EE45-4D55-9434-06F1C471D37E}"/>
              </a:ext>
            </a:extLst>
          </p:cNvPr>
          <p:cNvSpPr>
            <a:spLocks noGrp="1"/>
          </p:cNvSpPr>
          <p:nvPr>
            <p:ph type="subTitle" idx="1"/>
          </p:nvPr>
        </p:nvSpPr>
        <p:spPr/>
        <p:txBody>
          <a:bodyPr/>
          <a:lstStyle/>
          <a:p>
            <a:r>
              <a:rPr lang="nl-NL" dirty="0"/>
              <a:t>Draag hem en bewaar afstand !</a:t>
            </a:r>
            <a:endParaRPr lang="nl-BE" dirty="0"/>
          </a:p>
        </p:txBody>
      </p:sp>
      <p:sp>
        <p:nvSpPr>
          <p:cNvPr id="4" name="Tekstvak 3">
            <a:extLst>
              <a:ext uri="{FF2B5EF4-FFF2-40B4-BE49-F238E27FC236}">
                <a16:creationId xmlns:a16="http://schemas.microsoft.com/office/drawing/2014/main" id="{92E8EB17-F8F9-4591-B2EE-C7F51F260663}"/>
              </a:ext>
            </a:extLst>
          </p:cNvPr>
          <p:cNvSpPr txBox="1"/>
          <p:nvPr/>
        </p:nvSpPr>
        <p:spPr>
          <a:xfrm>
            <a:off x="581191" y="3266440"/>
            <a:ext cx="8583129" cy="2862322"/>
          </a:xfrm>
          <a:prstGeom prst="rect">
            <a:avLst/>
          </a:prstGeom>
          <a:noFill/>
        </p:spPr>
        <p:txBody>
          <a:bodyPr wrap="square" rtlCol="0">
            <a:spAutoFit/>
          </a:bodyPr>
          <a:lstStyle/>
          <a:p>
            <a:r>
              <a:rPr lang="nl-NL" dirty="0"/>
              <a:t>Dit is veruit de grootste groep. Het zijn de maskers die we in het straatbeeld zien en nu overal te koop zijn. Er zijn verschillende soorten en kwaliteiten op de markt. </a:t>
            </a:r>
          </a:p>
          <a:p>
            <a:endParaRPr lang="nl-NL" dirty="0"/>
          </a:p>
          <a:p>
            <a:r>
              <a:rPr lang="nl-NL" dirty="0"/>
              <a:t>Wij dragen dit vooral om andere mensen te beschermen zoals aangeduid op de afbeelding hiernaast.</a:t>
            </a:r>
          </a:p>
          <a:p>
            <a:endParaRPr lang="nl-NL" dirty="0"/>
          </a:p>
          <a:p>
            <a:r>
              <a:rPr lang="nl-NL" dirty="0"/>
              <a:t>Welke : Sjaals, stoffen masker, medisch masker type I/II</a:t>
            </a:r>
          </a:p>
          <a:p>
            <a:endParaRPr lang="nl-NL" dirty="0"/>
          </a:p>
          <a:p>
            <a:r>
              <a:rPr lang="nl-NL" dirty="0"/>
              <a:t>LET OP: een mondmasker met ventiel bied geen bescherming aan de omgeving en is dus veel minder effectief in de strijd tegen corona !</a:t>
            </a:r>
            <a:endParaRPr lang="nl-BE" dirty="0"/>
          </a:p>
        </p:txBody>
      </p:sp>
      <p:pic>
        <p:nvPicPr>
          <p:cNvPr id="6" name="Afbeelding 5">
            <a:extLst>
              <a:ext uri="{FF2B5EF4-FFF2-40B4-BE49-F238E27FC236}">
                <a16:creationId xmlns:a16="http://schemas.microsoft.com/office/drawing/2014/main" id="{C800CD6F-635B-4F88-8F13-9FFDD70F9B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61594" y="3266440"/>
            <a:ext cx="2139422" cy="2940023"/>
          </a:xfrm>
          <a:prstGeom prst="rect">
            <a:avLst/>
          </a:prstGeom>
        </p:spPr>
      </p:pic>
    </p:spTree>
    <p:extLst>
      <p:ext uri="{BB962C8B-B14F-4D97-AF65-F5344CB8AC3E}">
        <p14:creationId xmlns:p14="http://schemas.microsoft.com/office/powerpoint/2010/main" val="15635091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510BDF7-9C7A-43F4-9565-B59846573745}"/>
              </a:ext>
            </a:extLst>
          </p:cNvPr>
          <p:cNvSpPr>
            <a:spLocks noGrp="1"/>
          </p:cNvSpPr>
          <p:nvPr>
            <p:ph type="ctrTitle"/>
          </p:nvPr>
        </p:nvSpPr>
        <p:spPr/>
        <p:txBody>
          <a:bodyPr/>
          <a:lstStyle/>
          <a:p>
            <a:r>
              <a:rPr lang="nl-NL" dirty="0"/>
              <a:t>Welke beschermen tegen druppels</a:t>
            </a:r>
            <a:endParaRPr lang="nl-BE" dirty="0"/>
          </a:p>
        </p:txBody>
      </p:sp>
      <p:sp>
        <p:nvSpPr>
          <p:cNvPr id="3" name="Ondertitel 2">
            <a:extLst>
              <a:ext uri="{FF2B5EF4-FFF2-40B4-BE49-F238E27FC236}">
                <a16:creationId xmlns:a16="http://schemas.microsoft.com/office/drawing/2014/main" id="{5B0F58B1-4B12-4A17-99E5-240CAEDD5FD8}"/>
              </a:ext>
            </a:extLst>
          </p:cNvPr>
          <p:cNvSpPr>
            <a:spLocks noGrp="1"/>
          </p:cNvSpPr>
          <p:nvPr>
            <p:ph type="subTitle" idx="1"/>
          </p:nvPr>
        </p:nvSpPr>
        <p:spPr/>
        <p:txBody>
          <a:bodyPr/>
          <a:lstStyle/>
          <a:p>
            <a:r>
              <a:rPr lang="nl-NL" dirty="0"/>
              <a:t>En bieden deze niets van bescherming tegen </a:t>
            </a:r>
            <a:r>
              <a:rPr lang="nl-NL" dirty="0" err="1"/>
              <a:t>aërosolen</a:t>
            </a:r>
            <a:r>
              <a:rPr lang="nl-NL" dirty="0"/>
              <a:t> ?</a:t>
            </a:r>
            <a:endParaRPr lang="nl-BE" dirty="0"/>
          </a:p>
        </p:txBody>
      </p:sp>
      <p:sp>
        <p:nvSpPr>
          <p:cNvPr id="4" name="Tekstvak 3">
            <a:extLst>
              <a:ext uri="{FF2B5EF4-FFF2-40B4-BE49-F238E27FC236}">
                <a16:creationId xmlns:a16="http://schemas.microsoft.com/office/drawing/2014/main" id="{D44F89CA-33F9-438B-B0F8-E6F85DA9D5E8}"/>
              </a:ext>
            </a:extLst>
          </p:cNvPr>
          <p:cNvSpPr txBox="1"/>
          <p:nvPr/>
        </p:nvSpPr>
        <p:spPr>
          <a:xfrm>
            <a:off x="581191" y="3256280"/>
            <a:ext cx="9594049" cy="2308324"/>
          </a:xfrm>
          <a:prstGeom prst="rect">
            <a:avLst/>
          </a:prstGeom>
          <a:noFill/>
        </p:spPr>
        <p:txBody>
          <a:bodyPr wrap="square" rtlCol="0">
            <a:spAutoFit/>
          </a:bodyPr>
          <a:lstStyle/>
          <a:p>
            <a:r>
              <a:rPr lang="nl-NL" dirty="0"/>
              <a:t>De gewone mondmaskers die we allen dragen houden in een zeer beperkte mate ook de </a:t>
            </a:r>
            <a:r>
              <a:rPr lang="nl-NL" dirty="0" err="1"/>
              <a:t>aërosolen</a:t>
            </a:r>
            <a:r>
              <a:rPr lang="nl-NL" dirty="0"/>
              <a:t> tegen naargelang de kwaliteit van het masker.</a:t>
            </a:r>
          </a:p>
          <a:p>
            <a:endParaRPr lang="nl-NL" dirty="0"/>
          </a:p>
          <a:p>
            <a:r>
              <a:rPr lang="nl-NL" dirty="0"/>
              <a:t>Een stoffen masker in combinatie met voldoende afstand en voldoende verluchting geeft </a:t>
            </a:r>
            <a:r>
              <a:rPr lang="nl-NL" dirty="0" err="1"/>
              <a:t>aërosolen</a:t>
            </a:r>
            <a:r>
              <a:rPr lang="nl-NL" dirty="0"/>
              <a:t> weinig kans.</a:t>
            </a:r>
          </a:p>
          <a:p>
            <a:endParaRPr lang="nl-NL" dirty="0"/>
          </a:p>
          <a:p>
            <a:r>
              <a:rPr lang="nl-NL" dirty="0"/>
              <a:t>Wanneer er toch een besmetting is gaat men minder ziek zijn. Dit heeft te maken met de </a:t>
            </a:r>
            <a:r>
              <a:rPr lang="nl-NL" dirty="0" err="1"/>
              <a:t>virus-load</a:t>
            </a:r>
            <a:r>
              <a:rPr lang="nl-NL" dirty="0"/>
              <a:t>.  Hoe meer virussen men binnen krijgt hoe groter de kans op ernstige zieke.</a:t>
            </a:r>
            <a:endParaRPr lang="nl-BE" dirty="0"/>
          </a:p>
        </p:txBody>
      </p:sp>
    </p:spTree>
    <p:extLst>
      <p:ext uri="{BB962C8B-B14F-4D97-AF65-F5344CB8AC3E}">
        <p14:creationId xmlns:p14="http://schemas.microsoft.com/office/powerpoint/2010/main" val="10439949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76BBB93-7979-40F3-94DF-421E917C6106}"/>
              </a:ext>
            </a:extLst>
          </p:cNvPr>
          <p:cNvSpPr>
            <a:spLocks noGrp="1"/>
          </p:cNvSpPr>
          <p:nvPr>
            <p:ph type="ctrTitle"/>
          </p:nvPr>
        </p:nvSpPr>
        <p:spPr/>
        <p:txBody>
          <a:bodyPr/>
          <a:lstStyle/>
          <a:p>
            <a:r>
              <a:rPr lang="nl-NL" dirty="0"/>
              <a:t>Welke beschermen tegen </a:t>
            </a:r>
            <a:r>
              <a:rPr lang="nl-NL" dirty="0" err="1"/>
              <a:t>aërosolen</a:t>
            </a:r>
            <a:endParaRPr lang="nl-BE" dirty="0"/>
          </a:p>
        </p:txBody>
      </p:sp>
      <p:sp>
        <p:nvSpPr>
          <p:cNvPr id="3" name="Ondertitel 2">
            <a:extLst>
              <a:ext uri="{FF2B5EF4-FFF2-40B4-BE49-F238E27FC236}">
                <a16:creationId xmlns:a16="http://schemas.microsoft.com/office/drawing/2014/main" id="{54A5C62B-FB44-4222-8F5D-72C4CA6EE144}"/>
              </a:ext>
            </a:extLst>
          </p:cNvPr>
          <p:cNvSpPr>
            <a:spLocks noGrp="1"/>
          </p:cNvSpPr>
          <p:nvPr>
            <p:ph type="subTitle" idx="1"/>
          </p:nvPr>
        </p:nvSpPr>
        <p:spPr/>
        <p:txBody>
          <a:bodyPr/>
          <a:lstStyle/>
          <a:p>
            <a:r>
              <a:rPr lang="nl-NL" dirty="0"/>
              <a:t>Laat je niet vangen</a:t>
            </a:r>
            <a:endParaRPr lang="nl-BE" dirty="0"/>
          </a:p>
        </p:txBody>
      </p:sp>
      <p:sp>
        <p:nvSpPr>
          <p:cNvPr id="4" name="Tekstvak 3">
            <a:extLst>
              <a:ext uri="{FF2B5EF4-FFF2-40B4-BE49-F238E27FC236}">
                <a16:creationId xmlns:a16="http://schemas.microsoft.com/office/drawing/2014/main" id="{A7EED1B5-0B2F-49A4-8612-35CD0873BA16}"/>
              </a:ext>
            </a:extLst>
          </p:cNvPr>
          <p:cNvSpPr txBox="1"/>
          <p:nvPr/>
        </p:nvSpPr>
        <p:spPr>
          <a:xfrm>
            <a:off x="640080" y="3265765"/>
            <a:ext cx="10571480" cy="3693319"/>
          </a:xfrm>
          <a:prstGeom prst="rect">
            <a:avLst/>
          </a:prstGeom>
          <a:noFill/>
        </p:spPr>
        <p:txBody>
          <a:bodyPr wrap="square" rtlCol="0">
            <a:spAutoFit/>
          </a:bodyPr>
          <a:lstStyle/>
          <a:p>
            <a:r>
              <a:rPr lang="nl-NL" dirty="0"/>
              <a:t>Wanneer we toch een contact hebben en we kunnen geen afstand houden gebruiken we een mondmasker dat (meer of minder) bescherming zal bieden tegen </a:t>
            </a:r>
            <a:r>
              <a:rPr lang="nl-NL" dirty="0" err="1"/>
              <a:t>aërosolen</a:t>
            </a:r>
            <a:r>
              <a:rPr lang="nl-NL" dirty="0"/>
              <a:t>.</a:t>
            </a:r>
          </a:p>
          <a:p>
            <a:endParaRPr lang="nl-NL" dirty="0"/>
          </a:p>
          <a:p>
            <a:r>
              <a:rPr lang="nl-NL" dirty="0"/>
              <a:t>We onderscheiden 2 verschillende groepen:</a:t>
            </a:r>
          </a:p>
          <a:p>
            <a:endParaRPr lang="nl-NL" dirty="0"/>
          </a:p>
          <a:p>
            <a:pPr marL="342900" indent="-342900">
              <a:buFont typeface="+mj-lt"/>
              <a:buAutoNum type="arabicPeriod"/>
            </a:pPr>
            <a:r>
              <a:rPr lang="nl-NL" dirty="0"/>
              <a:t>De medische (chirurgische) mondmaskers: Type II/R, </a:t>
            </a:r>
            <a:r>
              <a:rPr lang="nl-NL" dirty="0" err="1"/>
              <a:t>medical</a:t>
            </a:r>
            <a:r>
              <a:rPr lang="nl-NL" dirty="0"/>
              <a:t> </a:t>
            </a:r>
            <a:r>
              <a:rPr lang="nl-NL" dirty="0" err="1"/>
              <a:t>masks</a:t>
            </a:r>
            <a:r>
              <a:rPr lang="nl-NL" dirty="0"/>
              <a:t> level 1,2 of 3 (Amerikaanse norm)</a:t>
            </a:r>
          </a:p>
          <a:p>
            <a:pPr marL="342900" indent="-342900">
              <a:buFont typeface="+mj-lt"/>
              <a:buAutoNum type="arabicPeriod"/>
            </a:pPr>
            <a:r>
              <a:rPr lang="nl-BE" dirty="0"/>
              <a:t>Filtermaskers: FFP-1, FFP-2, FFP-3, N95, N99,KN95,KN99,etc.</a:t>
            </a:r>
          </a:p>
          <a:p>
            <a:pPr marL="342900" indent="-342900">
              <a:buFont typeface="+mj-lt"/>
              <a:buAutoNum type="arabicPeriod"/>
            </a:pPr>
            <a:endParaRPr lang="nl-BE" dirty="0"/>
          </a:p>
          <a:p>
            <a:r>
              <a:rPr lang="nl-BE" dirty="0"/>
              <a:t>Duidelijk ? Ik dacht van niet … Er zijn dozijnen verschillende normen. De belangrijkste zijn de Amerikaansen, de Chinese en Europese norm.</a:t>
            </a:r>
          </a:p>
          <a:p>
            <a:endParaRPr lang="nl-BE" dirty="0"/>
          </a:p>
          <a:p>
            <a:endParaRPr lang="nl-BE" dirty="0"/>
          </a:p>
          <a:p>
            <a:endParaRPr lang="nl-BE" dirty="0"/>
          </a:p>
        </p:txBody>
      </p:sp>
    </p:spTree>
    <p:extLst>
      <p:ext uri="{BB962C8B-B14F-4D97-AF65-F5344CB8AC3E}">
        <p14:creationId xmlns:p14="http://schemas.microsoft.com/office/powerpoint/2010/main" val="20308341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937A547-21BD-4CCC-82B9-20AF04AAC153}"/>
              </a:ext>
            </a:extLst>
          </p:cNvPr>
          <p:cNvSpPr>
            <a:spLocks noGrp="1"/>
          </p:cNvSpPr>
          <p:nvPr>
            <p:ph type="ctrTitle"/>
          </p:nvPr>
        </p:nvSpPr>
        <p:spPr/>
        <p:txBody>
          <a:bodyPr/>
          <a:lstStyle/>
          <a:p>
            <a:r>
              <a:rPr lang="nl-NL" dirty="0"/>
              <a:t>Welke bescherming tegen </a:t>
            </a:r>
            <a:r>
              <a:rPr lang="nl-NL" dirty="0" err="1"/>
              <a:t>aërosolen</a:t>
            </a:r>
            <a:endParaRPr lang="nl-BE" dirty="0"/>
          </a:p>
        </p:txBody>
      </p:sp>
      <p:sp>
        <p:nvSpPr>
          <p:cNvPr id="3" name="Ondertitel 2">
            <a:extLst>
              <a:ext uri="{FF2B5EF4-FFF2-40B4-BE49-F238E27FC236}">
                <a16:creationId xmlns:a16="http://schemas.microsoft.com/office/drawing/2014/main" id="{21AB86FD-E2E3-4A24-AD08-EC20E5E5D604}"/>
              </a:ext>
            </a:extLst>
          </p:cNvPr>
          <p:cNvSpPr>
            <a:spLocks noGrp="1"/>
          </p:cNvSpPr>
          <p:nvPr>
            <p:ph type="subTitle" idx="1"/>
          </p:nvPr>
        </p:nvSpPr>
        <p:spPr/>
        <p:txBody>
          <a:bodyPr/>
          <a:lstStyle/>
          <a:p>
            <a:r>
              <a:rPr lang="nl-NL" dirty="0"/>
              <a:t>Wat gebruik ik nu ?</a:t>
            </a:r>
            <a:endParaRPr lang="nl-BE" dirty="0"/>
          </a:p>
        </p:txBody>
      </p:sp>
      <p:sp>
        <p:nvSpPr>
          <p:cNvPr id="4" name="Tekstvak 3">
            <a:extLst>
              <a:ext uri="{FF2B5EF4-FFF2-40B4-BE49-F238E27FC236}">
                <a16:creationId xmlns:a16="http://schemas.microsoft.com/office/drawing/2014/main" id="{6BE29980-2951-4763-BB34-19B9A754DACF}"/>
              </a:ext>
            </a:extLst>
          </p:cNvPr>
          <p:cNvSpPr txBox="1"/>
          <p:nvPr/>
        </p:nvSpPr>
        <p:spPr>
          <a:xfrm>
            <a:off x="581191" y="3175000"/>
            <a:ext cx="10340809" cy="3139321"/>
          </a:xfrm>
          <a:prstGeom prst="rect">
            <a:avLst/>
          </a:prstGeom>
          <a:noFill/>
        </p:spPr>
        <p:txBody>
          <a:bodyPr wrap="square" rtlCol="0">
            <a:spAutoFit/>
          </a:bodyPr>
          <a:lstStyle/>
          <a:p>
            <a:r>
              <a:rPr lang="nl-NL" dirty="0"/>
              <a:t>De beste bescherming geeft een filtermasker (</a:t>
            </a:r>
            <a:r>
              <a:rPr lang="nl-BE" dirty="0"/>
              <a:t>FFP-1, FFP-2, FFP-3, N95, N99,KN95,KN99,etc.)</a:t>
            </a:r>
          </a:p>
          <a:p>
            <a:endParaRPr lang="nl-BE" dirty="0"/>
          </a:p>
          <a:p>
            <a:r>
              <a:rPr lang="nl-BE" dirty="0"/>
              <a:t>De Europese norm voor filtermaskers spreekt over 3 beschermingsklassen:</a:t>
            </a:r>
          </a:p>
          <a:p>
            <a:endParaRPr lang="nl-BE" dirty="0"/>
          </a:p>
          <a:p>
            <a:r>
              <a:rPr lang="nl-BE" dirty="0"/>
              <a:t>FFP-1 (80% filtering)</a:t>
            </a:r>
          </a:p>
          <a:p>
            <a:r>
              <a:rPr lang="nl-BE" dirty="0"/>
              <a:t>FFP-2 (95% filtering)</a:t>
            </a:r>
          </a:p>
          <a:p>
            <a:r>
              <a:rPr lang="nl-BE" dirty="0"/>
              <a:t>FFP-3 (99% filtering)</a:t>
            </a:r>
          </a:p>
          <a:p>
            <a:endParaRPr lang="nl-BE" dirty="0"/>
          </a:p>
          <a:p>
            <a:r>
              <a:rPr lang="nl-BE" dirty="0"/>
              <a:t>N95, N99, KN95, KN99 zijn de Amerikaans en de Chinese equivalenten volgens hun  normering.</a:t>
            </a:r>
          </a:p>
          <a:p>
            <a:endParaRPr lang="nl-BE" dirty="0"/>
          </a:p>
          <a:p>
            <a:endParaRPr lang="nl-BE" dirty="0"/>
          </a:p>
        </p:txBody>
      </p:sp>
    </p:spTree>
    <p:extLst>
      <p:ext uri="{BB962C8B-B14F-4D97-AF65-F5344CB8AC3E}">
        <p14:creationId xmlns:p14="http://schemas.microsoft.com/office/powerpoint/2010/main" val="2963111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D0CF723-6002-4529-906B-7612075B5BBC}"/>
              </a:ext>
            </a:extLst>
          </p:cNvPr>
          <p:cNvSpPr>
            <a:spLocks noGrp="1"/>
          </p:cNvSpPr>
          <p:nvPr>
            <p:ph type="ctrTitle"/>
          </p:nvPr>
        </p:nvSpPr>
        <p:spPr/>
        <p:txBody>
          <a:bodyPr/>
          <a:lstStyle/>
          <a:p>
            <a:r>
              <a:rPr lang="nl-NL" dirty="0"/>
              <a:t>Welke beschermen tegen </a:t>
            </a:r>
            <a:r>
              <a:rPr lang="nl-NL" dirty="0" err="1"/>
              <a:t>aërosolen</a:t>
            </a:r>
            <a:endParaRPr lang="nl-BE" dirty="0"/>
          </a:p>
        </p:txBody>
      </p:sp>
      <p:sp>
        <p:nvSpPr>
          <p:cNvPr id="3" name="Ondertitel 2">
            <a:extLst>
              <a:ext uri="{FF2B5EF4-FFF2-40B4-BE49-F238E27FC236}">
                <a16:creationId xmlns:a16="http://schemas.microsoft.com/office/drawing/2014/main" id="{0AC76AAA-BFAB-41F9-8E77-82C1880F0DB9}"/>
              </a:ext>
            </a:extLst>
          </p:cNvPr>
          <p:cNvSpPr>
            <a:spLocks noGrp="1"/>
          </p:cNvSpPr>
          <p:nvPr>
            <p:ph type="subTitle" idx="1"/>
          </p:nvPr>
        </p:nvSpPr>
        <p:spPr/>
        <p:txBody>
          <a:bodyPr/>
          <a:lstStyle/>
          <a:p>
            <a:r>
              <a:rPr lang="nl-NL" dirty="0"/>
              <a:t>Kopen als je kan</a:t>
            </a:r>
            <a:endParaRPr lang="nl-BE" dirty="0"/>
          </a:p>
        </p:txBody>
      </p:sp>
      <p:sp>
        <p:nvSpPr>
          <p:cNvPr id="4" name="Tekstvak 3">
            <a:extLst>
              <a:ext uri="{FF2B5EF4-FFF2-40B4-BE49-F238E27FC236}">
                <a16:creationId xmlns:a16="http://schemas.microsoft.com/office/drawing/2014/main" id="{85116319-BD6D-48E1-9D85-3CB168D41EBE}"/>
              </a:ext>
            </a:extLst>
          </p:cNvPr>
          <p:cNvSpPr txBox="1"/>
          <p:nvPr/>
        </p:nvSpPr>
        <p:spPr>
          <a:xfrm>
            <a:off x="581191" y="3230880"/>
            <a:ext cx="7308049" cy="3139321"/>
          </a:xfrm>
          <a:prstGeom prst="rect">
            <a:avLst/>
          </a:prstGeom>
          <a:noFill/>
        </p:spPr>
        <p:txBody>
          <a:bodyPr wrap="square" rtlCol="0">
            <a:spAutoFit/>
          </a:bodyPr>
          <a:lstStyle/>
          <a:p>
            <a:r>
              <a:rPr lang="nl-NL" dirty="0"/>
              <a:t>Voor onze opdrachten met nauw contact zijn de FFP-2, FFP-3  of een equivalent van Amerikaanse/Chinese makelij de  beste maskers … indien verkrijgbaar.</a:t>
            </a:r>
          </a:p>
          <a:p>
            <a:endParaRPr lang="nl-NL" dirty="0"/>
          </a:p>
          <a:p>
            <a:r>
              <a:rPr lang="nl-NL" dirty="0"/>
              <a:t>Het spreekt voor zich dat deze makers in volle crisis niet steeds makkelijk verkrijgbaar zijn. De aankoopprijs is ook hoog.</a:t>
            </a:r>
          </a:p>
          <a:p>
            <a:endParaRPr lang="nl-NL" dirty="0"/>
          </a:p>
          <a:p>
            <a:r>
              <a:rPr lang="nl-NL" dirty="0"/>
              <a:t>Een goed chirurgisch mondmasker is een alternatief. </a:t>
            </a:r>
          </a:p>
          <a:p>
            <a:endParaRPr lang="nl-NL" dirty="0"/>
          </a:p>
          <a:p>
            <a:r>
              <a:rPr lang="nl-NL" dirty="0"/>
              <a:t>Filteren deze slechter ? Neen, het verschil zit hem vooral dat filtermaskers (bv FFP-2) ook normen heeft om beter aan te passen.</a:t>
            </a:r>
            <a:endParaRPr lang="nl-BE" dirty="0"/>
          </a:p>
        </p:txBody>
      </p:sp>
      <p:pic>
        <p:nvPicPr>
          <p:cNvPr id="6" name="Afbeelding 5">
            <a:extLst>
              <a:ext uri="{FF2B5EF4-FFF2-40B4-BE49-F238E27FC236}">
                <a16:creationId xmlns:a16="http://schemas.microsoft.com/office/drawing/2014/main" id="{4BC6A46D-8D01-4082-887A-DC1E56979C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84225" y="3269314"/>
            <a:ext cx="2990515" cy="2990515"/>
          </a:xfrm>
          <a:prstGeom prst="rect">
            <a:avLst/>
          </a:prstGeom>
        </p:spPr>
      </p:pic>
    </p:spTree>
    <p:extLst>
      <p:ext uri="{BB962C8B-B14F-4D97-AF65-F5344CB8AC3E}">
        <p14:creationId xmlns:p14="http://schemas.microsoft.com/office/powerpoint/2010/main" val="37452020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687563-6A7F-4392-AC3F-987B3B3E2862}"/>
              </a:ext>
            </a:extLst>
          </p:cNvPr>
          <p:cNvSpPr>
            <a:spLocks noGrp="1"/>
          </p:cNvSpPr>
          <p:nvPr>
            <p:ph type="ctrTitle"/>
          </p:nvPr>
        </p:nvSpPr>
        <p:spPr/>
        <p:txBody>
          <a:bodyPr/>
          <a:lstStyle/>
          <a:p>
            <a:r>
              <a:rPr lang="nl-NL" dirty="0"/>
              <a:t>Welke bescherming tegen </a:t>
            </a:r>
            <a:r>
              <a:rPr lang="nl-NL" dirty="0" err="1"/>
              <a:t>aërosolen</a:t>
            </a:r>
            <a:endParaRPr lang="nl-BE" dirty="0"/>
          </a:p>
        </p:txBody>
      </p:sp>
      <p:sp>
        <p:nvSpPr>
          <p:cNvPr id="3" name="Ondertitel 2">
            <a:extLst>
              <a:ext uri="{FF2B5EF4-FFF2-40B4-BE49-F238E27FC236}">
                <a16:creationId xmlns:a16="http://schemas.microsoft.com/office/drawing/2014/main" id="{319BF8D7-02EC-4642-A767-9F27A42062C1}"/>
              </a:ext>
            </a:extLst>
          </p:cNvPr>
          <p:cNvSpPr>
            <a:spLocks noGrp="1"/>
          </p:cNvSpPr>
          <p:nvPr>
            <p:ph type="subTitle" idx="1"/>
          </p:nvPr>
        </p:nvSpPr>
        <p:spPr/>
        <p:txBody>
          <a:bodyPr/>
          <a:lstStyle/>
          <a:p>
            <a:r>
              <a:rPr lang="nl-NL" dirty="0"/>
              <a:t>Chirurgische mondmaskers</a:t>
            </a:r>
            <a:endParaRPr lang="nl-BE" dirty="0"/>
          </a:p>
        </p:txBody>
      </p:sp>
      <p:sp>
        <p:nvSpPr>
          <p:cNvPr id="4" name="Tekstvak 3">
            <a:extLst>
              <a:ext uri="{FF2B5EF4-FFF2-40B4-BE49-F238E27FC236}">
                <a16:creationId xmlns:a16="http://schemas.microsoft.com/office/drawing/2014/main" id="{BCDA6459-81AA-4E92-AD46-7B1958D747DC}"/>
              </a:ext>
            </a:extLst>
          </p:cNvPr>
          <p:cNvSpPr txBox="1"/>
          <p:nvPr/>
        </p:nvSpPr>
        <p:spPr>
          <a:xfrm>
            <a:off x="619760" y="3378200"/>
            <a:ext cx="8458200" cy="3139321"/>
          </a:xfrm>
          <a:prstGeom prst="rect">
            <a:avLst/>
          </a:prstGeom>
          <a:noFill/>
        </p:spPr>
        <p:txBody>
          <a:bodyPr wrap="square" rtlCol="0">
            <a:spAutoFit/>
          </a:bodyPr>
          <a:lstStyle/>
          <a:p>
            <a:r>
              <a:rPr lang="nl-BE" dirty="0"/>
              <a:t>Chirurgische maskers zijn initieel ontworpen om patiënten te beschermen en niet zichzelf. Het is pas later dat er bescherming is toegevoegd voor de drager.</a:t>
            </a:r>
          </a:p>
          <a:p>
            <a:endParaRPr lang="nl-BE" dirty="0"/>
          </a:p>
          <a:p>
            <a:r>
              <a:rPr lang="nl-BE" dirty="0"/>
              <a:t>Chirurgische maskers volgens de Amerikaanse norm bieden steeds bescherming tegen </a:t>
            </a:r>
            <a:r>
              <a:rPr lang="nl-BE" dirty="0" err="1"/>
              <a:t>aërosolen</a:t>
            </a:r>
            <a:r>
              <a:rPr lang="nl-BE" dirty="0"/>
              <a:t> (Level 1,2 en 3 = 80%, 95% en 99%)</a:t>
            </a:r>
          </a:p>
          <a:p>
            <a:endParaRPr lang="nl-BE" dirty="0"/>
          </a:p>
          <a:p>
            <a:r>
              <a:rPr lang="nl-BE" dirty="0"/>
              <a:t>Volgens de </a:t>
            </a:r>
            <a:r>
              <a:rPr lang="nl-BE" dirty="0" err="1"/>
              <a:t>Europes</a:t>
            </a:r>
            <a:r>
              <a:rPr lang="nl-BE" dirty="0"/>
              <a:t> normen bieden </a:t>
            </a:r>
            <a:r>
              <a:rPr lang="nl-BE" b="1" u="sng" dirty="0"/>
              <a:t>alleen </a:t>
            </a:r>
            <a:r>
              <a:rPr lang="nl-BE" dirty="0"/>
              <a:t>chirurgische maskers van het </a:t>
            </a:r>
            <a:r>
              <a:rPr lang="nl-BE" u="sng" dirty="0"/>
              <a:t>type II/R </a:t>
            </a:r>
            <a:r>
              <a:rPr lang="nl-BE" dirty="0"/>
              <a:t>hiertegen bescherming. </a:t>
            </a:r>
            <a:endParaRPr lang="nl-BE" b="1" u="sng" dirty="0"/>
          </a:p>
          <a:p>
            <a:endParaRPr lang="nl-BE" dirty="0"/>
          </a:p>
          <a:p>
            <a:endParaRPr lang="nl-BE" dirty="0"/>
          </a:p>
          <a:p>
            <a:endParaRPr lang="nl-BE" dirty="0"/>
          </a:p>
        </p:txBody>
      </p:sp>
    </p:spTree>
    <p:extLst>
      <p:ext uri="{BB962C8B-B14F-4D97-AF65-F5344CB8AC3E}">
        <p14:creationId xmlns:p14="http://schemas.microsoft.com/office/powerpoint/2010/main" val="11317115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222161-7325-4B5F-A90F-D96078459CA8}"/>
              </a:ext>
            </a:extLst>
          </p:cNvPr>
          <p:cNvSpPr>
            <a:spLocks noGrp="1"/>
          </p:cNvSpPr>
          <p:nvPr>
            <p:ph type="ctrTitle"/>
          </p:nvPr>
        </p:nvSpPr>
        <p:spPr/>
        <p:txBody>
          <a:bodyPr/>
          <a:lstStyle/>
          <a:p>
            <a:r>
              <a:rPr lang="nl-NL"/>
              <a:t>Welke bescherming tegen aërosolen</a:t>
            </a:r>
            <a:endParaRPr lang="nl-BE" dirty="0"/>
          </a:p>
        </p:txBody>
      </p:sp>
      <p:sp>
        <p:nvSpPr>
          <p:cNvPr id="3" name="Ondertitel 2">
            <a:extLst>
              <a:ext uri="{FF2B5EF4-FFF2-40B4-BE49-F238E27FC236}">
                <a16:creationId xmlns:a16="http://schemas.microsoft.com/office/drawing/2014/main" id="{3C3BE74C-B6EC-458B-B694-A6E0CE6D15FA}"/>
              </a:ext>
            </a:extLst>
          </p:cNvPr>
          <p:cNvSpPr>
            <a:spLocks noGrp="1"/>
          </p:cNvSpPr>
          <p:nvPr>
            <p:ph type="subTitle" idx="1"/>
          </p:nvPr>
        </p:nvSpPr>
        <p:spPr/>
        <p:txBody>
          <a:bodyPr/>
          <a:lstStyle/>
          <a:p>
            <a:endParaRPr lang="nl-BE"/>
          </a:p>
        </p:txBody>
      </p:sp>
      <p:sp>
        <p:nvSpPr>
          <p:cNvPr id="4" name="Tekstvak 3">
            <a:extLst>
              <a:ext uri="{FF2B5EF4-FFF2-40B4-BE49-F238E27FC236}">
                <a16:creationId xmlns:a16="http://schemas.microsoft.com/office/drawing/2014/main" id="{0490172A-57D6-4F00-8630-F9D6FE5A4F18}"/>
              </a:ext>
            </a:extLst>
          </p:cNvPr>
          <p:cNvSpPr txBox="1"/>
          <p:nvPr/>
        </p:nvSpPr>
        <p:spPr>
          <a:xfrm>
            <a:off x="581191" y="3271520"/>
            <a:ext cx="7079449" cy="3139321"/>
          </a:xfrm>
          <a:prstGeom prst="rect">
            <a:avLst/>
          </a:prstGeom>
          <a:noFill/>
        </p:spPr>
        <p:txBody>
          <a:bodyPr wrap="square" rtlCol="0">
            <a:spAutoFit/>
          </a:bodyPr>
          <a:lstStyle/>
          <a:p>
            <a:r>
              <a:rPr lang="nl-BE" dirty="0"/>
              <a:t>Chirurgische maskers sluiten niet zo goed aan. Je moet er als drager voor zorgen dat deze zo goed mogelijk aanpast. </a:t>
            </a:r>
          </a:p>
          <a:p>
            <a:endParaRPr lang="nl-BE" dirty="0"/>
          </a:p>
          <a:p>
            <a:r>
              <a:rPr lang="nl-BE" dirty="0"/>
              <a:t>Het heeft weinig zin een mondmasker te dragen om jezelf te beschermen tegen </a:t>
            </a:r>
            <a:r>
              <a:rPr lang="nl-BE" dirty="0" err="1"/>
              <a:t>aërosolen</a:t>
            </a:r>
            <a:r>
              <a:rPr lang="nl-BE" dirty="0"/>
              <a:t> als je je vinger er nog kan tussen steken.</a:t>
            </a:r>
          </a:p>
          <a:p>
            <a:endParaRPr lang="nl-BE" dirty="0"/>
          </a:p>
          <a:p>
            <a:endParaRPr lang="nl-BE" dirty="0"/>
          </a:p>
          <a:p>
            <a:endParaRPr lang="nl-BE" dirty="0"/>
          </a:p>
          <a:p>
            <a:endParaRPr lang="nl-BE" dirty="0"/>
          </a:p>
          <a:p>
            <a:endParaRPr lang="nl-BE" dirty="0"/>
          </a:p>
          <a:p>
            <a:endParaRPr lang="nl-BE" dirty="0"/>
          </a:p>
        </p:txBody>
      </p:sp>
      <p:pic>
        <p:nvPicPr>
          <p:cNvPr id="6" name="Afbeelding 5">
            <a:extLst>
              <a:ext uri="{FF2B5EF4-FFF2-40B4-BE49-F238E27FC236}">
                <a16:creationId xmlns:a16="http://schemas.microsoft.com/office/drawing/2014/main" id="{15488D6B-9038-461C-BB97-BAB066E4DE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68170" y="3181913"/>
            <a:ext cx="3512403" cy="3085765"/>
          </a:xfrm>
          <a:prstGeom prst="rect">
            <a:avLst/>
          </a:prstGeom>
        </p:spPr>
      </p:pic>
    </p:spTree>
    <p:extLst>
      <p:ext uri="{BB962C8B-B14F-4D97-AF65-F5344CB8AC3E}">
        <p14:creationId xmlns:p14="http://schemas.microsoft.com/office/powerpoint/2010/main" val="24078867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B9E1CAE-3122-4330-9859-8F9EEEBA784F}"/>
              </a:ext>
            </a:extLst>
          </p:cNvPr>
          <p:cNvSpPr>
            <a:spLocks noGrp="1"/>
          </p:cNvSpPr>
          <p:nvPr>
            <p:ph type="ctrTitle"/>
          </p:nvPr>
        </p:nvSpPr>
        <p:spPr/>
        <p:txBody>
          <a:bodyPr/>
          <a:lstStyle/>
          <a:p>
            <a:r>
              <a:rPr lang="nl-NL" dirty="0"/>
              <a:t>Inhoud:</a:t>
            </a:r>
            <a:endParaRPr lang="nl-BE" dirty="0"/>
          </a:p>
        </p:txBody>
      </p:sp>
      <p:sp>
        <p:nvSpPr>
          <p:cNvPr id="3" name="Ondertitel 2">
            <a:extLst>
              <a:ext uri="{FF2B5EF4-FFF2-40B4-BE49-F238E27FC236}">
                <a16:creationId xmlns:a16="http://schemas.microsoft.com/office/drawing/2014/main" id="{7C5E1A40-916C-4ACE-96B5-A9D20727FAAD}"/>
              </a:ext>
            </a:extLst>
          </p:cNvPr>
          <p:cNvSpPr>
            <a:spLocks noGrp="1"/>
          </p:cNvSpPr>
          <p:nvPr>
            <p:ph type="subTitle" idx="1"/>
          </p:nvPr>
        </p:nvSpPr>
        <p:spPr/>
        <p:txBody>
          <a:bodyPr/>
          <a:lstStyle/>
          <a:p>
            <a:endParaRPr lang="nl-BE" dirty="0"/>
          </a:p>
        </p:txBody>
      </p:sp>
      <p:sp>
        <p:nvSpPr>
          <p:cNvPr id="4" name="Tekstvak 3">
            <a:extLst>
              <a:ext uri="{FF2B5EF4-FFF2-40B4-BE49-F238E27FC236}">
                <a16:creationId xmlns:a16="http://schemas.microsoft.com/office/drawing/2014/main" id="{814321BD-39A5-40D1-B19E-0598C439C1C7}"/>
              </a:ext>
            </a:extLst>
          </p:cNvPr>
          <p:cNvSpPr txBox="1"/>
          <p:nvPr/>
        </p:nvSpPr>
        <p:spPr>
          <a:xfrm>
            <a:off x="660400" y="3296920"/>
            <a:ext cx="8097520" cy="1754326"/>
          </a:xfrm>
          <a:prstGeom prst="rect">
            <a:avLst/>
          </a:prstGeom>
          <a:noFill/>
        </p:spPr>
        <p:txBody>
          <a:bodyPr wrap="square" rtlCol="0">
            <a:spAutoFit/>
          </a:bodyPr>
          <a:lstStyle/>
          <a:p>
            <a:pPr marL="285750" indent="-285750">
              <a:buFont typeface="Arial" panose="020B0604020202020204" pitchFamily="34" charset="0"/>
              <a:buChar char="•"/>
            </a:pPr>
            <a:r>
              <a:rPr lang="nl-NL" dirty="0"/>
              <a:t>Hoe besmet ?</a:t>
            </a:r>
          </a:p>
          <a:p>
            <a:pPr marL="285750" indent="-285750">
              <a:buFont typeface="Arial" panose="020B0604020202020204" pitchFamily="34" charset="0"/>
              <a:buChar char="•"/>
            </a:pPr>
            <a:r>
              <a:rPr lang="nl-NL" dirty="0"/>
              <a:t>Welke beschermingsmiddelen ?</a:t>
            </a:r>
          </a:p>
          <a:p>
            <a:pPr marL="285750" indent="-285750">
              <a:buFont typeface="Arial" panose="020B0604020202020204" pitchFamily="34" charset="0"/>
              <a:buChar char="•"/>
            </a:pPr>
            <a:r>
              <a:rPr lang="nl-NL" dirty="0"/>
              <a:t>Waar let ik op bij bestelling ?</a:t>
            </a:r>
          </a:p>
          <a:p>
            <a:pPr marL="285750" indent="-285750">
              <a:buFont typeface="Arial" panose="020B0604020202020204" pitchFamily="34" charset="0"/>
              <a:buChar char="•"/>
            </a:pPr>
            <a:r>
              <a:rPr lang="nl-NL" dirty="0"/>
              <a:t>Mondmaskers </a:t>
            </a:r>
            <a:r>
              <a:rPr lang="nl-NL" dirty="0" err="1"/>
              <a:t>explained</a:t>
            </a:r>
            <a:endParaRPr lang="nl-NL" dirty="0"/>
          </a:p>
          <a:p>
            <a:pPr marL="285750" indent="-285750">
              <a:buFont typeface="Arial" panose="020B0604020202020204" pitchFamily="34" charset="0"/>
              <a:buChar char="•"/>
            </a:pPr>
            <a:r>
              <a:rPr lang="nl-NL" dirty="0"/>
              <a:t>Hoe koop ik veilig aan ?</a:t>
            </a:r>
          </a:p>
          <a:p>
            <a:pPr marL="285750" indent="-285750">
              <a:buFont typeface="Arial" panose="020B0604020202020204" pitchFamily="34" charset="0"/>
              <a:buChar char="•"/>
            </a:pPr>
            <a:r>
              <a:rPr lang="nl-NL" dirty="0"/>
              <a:t>Slot</a:t>
            </a:r>
            <a:endParaRPr lang="nl-BE" dirty="0"/>
          </a:p>
        </p:txBody>
      </p:sp>
    </p:spTree>
    <p:extLst>
      <p:ext uri="{BB962C8B-B14F-4D97-AF65-F5344CB8AC3E}">
        <p14:creationId xmlns:p14="http://schemas.microsoft.com/office/powerpoint/2010/main" val="33549649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F7BF252-87B7-4A23-8A2B-4C437726D797}"/>
              </a:ext>
            </a:extLst>
          </p:cNvPr>
          <p:cNvSpPr>
            <a:spLocks noGrp="1"/>
          </p:cNvSpPr>
          <p:nvPr>
            <p:ph type="ctrTitle"/>
          </p:nvPr>
        </p:nvSpPr>
        <p:spPr/>
        <p:txBody>
          <a:bodyPr/>
          <a:lstStyle/>
          <a:p>
            <a:r>
              <a:rPr lang="nl-NL" dirty="0"/>
              <a:t>Kan ik nu gewoon aanschaffen ?</a:t>
            </a:r>
            <a:endParaRPr lang="nl-BE" dirty="0"/>
          </a:p>
        </p:txBody>
      </p:sp>
      <p:sp>
        <p:nvSpPr>
          <p:cNvPr id="3" name="Ondertitel 2">
            <a:extLst>
              <a:ext uri="{FF2B5EF4-FFF2-40B4-BE49-F238E27FC236}">
                <a16:creationId xmlns:a16="http://schemas.microsoft.com/office/drawing/2014/main" id="{12FB97A4-8FBA-4BE0-975D-2F4826167B0E}"/>
              </a:ext>
            </a:extLst>
          </p:cNvPr>
          <p:cNvSpPr>
            <a:spLocks noGrp="1"/>
          </p:cNvSpPr>
          <p:nvPr>
            <p:ph type="subTitle" idx="1"/>
          </p:nvPr>
        </p:nvSpPr>
        <p:spPr/>
        <p:txBody>
          <a:bodyPr/>
          <a:lstStyle/>
          <a:p>
            <a:r>
              <a:rPr lang="nl-NL" dirty="0"/>
              <a:t>Aankoop maskers</a:t>
            </a:r>
            <a:endParaRPr lang="nl-BE" dirty="0"/>
          </a:p>
        </p:txBody>
      </p:sp>
      <p:sp>
        <p:nvSpPr>
          <p:cNvPr id="4" name="Tekstvak 3">
            <a:extLst>
              <a:ext uri="{FF2B5EF4-FFF2-40B4-BE49-F238E27FC236}">
                <a16:creationId xmlns:a16="http://schemas.microsoft.com/office/drawing/2014/main" id="{8BE5C238-CE00-4049-80F5-E60E99E6A7F0}"/>
              </a:ext>
            </a:extLst>
          </p:cNvPr>
          <p:cNvSpPr txBox="1"/>
          <p:nvPr/>
        </p:nvSpPr>
        <p:spPr>
          <a:xfrm>
            <a:off x="581191" y="3205480"/>
            <a:ext cx="10993546" cy="3139321"/>
          </a:xfrm>
          <a:prstGeom prst="rect">
            <a:avLst/>
          </a:prstGeom>
          <a:noFill/>
        </p:spPr>
        <p:txBody>
          <a:bodyPr wrap="square" rtlCol="0">
            <a:spAutoFit/>
          </a:bodyPr>
          <a:lstStyle/>
          <a:p>
            <a:r>
              <a:rPr lang="nl-NL" dirty="0"/>
              <a:t>Neen zeker niet ! Er zijn heel wat foute maskers in omloop !</a:t>
            </a:r>
          </a:p>
          <a:p>
            <a:r>
              <a:rPr lang="nl-NL" dirty="0"/>
              <a:t>Een kleine situatieschets:</a:t>
            </a:r>
          </a:p>
          <a:p>
            <a:endParaRPr lang="nl-NL" dirty="0"/>
          </a:p>
          <a:p>
            <a:r>
              <a:rPr lang="nl-NL" dirty="0"/>
              <a:t>In Maart tijdens de eerste golf was er een enorm tekort in </a:t>
            </a:r>
            <a:r>
              <a:rPr lang="nl-NL" dirty="0" err="1"/>
              <a:t>Belgie</a:t>
            </a:r>
            <a:r>
              <a:rPr lang="nl-NL" dirty="0"/>
              <a:t> aan de juiste maskers. Vooral maskers die beschermen tegen </a:t>
            </a:r>
            <a:r>
              <a:rPr lang="nl-NL" dirty="0" err="1"/>
              <a:t>aërosolen</a:t>
            </a:r>
            <a:r>
              <a:rPr lang="nl-NL" dirty="0"/>
              <a:t> waren bijna niet verkrijgbaar.</a:t>
            </a:r>
          </a:p>
          <a:p>
            <a:endParaRPr lang="nl-NL" dirty="0"/>
          </a:p>
          <a:p>
            <a:r>
              <a:rPr lang="nl-NL" dirty="0" err="1"/>
              <a:t>Veiligheismateriaal</a:t>
            </a:r>
            <a:r>
              <a:rPr lang="nl-NL" dirty="0"/>
              <a:t> is onderworpen aan bepaalde normen (Europese, Amerikaanse, Chinese, </a:t>
            </a:r>
            <a:r>
              <a:rPr lang="nl-NL" dirty="0" err="1"/>
              <a:t>Australische,etc</a:t>
            </a:r>
            <a:r>
              <a:rPr lang="nl-NL" dirty="0"/>
              <a:t>.) Om te kunnen voldoen aan de vraag hebben heeft de Belgische overheid het aantal testen om te kunnen voldoen aan de norm voor chirurgische maskers grotendeels laten vallen. Het enige dat de fabrikanten hoefden te doen was een papier er bij te voegen. De overheid heeft ook de vereisten om te mogen importeren en verdelen veel eenvoudiger gemaakt.</a:t>
            </a:r>
          </a:p>
        </p:txBody>
      </p:sp>
    </p:spTree>
    <p:extLst>
      <p:ext uri="{BB962C8B-B14F-4D97-AF65-F5344CB8AC3E}">
        <p14:creationId xmlns:p14="http://schemas.microsoft.com/office/powerpoint/2010/main" val="28975627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E1AF65F-5ED8-41DE-A317-A1D41DD6412C}"/>
              </a:ext>
            </a:extLst>
          </p:cNvPr>
          <p:cNvSpPr>
            <a:spLocks noGrp="1"/>
          </p:cNvSpPr>
          <p:nvPr>
            <p:ph type="ctrTitle"/>
          </p:nvPr>
        </p:nvSpPr>
        <p:spPr/>
        <p:txBody>
          <a:bodyPr/>
          <a:lstStyle/>
          <a:p>
            <a:r>
              <a:rPr lang="nl-NL" dirty="0"/>
              <a:t>Hoe weet ik dan wat een goed masker is</a:t>
            </a:r>
            <a:endParaRPr lang="nl-BE" dirty="0"/>
          </a:p>
        </p:txBody>
      </p:sp>
      <p:sp>
        <p:nvSpPr>
          <p:cNvPr id="3" name="Ondertitel 2">
            <a:extLst>
              <a:ext uri="{FF2B5EF4-FFF2-40B4-BE49-F238E27FC236}">
                <a16:creationId xmlns:a16="http://schemas.microsoft.com/office/drawing/2014/main" id="{0735DB85-5395-41A8-B273-CAF279C15992}"/>
              </a:ext>
            </a:extLst>
          </p:cNvPr>
          <p:cNvSpPr>
            <a:spLocks noGrp="1"/>
          </p:cNvSpPr>
          <p:nvPr>
            <p:ph type="subTitle" idx="1"/>
          </p:nvPr>
        </p:nvSpPr>
        <p:spPr/>
        <p:txBody>
          <a:bodyPr/>
          <a:lstStyle/>
          <a:p>
            <a:r>
              <a:rPr lang="nl-NL" dirty="0"/>
              <a:t>Enkele tips</a:t>
            </a:r>
            <a:endParaRPr lang="nl-BE" dirty="0"/>
          </a:p>
        </p:txBody>
      </p:sp>
      <p:sp>
        <p:nvSpPr>
          <p:cNvPr id="4" name="Tekstvak 3">
            <a:extLst>
              <a:ext uri="{FF2B5EF4-FFF2-40B4-BE49-F238E27FC236}">
                <a16:creationId xmlns:a16="http://schemas.microsoft.com/office/drawing/2014/main" id="{667CA051-0C59-4BD7-A263-7328DAF37AFA}"/>
              </a:ext>
            </a:extLst>
          </p:cNvPr>
          <p:cNvSpPr txBox="1"/>
          <p:nvPr/>
        </p:nvSpPr>
        <p:spPr>
          <a:xfrm>
            <a:off x="581191" y="3205843"/>
            <a:ext cx="7457909" cy="2862322"/>
          </a:xfrm>
          <a:prstGeom prst="rect">
            <a:avLst/>
          </a:prstGeom>
          <a:noFill/>
        </p:spPr>
        <p:txBody>
          <a:bodyPr wrap="square" rtlCol="0">
            <a:spAutoFit/>
          </a:bodyPr>
          <a:lstStyle/>
          <a:p>
            <a:pPr marL="285750" indent="-285750">
              <a:buFont typeface="Arial" panose="020B0604020202020204" pitchFamily="34" charset="0"/>
              <a:buChar char="•"/>
            </a:pPr>
            <a:r>
              <a:rPr lang="nl-NL" dirty="0"/>
              <a:t>Kies een leverancier met ervaring en zeker niet een die nieuw is.</a:t>
            </a:r>
          </a:p>
          <a:p>
            <a:pPr marL="285750" indent="-285750">
              <a:buFont typeface="Arial" panose="020B0604020202020204" pitchFamily="34" charset="0"/>
              <a:buChar char="•"/>
            </a:pPr>
            <a:r>
              <a:rPr lang="nl-NL" dirty="0"/>
              <a:t>Stel vragen aan de leverancier.</a:t>
            </a:r>
          </a:p>
          <a:p>
            <a:pPr marL="285750" indent="-285750">
              <a:buFont typeface="Arial" panose="020B0604020202020204" pitchFamily="34" charset="0"/>
              <a:buChar char="•"/>
            </a:pPr>
            <a:r>
              <a:rPr lang="nl-NL" dirty="0"/>
              <a:t>Als je Europese maskers koopt kijk dan of de CE markering aanwezig is en of ze voldoen aan de norm.</a:t>
            </a:r>
          </a:p>
          <a:p>
            <a:pPr marL="285750" indent="-285750">
              <a:buFont typeface="Arial" panose="020B0604020202020204" pitchFamily="34" charset="0"/>
              <a:buChar char="•"/>
            </a:pPr>
            <a:r>
              <a:rPr lang="nl-NL" dirty="0"/>
              <a:t>Bij CE markering moet er ook een Nederlandstalige handleiding zitten</a:t>
            </a:r>
          </a:p>
          <a:p>
            <a:pPr marL="285750" indent="-285750">
              <a:buFont typeface="Arial" panose="020B0604020202020204" pitchFamily="34" charset="0"/>
              <a:buChar char="•"/>
            </a:pPr>
            <a:r>
              <a:rPr lang="nl-NL" dirty="0"/>
              <a:t>Laat je niet verblinden door prachtig uitziende attesten </a:t>
            </a:r>
          </a:p>
          <a:p>
            <a:pPr marL="285750" indent="-285750">
              <a:buFont typeface="Arial" panose="020B0604020202020204" pitchFamily="34" charset="0"/>
              <a:buChar char="•"/>
            </a:pPr>
            <a:r>
              <a:rPr lang="nl-NL" dirty="0"/>
              <a:t>Als je Chinese of Amerikaans maskers koopt kijk dan of ze de Norm vermelden op de verpakking.</a:t>
            </a:r>
          </a:p>
          <a:p>
            <a:pPr marL="285750" indent="-285750">
              <a:buFont typeface="Arial" panose="020B0604020202020204" pitchFamily="34" charset="0"/>
              <a:buChar char="•"/>
            </a:pPr>
            <a:r>
              <a:rPr lang="nl-NL" dirty="0"/>
              <a:t>Koop enkel maskers die voldoen aan de normen, geen gelijkgestelde maskers kopen. </a:t>
            </a:r>
            <a:endParaRPr lang="nl-BE" dirty="0"/>
          </a:p>
        </p:txBody>
      </p:sp>
      <p:pic>
        <p:nvPicPr>
          <p:cNvPr id="5" name="Afbeelding 4">
            <a:extLst>
              <a:ext uri="{FF2B5EF4-FFF2-40B4-BE49-F238E27FC236}">
                <a16:creationId xmlns:a16="http://schemas.microsoft.com/office/drawing/2014/main" id="{5F9AF3E0-3BDA-4DE5-8A1F-24F1B62B7EAB}"/>
              </a:ext>
            </a:extLst>
          </p:cNvPr>
          <p:cNvPicPr>
            <a:picLocks noChangeAspect="1"/>
          </p:cNvPicPr>
          <p:nvPr/>
        </p:nvPicPr>
        <p:blipFill>
          <a:blip r:embed="rId2"/>
          <a:stretch>
            <a:fillRect/>
          </a:stretch>
        </p:blipFill>
        <p:spPr>
          <a:xfrm>
            <a:off x="8254017" y="3154240"/>
            <a:ext cx="3412862" cy="3170360"/>
          </a:xfrm>
          <a:prstGeom prst="rect">
            <a:avLst/>
          </a:prstGeom>
        </p:spPr>
      </p:pic>
    </p:spTree>
    <p:extLst>
      <p:ext uri="{BB962C8B-B14F-4D97-AF65-F5344CB8AC3E}">
        <p14:creationId xmlns:p14="http://schemas.microsoft.com/office/powerpoint/2010/main" val="34903809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F90FF19-17EB-4A14-B8A7-BBCE74049303}"/>
              </a:ext>
            </a:extLst>
          </p:cNvPr>
          <p:cNvSpPr>
            <a:spLocks noGrp="1"/>
          </p:cNvSpPr>
          <p:nvPr>
            <p:ph type="ctrTitle"/>
          </p:nvPr>
        </p:nvSpPr>
        <p:spPr/>
        <p:txBody>
          <a:bodyPr/>
          <a:lstStyle/>
          <a:p>
            <a:r>
              <a:rPr lang="nl-NL" dirty="0"/>
              <a:t>Tot slot</a:t>
            </a:r>
            <a:endParaRPr lang="nl-BE" dirty="0"/>
          </a:p>
        </p:txBody>
      </p:sp>
      <p:sp>
        <p:nvSpPr>
          <p:cNvPr id="3" name="Ondertitel 2">
            <a:extLst>
              <a:ext uri="{FF2B5EF4-FFF2-40B4-BE49-F238E27FC236}">
                <a16:creationId xmlns:a16="http://schemas.microsoft.com/office/drawing/2014/main" id="{E48BF8CD-FABC-461A-A8EB-A789A48889FE}"/>
              </a:ext>
            </a:extLst>
          </p:cNvPr>
          <p:cNvSpPr>
            <a:spLocks noGrp="1"/>
          </p:cNvSpPr>
          <p:nvPr>
            <p:ph type="subTitle" idx="1"/>
          </p:nvPr>
        </p:nvSpPr>
        <p:spPr/>
        <p:txBody>
          <a:bodyPr/>
          <a:lstStyle/>
          <a:p>
            <a:r>
              <a:rPr lang="nl-NL" dirty="0"/>
              <a:t>Probeer het gevaar te vermijden</a:t>
            </a:r>
            <a:endParaRPr lang="nl-BE" dirty="0"/>
          </a:p>
        </p:txBody>
      </p:sp>
      <p:sp>
        <p:nvSpPr>
          <p:cNvPr id="4" name="Tekstvak 3">
            <a:extLst>
              <a:ext uri="{FF2B5EF4-FFF2-40B4-BE49-F238E27FC236}">
                <a16:creationId xmlns:a16="http://schemas.microsoft.com/office/drawing/2014/main" id="{97197F09-0D3D-4E7D-96F5-A631C6C601A9}"/>
              </a:ext>
            </a:extLst>
          </p:cNvPr>
          <p:cNvSpPr txBox="1"/>
          <p:nvPr/>
        </p:nvSpPr>
        <p:spPr>
          <a:xfrm>
            <a:off x="581191" y="3167743"/>
            <a:ext cx="10010609" cy="3693319"/>
          </a:xfrm>
          <a:prstGeom prst="rect">
            <a:avLst/>
          </a:prstGeom>
          <a:noFill/>
        </p:spPr>
        <p:txBody>
          <a:bodyPr wrap="square" rtlCol="0">
            <a:spAutoFit/>
          </a:bodyPr>
          <a:lstStyle/>
          <a:p>
            <a:r>
              <a:rPr lang="nl-NL" dirty="0"/>
              <a:t>Stel steeds eerst de vraag: is dit contact nodig ?</a:t>
            </a:r>
          </a:p>
          <a:p>
            <a:endParaRPr lang="nl-NL" dirty="0"/>
          </a:p>
          <a:p>
            <a:r>
              <a:rPr lang="nl-NL" dirty="0"/>
              <a:t>Indien het contact noodzakelijk: kies de juiste locatie, zorg voor maximum verluchting, ontsmet materiaal en handen en draag het juiste mondmasker op de juiste manier.</a:t>
            </a:r>
          </a:p>
          <a:p>
            <a:endParaRPr lang="nl-NL" dirty="0"/>
          </a:p>
          <a:p>
            <a:r>
              <a:rPr lang="nl-NL" dirty="0"/>
              <a:t>Bij bestelling van materiaal:</a:t>
            </a:r>
          </a:p>
          <a:p>
            <a:endParaRPr lang="nl-NL" dirty="0"/>
          </a:p>
          <a:p>
            <a:r>
              <a:rPr lang="nl-NL" dirty="0"/>
              <a:t>Ga voor een leverancier die je al lang kent, bestel samen met anderen en stel vragen. Laat je niet verleiden tot een snelle aankoop van materiaal voor een goede prijs waar mooie attesten bijzitten.</a:t>
            </a:r>
          </a:p>
          <a:p>
            <a:endParaRPr lang="nl-NL" dirty="0"/>
          </a:p>
          <a:p>
            <a:r>
              <a:rPr lang="nl-NL" dirty="0"/>
              <a:t>Bestel materiaal dat voldoet aan de normen</a:t>
            </a:r>
          </a:p>
          <a:p>
            <a:endParaRPr lang="nl-NL" dirty="0"/>
          </a:p>
          <a:p>
            <a:endParaRPr lang="nl-BE" dirty="0"/>
          </a:p>
        </p:txBody>
      </p:sp>
    </p:spTree>
    <p:extLst>
      <p:ext uri="{BB962C8B-B14F-4D97-AF65-F5344CB8AC3E}">
        <p14:creationId xmlns:p14="http://schemas.microsoft.com/office/powerpoint/2010/main" val="40886019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AEAFE5D-8A0A-4AC4-B33E-59D82395A1A5}"/>
              </a:ext>
            </a:extLst>
          </p:cNvPr>
          <p:cNvSpPr>
            <a:spLocks noGrp="1"/>
          </p:cNvSpPr>
          <p:nvPr>
            <p:ph type="ctrTitle"/>
          </p:nvPr>
        </p:nvSpPr>
        <p:spPr/>
        <p:txBody>
          <a:bodyPr/>
          <a:lstStyle/>
          <a:p>
            <a:r>
              <a:rPr lang="nl-NL" dirty="0"/>
              <a:t>Nog niet duidelijk ?</a:t>
            </a:r>
            <a:endParaRPr lang="nl-BE" dirty="0"/>
          </a:p>
        </p:txBody>
      </p:sp>
      <p:sp>
        <p:nvSpPr>
          <p:cNvPr id="3" name="Ondertitel 2">
            <a:extLst>
              <a:ext uri="{FF2B5EF4-FFF2-40B4-BE49-F238E27FC236}">
                <a16:creationId xmlns:a16="http://schemas.microsoft.com/office/drawing/2014/main" id="{D4F10CB4-70D7-4D32-B386-57A7765AC21C}"/>
              </a:ext>
            </a:extLst>
          </p:cNvPr>
          <p:cNvSpPr>
            <a:spLocks noGrp="1"/>
          </p:cNvSpPr>
          <p:nvPr>
            <p:ph type="subTitle" idx="1"/>
          </p:nvPr>
        </p:nvSpPr>
        <p:spPr/>
        <p:txBody>
          <a:bodyPr/>
          <a:lstStyle/>
          <a:p>
            <a:r>
              <a:rPr lang="nl-NL" dirty="0"/>
              <a:t>Of voel </a:t>
            </a:r>
            <a:r>
              <a:rPr lang="nl-NL"/>
              <a:t>je je hier </a:t>
            </a:r>
            <a:r>
              <a:rPr lang="nl-NL" dirty="0"/>
              <a:t>onzeker over ?</a:t>
            </a:r>
            <a:endParaRPr lang="nl-BE" dirty="0"/>
          </a:p>
        </p:txBody>
      </p:sp>
      <p:sp>
        <p:nvSpPr>
          <p:cNvPr id="4" name="Tekstvak 3">
            <a:extLst>
              <a:ext uri="{FF2B5EF4-FFF2-40B4-BE49-F238E27FC236}">
                <a16:creationId xmlns:a16="http://schemas.microsoft.com/office/drawing/2014/main" id="{B76FD378-79C7-4E44-A4EC-73616581AFDD}"/>
              </a:ext>
            </a:extLst>
          </p:cNvPr>
          <p:cNvSpPr txBox="1"/>
          <p:nvPr/>
        </p:nvSpPr>
        <p:spPr>
          <a:xfrm>
            <a:off x="1827606" y="4261758"/>
            <a:ext cx="7163995" cy="646331"/>
          </a:xfrm>
          <a:prstGeom prst="rect">
            <a:avLst/>
          </a:prstGeom>
          <a:noFill/>
        </p:spPr>
        <p:txBody>
          <a:bodyPr wrap="square" rtlCol="0">
            <a:spAutoFit/>
          </a:bodyPr>
          <a:lstStyle/>
          <a:p>
            <a:r>
              <a:rPr lang="nl-NL" dirty="0"/>
              <a:t>Geen probleem, stel gewoon de vraag aan de mensen die hier ervaring mee hebben !</a:t>
            </a:r>
            <a:endParaRPr lang="nl-BE" dirty="0"/>
          </a:p>
        </p:txBody>
      </p:sp>
    </p:spTree>
    <p:extLst>
      <p:ext uri="{BB962C8B-B14F-4D97-AF65-F5344CB8AC3E}">
        <p14:creationId xmlns:p14="http://schemas.microsoft.com/office/powerpoint/2010/main" val="39872076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31502C2-A45C-4B28-9925-512C4310A40B}"/>
              </a:ext>
            </a:extLst>
          </p:cNvPr>
          <p:cNvSpPr>
            <a:spLocks noGrp="1"/>
          </p:cNvSpPr>
          <p:nvPr>
            <p:ph type="ctrTitle"/>
          </p:nvPr>
        </p:nvSpPr>
        <p:spPr/>
        <p:txBody>
          <a:bodyPr/>
          <a:lstStyle/>
          <a:p>
            <a:r>
              <a:rPr lang="nl-BE" dirty="0" err="1"/>
              <a:t>Powerpoint</a:t>
            </a:r>
            <a:r>
              <a:rPr lang="nl-BE" dirty="0"/>
              <a:t> gemaakt door </a:t>
            </a:r>
          </a:p>
        </p:txBody>
      </p:sp>
      <p:sp>
        <p:nvSpPr>
          <p:cNvPr id="3" name="Ondertitel 2">
            <a:extLst>
              <a:ext uri="{FF2B5EF4-FFF2-40B4-BE49-F238E27FC236}">
                <a16:creationId xmlns:a16="http://schemas.microsoft.com/office/drawing/2014/main" id="{91F91DD4-E5F5-449E-9B29-9E13FFA49F62}"/>
              </a:ext>
            </a:extLst>
          </p:cNvPr>
          <p:cNvSpPr>
            <a:spLocks noGrp="1"/>
          </p:cNvSpPr>
          <p:nvPr>
            <p:ph type="subTitle" idx="1"/>
          </p:nvPr>
        </p:nvSpPr>
        <p:spPr/>
        <p:txBody>
          <a:bodyPr/>
          <a:lstStyle/>
          <a:p>
            <a:r>
              <a:rPr lang="nl-NL" sz="1800" u="sng" dirty="0">
                <a:solidFill>
                  <a:srgbClr val="0563C1"/>
                </a:solidFill>
                <a:effectLst/>
                <a:latin typeface="Calibri" panose="020F0502020204030204" pitchFamily="34" charset="0"/>
                <a:ea typeface="Times New Roman" panose="02020603050405020304" pitchFamily="18" charset="0"/>
                <a:hlinkClick r:id="rId2"/>
              </a:rPr>
              <a:t>hans.bruyndonckx@clb-ami2.be</a:t>
            </a:r>
            <a:r>
              <a:rPr lang="nl-NL" sz="1800" dirty="0">
                <a:effectLst/>
                <a:latin typeface="Calibri" panose="020F0502020204030204" pitchFamily="34" charset="0"/>
                <a:ea typeface="Times New Roman" panose="02020603050405020304" pitchFamily="18" charset="0"/>
              </a:rPr>
              <a:t>	december 2020</a:t>
            </a:r>
            <a:endParaRPr lang="nl-BE" sz="1800" dirty="0">
              <a:effectLst/>
              <a:latin typeface="Times New Roman" panose="02020603050405020304" pitchFamily="18" charset="0"/>
              <a:ea typeface="Times New Roman" panose="02020603050405020304" pitchFamily="18" charset="0"/>
            </a:endParaRPr>
          </a:p>
          <a:p>
            <a:endParaRPr lang="nl-BE" dirty="0"/>
          </a:p>
        </p:txBody>
      </p:sp>
    </p:spTree>
    <p:extLst>
      <p:ext uri="{BB962C8B-B14F-4D97-AF65-F5344CB8AC3E}">
        <p14:creationId xmlns:p14="http://schemas.microsoft.com/office/powerpoint/2010/main" val="31522266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BA0B66-DEC2-40E4-9FEC-88BCD8101CD3}"/>
              </a:ext>
            </a:extLst>
          </p:cNvPr>
          <p:cNvSpPr>
            <a:spLocks noGrp="1"/>
          </p:cNvSpPr>
          <p:nvPr>
            <p:ph type="ctrTitle"/>
          </p:nvPr>
        </p:nvSpPr>
        <p:spPr/>
        <p:txBody>
          <a:bodyPr/>
          <a:lstStyle/>
          <a:p>
            <a:r>
              <a:rPr lang="nl-NL" dirty="0"/>
              <a:t>Hoe raak je besmet ?</a:t>
            </a:r>
            <a:endParaRPr lang="nl-BE" dirty="0"/>
          </a:p>
        </p:txBody>
      </p:sp>
      <p:sp>
        <p:nvSpPr>
          <p:cNvPr id="3" name="Ondertitel 2">
            <a:extLst>
              <a:ext uri="{FF2B5EF4-FFF2-40B4-BE49-F238E27FC236}">
                <a16:creationId xmlns:a16="http://schemas.microsoft.com/office/drawing/2014/main" id="{9FC81C31-C4D3-4747-8A89-D2E0C28BEF5D}"/>
              </a:ext>
            </a:extLst>
          </p:cNvPr>
          <p:cNvSpPr>
            <a:spLocks noGrp="1"/>
          </p:cNvSpPr>
          <p:nvPr>
            <p:ph type="subTitle" idx="1"/>
          </p:nvPr>
        </p:nvSpPr>
        <p:spPr/>
        <p:txBody>
          <a:bodyPr>
            <a:normAutofit fontScale="77500" lnSpcReduction="20000"/>
          </a:bodyPr>
          <a:lstStyle/>
          <a:p>
            <a:r>
              <a:rPr lang="nl-NL" dirty="0"/>
              <a:t>En welke maatregelen beschermen me ?</a:t>
            </a:r>
          </a:p>
          <a:p>
            <a:r>
              <a:rPr lang="nl-NL" dirty="0"/>
              <a:t> </a:t>
            </a:r>
            <a:endParaRPr lang="nl-BE" dirty="0"/>
          </a:p>
        </p:txBody>
      </p:sp>
      <p:sp>
        <p:nvSpPr>
          <p:cNvPr id="4" name="Tekstvak 3">
            <a:extLst>
              <a:ext uri="{FF2B5EF4-FFF2-40B4-BE49-F238E27FC236}">
                <a16:creationId xmlns:a16="http://schemas.microsoft.com/office/drawing/2014/main" id="{4FA01C03-B719-4580-874D-6985856D8FE4}"/>
              </a:ext>
            </a:extLst>
          </p:cNvPr>
          <p:cNvSpPr txBox="1"/>
          <p:nvPr/>
        </p:nvSpPr>
        <p:spPr>
          <a:xfrm>
            <a:off x="731520" y="3474720"/>
            <a:ext cx="7741920" cy="2308324"/>
          </a:xfrm>
          <a:prstGeom prst="rect">
            <a:avLst/>
          </a:prstGeom>
          <a:noFill/>
        </p:spPr>
        <p:txBody>
          <a:bodyPr wrap="square" rtlCol="0">
            <a:spAutoFit/>
          </a:bodyPr>
          <a:lstStyle/>
          <a:p>
            <a:r>
              <a:rPr lang="nl-NL" dirty="0"/>
              <a:t>Om te begrijpen welke maatregelen we nemen is het belangrijk te weten hoe we besmet raken.</a:t>
            </a:r>
          </a:p>
          <a:p>
            <a:endParaRPr lang="nl-NL" dirty="0"/>
          </a:p>
          <a:p>
            <a:r>
              <a:rPr lang="nl-NL" dirty="0"/>
              <a:t>We onderscheiden 3 verschillende manieren:</a:t>
            </a:r>
          </a:p>
          <a:p>
            <a:endParaRPr lang="nl-NL" dirty="0"/>
          </a:p>
          <a:p>
            <a:pPr marL="342900" indent="-342900">
              <a:buFont typeface="+mj-lt"/>
              <a:buAutoNum type="arabicPeriod"/>
            </a:pPr>
            <a:r>
              <a:rPr lang="nl-NL" dirty="0"/>
              <a:t>Direct contact</a:t>
            </a:r>
          </a:p>
          <a:p>
            <a:pPr marL="342900" indent="-342900">
              <a:buFont typeface="+mj-lt"/>
              <a:buAutoNum type="arabicPeriod"/>
            </a:pPr>
            <a:r>
              <a:rPr lang="nl-NL" dirty="0"/>
              <a:t>Druppels</a:t>
            </a:r>
          </a:p>
          <a:p>
            <a:pPr marL="342900" indent="-342900">
              <a:buFont typeface="+mj-lt"/>
              <a:buAutoNum type="arabicPeriod"/>
            </a:pPr>
            <a:r>
              <a:rPr lang="nl-NL" dirty="0" err="1"/>
              <a:t>Aërosolen</a:t>
            </a:r>
            <a:endParaRPr lang="nl-BE" dirty="0"/>
          </a:p>
        </p:txBody>
      </p:sp>
    </p:spTree>
    <p:extLst>
      <p:ext uri="{BB962C8B-B14F-4D97-AF65-F5344CB8AC3E}">
        <p14:creationId xmlns:p14="http://schemas.microsoft.com/office/powerpoint/2010/main" val="7348295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9E01DC-F13B-4F7E-B0B3-7C3B6FAA85C7}"/>
              </a:ext>
            </a:extLst>
          </p:cNvPr>
          <p:cNvSpPr>
            <a:spLocks noGrp="1"/>
          </p:cNvSpPr>
          <p:nvPr>
            <p:ph type="ctrTitle"/>
          </p:nvPr>
        </p:nvSpPr>
        <p:spPr/>
        <p:txBody>
          <a:bodyPr/>
          <a:lstStyle/>
          <a:p>
            <a:r>
              <a:rPr lang="nl-NL" dirty="0"/>
              <a:t>Direct contact:</a:t>
            </a:r>
            <a:endParaRPr lang="nl-BE" dirty="0"/>
          </a:p>
        </p:txBody>
      </p:sp>
      <p:sp>
        <p:nvSpPr>
          <p:cNvPr id="3" name="Ondertitel 2">
            <a:extLst>
              <a:ext uri="{FF2B5EF4-FFF2-40B4-BE49-F238E27FC236}">
                <a16:creationId xmlns:a16="http://schemas.microsoft.com/office/drawing/2014/main" id="{4B887078-D93C-49DA-9CCD-15578FD883B9}"/>
              </a:ext>
            </a:extLst>
          </p:cNvPr>
          <p:cNvSpPr>
            <a:spLocks noGrp="1"/>
          </p:cNvSpPr>
          <p:nvPr>
            <p:ph type="subTitle" idx="1"/>
          </p:nvPr>
        </p:nvSpPr>
        <p:spPr/>
        <p:txBody>
          <a:bodyPr/>
          <a:lstStyle/>
          <a:p>
            <a:endParaRPr lang="nl-BE"/>
          </a:p>
        </p:txBody>
      </p:sp>
      <p:sp>
        <p:nvSpPr>
          <p:cNvPr id="5" name="Tekstvak 4">
            <a:extLst>
              <a:ext uri="{FF2B5EF4-FFF2-40B4-BE49-F238E27FC236}">
                <a16:creationId xmlns:a16="http://schemas.microsoft.com/office/drawing/2014/main" id="{88528437-79F8-4F68-9C79-EEBD2E1D84CF}"/>
              </a:ext>
            </a:extLst>
          </p:cNvPr>
          <p:cNvSpPr txBox="1"/>
          <p:nvPr/>
        </p:nvSpPr>
        <p:spPr>
          <a:xfrm>
            <a:off x="581191" y="3429000"/>
            <a:ext cx="8225352" cy="2308324"/>
          </a:xfrm>
          <a:prstGeom prst="rect">
            <a:avLst/>
          </a:prstGeom>
          <a:noFill/>
        </p:spPr>
        <p:txBody>
          <a:bodyPr wrap="square" rtlCol="0">
            <a:spAutoFit/>
          </a:bodyPr>
          <a:lstStyle/>
          <a:p>
            <a:r>
              <a:rPr lang="nl-NL" dirty="0"/>
              <a:t>Het virus dringt het lichaam binnen via neus, ogen en oren.</a:t>
            </a:r>
          </a:p>
          <a:p>
            <a:endParaRPr lang="nl-NL" dirty="0"/>
          </a:p>
          <a:p>
            <a:r>
              <a:rPr lang="nl-NL" dirty="0"/>
              <a:t>Bij aanraking van oppervlakken die besmet zijn, direct of indirect.</a:t>
            </a:r>
          </a:p>
          <a:p>
            <a:endParaRPr lang="nl-NL" dirty="0"/>
          </a:p>
          <a:p>
            <a:r>
              <a:rPr lang="nl-NL" dirty="0"/>
              <a:t>Voorbeelden : handdruk, kussen, winkelkar, etc.</a:t>
            </a:r>
          </a:p>
          <a:p>
            <a:endParaRPr lang="nl-NL" dirty="0"/>
          </a:p>
          <a:p>
            <a:r>
              <a:rPr lang="nl-NL" dirty="0"/>
              <a:t>Maatregelen: Handen ontsmetten, oppervlakken ontsmetten, geen handen geven, niet kussen, etc.</a:t>
            </a:r>
            <a:endParaRPr lang="nl-BE" dirty="0"/>
          </a:p>
        </p:txBody>
      </p:sp>
    </p:spTree>
    <p:extLst>
      <p:ext uri="{BB962C8B-B14F-4D97-AF65-F5344CB8AC3E}">
        <p14:creationId xmlns:p14="http://schemas.microsoft.com/office/powerpoint/2010/main" val="22364544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367927B-2D95-43B1-81E3-04101E82F532}"/>
              </a:ext>
            </a:extLst>
          </p:cNvPr>
          <p:cNvSpPr>
            <a:spLocks noGrp="1"/>
          </p:cNvSpPr>
          <p:nvPr>
            <p:ph type="ctrTitle"/>
          </p:nvPr>
        </p:nvSpPr>
        <p:spPr/>
        <p:txBody>
          <a:bodyPr/>
          <a:lstStyle/>
          <a:p>
            <a:r>
              <a:rPr lang="nl-NL" dirty="0"/>
              <a:t>Druppels</a:t>
            </a:r>
            <a:endParaRPr lang="nl-BE" dirty="0"/>
          </a:p>
        </p:txBody>
      </p:sp>
      <p:sp>
        <p:nvSpPr>
          <p:cNvPr id="3" name="Ondertitel 2">
            <a:extLst>
              <a:ext uri="{FF2B5EF4-FFF2-40B4-BE49-F238E27FC236}">
                <a16:creationId xmlns:a16="http://schemas.microsoft.com/office/drawing/2014/main" id="{4A89E852-6034-4B93-B2DC-B737553E75CB}"/>
              </a:ext>
            </a:extLst>
          </p:cNvPr>
          <p:cNvSpPr>
            <a:spLocks noGrp="1"/>
          </p:cNvSpPr>
          <p:nvPr>
            <p:ph type="subTitle" idx="1"/>
          </p:nvPr>
        </p:nvSpPr>
        <p:spPr/>
        <p:txBody>
          <a:bodyPr/>
          <a:lstStyle/>
          <a:p>
            <a:r>
              <a:rPr lang="nl-NL" dirty="0"/>
              <a:t>Groter dan 5 micrometer</a:t>
            </a:r>
            <a:endParaRPr lang="nl-BE" dirty="0"/>
          </a:p>
        </p:txBody>
      </p:sp>
      <p:sp>
        <p:nvSpPr>
          <p:cNvPr id="4" name="Tekstvak 3">
            <a:extLst>
              <a:ext uri="{FF2B5EF4-FFF2-40B4-BE49-F238E27FC236}">
                <a16:creationId xmlns:a16="http://schemas.microsoft.com/office/drawing/2014/main" id="{5B2D3E98-CDA4-4C83-A4EA-646C9DC51E45}"/>
              </a:ext>
            </a:extLst>
          </p:cNvPr>
          <p:cNvSpPr txBox="1"/>
          <p:nvPr/>
        </p:nvSpPr>
        <p:spPr>
          <a:xfrm>
            <a:off x="581191" y="3429000"/>
            <a:ext cx="5814529" cy="2308324"/>
          </a:xfrm>
          <a:prstGeom prst="rect">
            <a:avLst/>
          </a:prstGeom>
          <a:noFill/>
        </p:spPr>
        <p:txBody>
          <a:bodyPr wrap="square" rtlCol="0">
            <a:spAutoFit/>
          </a:bodyPr>
          <a:lstStyle/>
          <a:p>
            <a:r>
              <a:rPr lang="nl-NL" dirty="0"/>
              <a:t>Scheiden we af bij het niezen, hoesten, zingen, roepen, etc.</a:t>
            </a:r>
          </a:p>
          <a:p>
            <a:endParaRPr lang="nl-NL" dirty="0"/>
          </a:p>
          <a:p>
            <a:r>
              <a:rPr lang="nl-NL" dirty="0"/>
              <a:t>We merken op dat hier de afstand een belangrijke rol speelt</a:t>
            </a:r>
          </a:p>
          <a:p>
            <a:endParaRPr lang="nl-NL" dirty="0"/>
          </a:p>
          <a:p>
            <a:r>
              <a:rPr lang="nl-NL" dirty="0"/>
              <a:t>De druppels kunnen ook voor besmetting zorgen door indirect contact</a:t>
            </a:r>
            <a:endParaRPr lang="nl-BE" dirty="0"/>
          </a:p>
        </p:txBody>
      </p:sp>
    </p:spTree>
    <p:extLst>
      <p:ext uri="{BB962C8B-B14F-4D97-AF65-F5344CB8AC3E}">
        <p14:creationId xmlns:p14="http://schemas.microsoft.com/office/powerpoint/2010/main" val="11204425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507BC56-D984-4D6A-92CD-69B41947A736}"/>
              </a:ext>
            </a:extLst>
          </p:cNvPr>
          <p:cNvSpPr>
            <a:spLocks noGrp="1"/>
          </p:cNvSpPr>
          <p:nvPr>
            <p:ph type="ctrTitle"/>
          </p:nvPr>
        </p:nvSpPr>
        <p:spPr/>
        <p:txBody>
          <a:bodyPr/>
          <a:lstStyle/>
          <a:p>
            <a:r>
              <a:rPr lang="nl-NL"/>
              <a:t>Aërosolen</a:t>
            </a:r>
            <a:endParaRPr lang="nl-BE" dirty="0"/>
          </a:p>
        </p:txBody>
      </p:sp>
      <p:sp>
        <p:nvSpPr>
          <p:cNvPr id="3" name="Ondertitel 2">
            <a:extLst>
              <a:ext uri="{FF2B5EF4-FFF2-40B4-BE49-F238E27FC236}">
                <a16:creationId xmlns:a16="http://schemas.microsoft.com/office/drawing/2014/main" id="{76C4078A-8EE0-499F-AF6A-988DDAE34D67}"/>
              </a:ext>
            </a:extLst>
          </p:cNvPr>
          <p:cNvSpPr>
            <a:spLocks noGrp="1"/>
          </p:cNvSpPr>
          <p:nvPr>
            <p:ph type="subTitle" idx="1"/>
          </p:nvPr>
        </p:nvSpPr>
        <p:spPr/>
        <p:txBody>
          <a:bodyPr/>
          <a:lstStyle/>
          <a:p>
            <a:r>
              <a:rPr lang="nl-NL"/>
              <a:t>Druppels kleiner dan 5 Micrometer</a:t>
            </a:r>
            <a:endParaRPr lang="nl-BE" dirty="0"/>
          </a:p>
        </p:txBody>
      </p:sp>
      <p:sp>
        <p:nvSpPr>
          <p:cNvPr id="4" name="Tekstvak 3">
            <a:extLst>
              <a:ext uri="{FF2B5EF4-FFF2-40B4-BE49-F238E27FC236}">
                <a16:creationId xmlns:a16="http://schemas.microsoft.com/office/drawing/2014/main" id="{A5E49360-4776-4D0B-8714-F0A345ADC44F}"/>
              </a:ext>
            </a:extLst>
          </p:cNvPr>
          <p:cNvSpPr txBox="1"/>
          <p:nvPr/>
        </p:nvSpPr>
        <p:spPr>
          <a:xfrm>
            <a:off x="581191" y="3352800"/>
            <a:ext cx="6556209" cy="2308324"/>
          </a:xfrm>
          <a:prstGeom prst="rect">
            <a:avLst/>
          </a:prstGeom>
          <a:noFill/>
        </p:spPr>
        <p:txBody>
          <a:bodyPr wrap="square" rtlCol="0">
            <a:spAutoFit/>
          </a:bodyPr>
          <a:lstStyle/>
          <a:p>
            <a:r>
              <a:rPr lang="nl-NL" dirty="0" err="1"/>
              <a:t>Aërosolen</a:t>
            </a:r>
            <a:r>
              <a:rPr lang="nl-NL" dirty="0"/>
              <a:t> zijn heel kleine druppels die we continu uitademen en zo licht zijn dat ze blijven zweven in de lucht.</a:t>
            </a:r>
          </a:p>
          <a:p>
            <a:r>
              <a:rPr lang="nl-NL" dirty="0"/>
              <a:t>Vanaf we gaan sporten (versnelde ademhaling), zingen, praten, </a:t>
            </a:r>
            <a:r>
              <a:rPr lang="nl-NL" dirty="0" err="1"/>
              <a:t>roepen,hoesten</a:t>
            </a:r>
            <a:r>
              <a:rPr lang="nl-NL" dirty="0"/>
              <a:t>, niezen, blaasinstrumenten bespelen, etc. zal de hoeveelheid </a:t>
            </a:r>
            <a:r>
              <a:rPr lang="nl-NL" dirty="0" err="1"/>
              <a:t>aërosolen</a:t>
            </a:r>
            <a:r>
              <a:rPr lang="nl-NL" dirty="0"/>
              <a:t> die we de lucht insturen crescendo toenemen.</a:t>
            </a:r>
          </a:p>
          <a:p>
            <a:endParaRPr lang="nl-NL" dirty="0"/>
          </a:p>
          <a:p>
            <a:r>
              <a:rPr lang="nl-NL" b="1" u="sng" dirty="0" err="1"/>
              <a:t>Aërosolen</a:t>
            </a:r>
            <a:r>
              <a:rPr lang="nl-NL" b="1" u="sng" dirty="0"/>
              <a:t> dringen makkelijk het lichaam in door in te ademen.</a:t>
            </a:r>
            <a:endParaRPr lang="nl-BE" b="1" u="sng" dirty="0"/>
          </a:p>
        </p:txBody>
      </p:sp>
      <p:pic>
        <p:nvPicPr>
          <p:cNvPr id="6" name="Afbeelding 5">
            <a:extLst>
              <a:ext uri="{FF2B5EF4-FFF2-40B4-BE49-F238E27FC236}">
                <a16:creationId xmlns:a16="http://schemas.microsoft.com/office/drawing/2014/main" id="{6EACF998-165D-41ED-9447-AB42F4FF7E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92954" y="3429000"/>
            <a:ext cx="3077222" cy="2662518"/>
          </a:xfrm>
          <a:prstGeom prst="rect">
            <a:avLst/>
          </a:prstGeom>
        </p:spPr>
      </p:pic>
    </p:spTree>
    <p:extLst>
      <p:ext uri="{BB962C8B-B14F-4D97-AF65-F5344CB8AC3E}">
        <p14:creationId xmlns:p14="http://schemas.microsoft.com/office/powerpoint/2010/main" val="21167175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FF2B59D-D431-40CB-9329-2EA8A9E724AF}"/>
              </a:ext>
            </a:extLst>
          </p:cNvPr>
          <p:cNvSpPr>
            <a:spLocks noGrp="1"/>
          </p:cNvSpPr>
          <p:nvPr>
            <p:ph type="ctrTitle"/>
          </p:nvPr>
        </p:nvSpPr>
        <p:spPr/>
        <p:txBody>
          <a:bodyPr/>
          <a:lstStyle/>
          <a:p>
            <a:r>
              <a:rPr lang="nl-NL" dirty="0"/>
              <a:t>Hoe beschermen we ons hier nu tegen ?</a:t>
            </a:r>
            <a:endParaRPr lang="nl-BE" dirty="0"/>
          </a:p>
        </p:txBody>
      </p:sp>
      <p:sp>
        <p:nvSpPr>
          <p:cNvPr id="3" name="Ondertitel 2">
            <a:extLst>
              <a:ext uri="{FF2B5EF4-FFF2-40B4-BE49-F238E27FC236}">
                <a16:creationId xmlns:a16="http://schemas.microsoft.com/office/drawing/2014/main" id="{7439B2A4-3820-4CC2-9F41-65CA05CEAAF8}"/>
              </a:ext>
            </a:extLst>
          </p:cNvPr>
          <p:cNvSpPr>
            <a:spLocks noGrp="1"/>
          </p:cNvSpPr>
          <p:nvPr>
            <p:ph type="subTitle" idx="1"/>
          </p:nvPr>
        </p:nvSpPr>
        <p:spPr/>
        <p:txBody>
          <a:bodyPr/>
          <a:lstStyle/>
          <a:p>
            <a:r>
              <a:rPr lang="nl-NL" dirty="0"/>
              <a:t>Verschillende kansen op besmetting vraagt verschillende maatregelen</a:t>
            </a:r>
            <a:endParaRPr lang="nl-BE" dirty="0"/>
          </a:p>
        </p:txBody>
      </p:sp>
      <p:sp>
        <p:nvSpPr>
          <p:cNvPr id="4" name="Tekstvak 3">
            <a:extLst>
              <a:ext uri="{FF2B5EF4-FFF2-40B4-BE49-F238E27FC236}">
                <a16:creationId xmlns:a16="http://schemas.microsoft.com/office/drawing/2014/main" id="{4A53A54F-88FA-44AD-ACCA-282DE9007B59}"/>
              </a:ext>
            </a:extLst>
          </p:cNvPr>
          <p:cNvSpPr txBox="1"/>
          <p:nvPr/>
        </p:nvSpPr>
        <p:spPr>
          <a:xfrm>
            <a:off x="716280" y="3474720"/>
            <a:ext cx="7371080" cy="2862322"/>
          </a:xfrm>
          <a:prstGeom prst="rect">
            <a:avLst/>
          </a:prstGeom>
          <a:noFill/>
        </p:spPr>
        <p:txBody>
          <a:bodyPr wrap="square" rtlCol="0">
            <a:spAutoFit/>
          </a:bodyPr>
          <a:lstStyle/>
          <a:p>
            <a:r>
              <a:rPr lang="nl-NL" dirty="0"/>
              <a:t>Om ons te beschermen tegen het virus zullen we bijna steeds een combinatie van verschillende maatregelen nemen !</a:t>
            </a:r>
          </a:p>
          <a:p>
            <a:endParaRPr lang="nl-NL" dirty="0"/>
          </a:p>
          <a:p>
            <a:r>
              <a:rPr lang="nl-NL" dirty="0"/>
              <a:t>We weten hoe we besmet kunnen raken. Het is een kwestie van de juiste maatregelen te kiezen bij een contact.</a:t>
            </a:r>
          </a:p>
          <a:p>
            <a:endParaRPr lang="nl-NL" dirty="0"/>
          </a:p>
          <a:p>
            <a:r>
              <a:rPr lang="nl-NL" b="1" u="sng" dirty="0"/>
              <a:t>De eerste vraag die we ons steeds eerst moeten stellen is of dit contact echt nodig is !?</a:t>
            </a:r>
          </a:p>
          <a:p>
            <a:endParaRPr lang="nl-NL" dirty="0"/>
          </a:p>
          <a:p>
            <a:endParaRPr lang="nl-BE" dirty="0"/>
          </a:p>
        </p:txBody>
      </p:sp>
    </p:spTree>
    <p:extLst>
      <p:ext uri="{BB962C8B-B14F-4D97-AF65-F5344CB8AC3E}">
        <p14:creationId xmlns:p14="http://schemas.microsoft.com/office/powerpoint/2010/main" val="3576389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C785517-5664-43D1-8B5F-07117E088837}"/>
              </a:ext>
            </a:extLst>
          </p:cNvPr>
          <p:cNvSpPr>
            <a:spLocks noGrp="1"/>
          </p:cNvSpPr>
          <p:nvPr>
            <p:ph type="ctrTitle"/>
          </p:nvPr>
        </p:nvSpPr>
        <p:spPr/>
        <p:txBody>
          <a:bodyPr>
            <a:normAutofit fontScale="90000"/>
          </a:bodyPr>
          <a:lstStyle/>
          <a:p>
            <a:r>
              <a:rPr lang="nl-NL" dirty="0"/>
              <a:t>Bescherming tegen besmetting door contact</a:t>
            </a:r>
            <a:br>
              <a:rPr lang="nl-NL" dirty="0"/>
            </a:br>
            <a:endParaRPr lang="nl-BE" dirty="0"/>
          </a:p>
        </p:txBody>
      </p:sp>
      <p:sp>
        <p:nvSpPr>
          <p:cNvPr id="3" name="Ondertitel 2">
            <a:extLst>
              <a:ext uri="{FF2B5EF4-FFF2-40B4-BE49-F238E27FC236}">
                <a16:creationId xmlns:a16="http://schemas.microsoft.com/office/drawing/2014/main" id="{D930EE09-0954-43D2-AD93-BD558683D881}"/>
              </a:ext>
            </a:extLst>
          </p:cNvPr>
          <p:cNvSpPr>
            <a:spLocks noGrp="1"/>
          </p:cNvSpPr>
          <p:nvPr>
            <p:ph type="subTitle" idx="1"/>
          </p:nvPr>
        </p:nvSpPr>
        <p:spPr/>
        <p:txBody>
          <a:bodyPr/>
          <a:lstStyle/>
          <a:p>
            <a:r>
              <a:rPr lang="nl-NL" dirty="0"/>
              <a:t>Direct of indirect</a:t>
            </a:r>
            <a:endParaRPr lang="nl-BE" dirty="0"/>
          </a:p>
        </p:txBody>
      </p:sp>
      <p:sp>
        <p:nvSpPr>
          <p:cNvPr id="4" name="Tekstvak 3">
            <a:extLst>
              <a:ext uri="{FF2B5EF4-FFF2-40B4-BE49-F238E27FC236}">
                <a16:creationId xmlns:a16="http://schemas.microsoft.com/office/drawing/2014/main" id="{AAE2CF8D-128C-4873-AF3D-90263DB3450C}"/>
              </a:ext>
            </a:extLst>
          </p:cNvPr>
          <p:cNvSpPr txBox="1"/>
          <p:nvPr/>
        </p:nvSpPr>
        <p:spPr>
          <a:xfrm>
            <a:off x="629920" y="3469640"/>
            <a:ext cx="8051800" cy="2308324"/>
          </a:xfrm>
          <a:prstGeom prst="rect">
            <a:avLst/>
          </a:prstGeom>
          <a:noFill/>
        </p:spPr>
        <p:txBody>
          <a:bodyPr wrap="square" rtlCol="0">
            <a:spAutoFit/>
          </a:bodyPr>
          <a:lstStyle/>
          <a:p>
            <a:r>
              <a:rPr lang="nl-NL" dirty="0"/>
              <a:t>De maatregelen tegen besmetting door aanraking zijn ondertussen door iedereen al goed gekend:</a:t>
            </a:r>
          </a:p>
          <a:p>
            <a:endParaRPr lang="nl-NL" dirty="0"/>
          </a:p>
          <a:p>
            <a:r>
              <a:rPr lang="nl-NL" dirty="0"/>
              <a:t>Geen handen schudden, niet kussen, niet aanraken, oppervlakken ontsmetten, handen wassen, handen ontsmetten, etc.</a:t>
            </a:r>
          </a:p>
          <a:p>
            <a:endParaRPr lang="nl-NL" dirty="0"/>
          </a:p>
          <a:p>
            <a:r>
              <a:rPr lang="nl-NL" dirty="0"/>
              <a:t>Hou er rekening mee dat het virus afhankelijk van het materiaal een tijd kan overleven.</a:t>
            </a:r>
            <a:endParaRPr lang="nl-BE" dirty="0"/>
          </a:p>
        </p:txBody>
      </p:sp>
      <p:pic>
        <p:nvPicPr>
          <p:cNvPr id="6" name="Afbeelding 5">
            <a:extLst>
              <a:ext uri="{FF2B5EF4-FFF2-40B4-BE49-F238E27FC236}">
                <a16:creationId xmlns:a16="http://schemas.microsoft.com/office/drawing/2014/main" id="{AF850F8D-157A-4E08-8078-3B5886DAD7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79840" y="3155647"/>
            <a:ext cx="2800168" cy="3213307"/>
          </a:xfrm>
          <a:prstGeom prst="rect">
            <a:avLst/>
          </a:prstGeom>
        </p:spPr>
      </p:pic>
    </p:spTree>
    <p:extLst>
      <p:ext uri="{BB962C8B-B14F-4D97-AF65-F5344CB8AC3E}">
        <p14:creationId xmlns:p14="http://schemas.microsoft.com/office/powerpoint/2010/main" val="25667866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589B55-092B-4A0E-BFF0-C27AAA09BDC2}"/>
              </a:ext>
            </a:extLst>
          </p:cNvPr>
          <p:cNvSpPr>
            <a:spLocks noGrp="1"/>
          </p:cNvSpPr>
          <p:nvPr>
            <p:ph type="ctrTitle"/>
          </p:nvPr>
        </p:nvSpPr>
        <p:spPr/>
        <p:txBody>
          <a:bodyPr/>
          <a:lstStyle/>
          <a:p>
            <a:r>
              <a:rPr lang="nl-NL" dirty="0"/>
              <a:t>Bescherming tegen besmetting door druppels</a:t>
            </a:r>
            <a:endParaRPr lang="nl-BE" dirty="0"/>
          </a:p>
        </p:txBody>
      </p:sp>
      <p:sp>
        <p:nvSpPr>
          <p:cNvPr id="3" name="Ondertitel 2">
            <a:extLst>
              <a:ext uri="{FF2B5EF4-FFF2-40B4-BE49-F238E27FC236}">
                <a16:creationId xmlns:a16="http://schemas.microsoft.com/office/drawing/2014/main" id="{2C54565B-4785-4BFB-9F57-5B34C3D4FB76}"/>
              </a:ext>
            </a:extLst>
          </p:cNvPr>
          <p:cNvSpPr>
            <a:spLocks noGrp="1"/>
          </p:cNvSpPr>
          <p:nvPr>
            <p:ph type="subTitle" idx="1"/>
          </p:nvPr>
        </p:nvSpPr>
        <p:spPr/>
        <p:txBody>
          <a:bodyPr/>
          <a:lstStyle/>
          <a:p>
            <a:r>
              <a:rPr lang="nl-NL" dirty="0"/>
              <a:t>Direct of indirect</a:t>
            </a:r>
            <a:endParaRPr lang="nl-BE" dirty="0"/>
          </a:p>
        </p:txBody>
      </p:sp>
      <p:sp>
        <p:nvSpPr>
          <p:cNvPr id="5" name="Tekstvak 4">
            <a:extLst>
              <a:ext uri="{FF2B5EF4-FFF2-40B4-BE49-F238E27FC236}">
                <a16:creationId xmlns:a16="http://schemas.microsoft.com/office/drawing/2014/main" id="{02FBF033-8177-451A-A56A-0DD3731DB6DA}"/>
              </a:ext>
            </a:extLst>
          </p:cNvPr>
          <p:cNvSpPr txBox="1"/>
          <p:nvPr/>
        </p:nvSpPr>
        <p:spPr>
          <a:xfrm>
            <a:off x="711200" y="3337560"/>
            <a:ext cx="8407400" cy="3416320"/>
          </a:xfrm>
          <a:prstGeom prst="rect">
            <a:avLst/>
          </a:prstGeom>
          <a:noFill/>
        </p:spPr>
        <p:txBody>
          <a:bodyPr wrap="square" rtlCol="0">
            <a:spAutoFit/>
          </a:bodyPr>
          <a:lstStyle/>
          <a:p>
            <a:r>
              <a:rPr lang="nl-NL" dirty="0"/>
              <a:t>De maatregelen om ons te beschermen tegen druppels moeten voorkomen dat er druppels in onze mond/lippen, ogen en oren terecht komen</a:t>
            </a:r>
          </a:p>
          <a:p>
            <a:endParaRPr lang="nl-NL" dirty="0"/>
          </a:p>
          <a:p>
            <a:r>
              <a:rPr lang="nl-NL" dirty="0"/>
              <a:t>Afstand </a:t>
            </a:r>
            <a:r>
              <a:rPr lang="nl-NL" dirty="0" err="1"/>
              <a:t>houden,faceshield</a:t>
            </a:r>
            <a:r>
              <a:rPr lang="nl-NL" dirty="0"/>
              <a:t>, bril, </a:t>
            </a:r>
            <a:r>
              <a:rPr lang="nl-NL" u="sng" dirty="0"/>
              <a:t>mondmasker</a:t>
            </a:r>
            <a:r>
              <a:rPr lang="nl-NL" dirty="0"/>
              <a:t>, plexiglas </a:t>
            </a:r>
            <a:r>
              <a:rPr lang="nl-NL" dirty="0" err="1"/>
              <a:t>afscherming,etc</a:t>
            </a:r>
            <a:r>
              <a:rPr lang="nl-NL" dirty="0"/>
              <a:t>.</a:t>
            </a:r>
          </a:p>
          <a:p>
            <a:endParaRPr lang="nl-NL" dirty="0"/>
          </a:p>
          <a:p>
            <a:endParaRPr lang="nl-NL" dirty="0"/>
          </a:p>
          <a:p>
            <a:r>
              <a:rPr lang="nl-NL" b="1" u="sng" dirty="0"/>
              <a:t>Opmerking:</a:t>
            </a:r>
            <a:r>
              <a:rPr lang="nl-NL" dirty="0"/>
              <a:t> de eisen aan het mondmasker zijn vrij beperkt. De enige vereiste is dat er geen druppels door kunnen Hoe meer lagen hoe beter de bescherming. Je kan een mondmasker gebruiken om jezelf te beschermen of andere mensen te beschermen.</a:t>
            </a:r>
            <a:endParaRPr lang="nl-NL" b="1" u="sng" dirty="0"/>
          </a:p>
          <a:p>
            <a:endParaRPr lang="nl-NL" dirty="0"/>
          </a:p>
          <a:p>
            <a:endParaRPr lang="nl-BE" dirty="0"/>
          </a:p>
        </p:txBody>
      </p:sp>
      <p:cxnSp>
        <p:nvCxnSpPr>
          <p:cNvPr id="7" name="Verbindingslijn: gebogen 6">
            <a:extLst>
              <a:ext uri="{FF2B5EF4-FFF2-40B4-BE49-F238E27FC236}">
                <a16:creationId xmlns:a16="http://schemas.microsoft.com/office/drawing/2014/main" id="{96F0A07A-FFE3-4618-B7C4-0A37D390B698}"/>
              </a:ext>
            </a:extLst>
          </p:cNvPr>
          <p:cNvCxnSpPr>
            <a:cxnSpLocks/>
          </p:cNvCxnSpPr>
          <p:nvPr/>
        </p:nvCxnSpPr>
        <p:spPr>
          <a:xfrm rot="5400000">
            <a:off x="4081781" y="4580898"/>
            <a:ext cx="594362" cy="335283"/>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6077602"/>
      </p:ext>
    </p:extLst>
  </p:cSld>
  <p:clrMapOvr>
    <a:masterClrMapping/>
  </p:clrMapOvr>
</p:sld>
</file>

<file path=ppt/theme/theme1.xml><?xml version="1.0" encoding="utf-8"?>
<a:theme xmlns:a="http://schemas.openxmlformats.org/drawingml/2006/main" name="DividendVTI">
  <a:themeElements>
    <a:clrScheme name="DividendVTI">
      <a:dk1>
        <a:sysClr val="windowText" lastClr="000000"/>
      </a:dk1>
      <a:lt1>
        <a:sysClr val="window" lastClr="FFFFFF"/>
      </a:lt1>
      <a:dk2>
        <a:srgbClr val="3D3D3D"/>
      </a:dk2>
      <a:lt2>
        <a:srgbClr val="EBEBEB"/>
      </a:lt2>
      <a:accent1>
        <a:srgbClr val="ED8428"/>
      </a:accent1>
      <a:accent2>
        <a:srgbClr val="E6C46D"/>
      </a:accent2>
      <a:accent3>
        <a:srgbClr val="537685"/>
      </a:accent3>
      <a:accent4>
        <a:srgbClr val="969FA7"/>
      </a:accent4>
      <a:accent5>
        <a:srgbClr val="A9C37C"/>
      </a:accent5>
      <a:accent6>
        <a:srgbClr val="5A8071"/>
      </a:accent6>
      <a:hlink>
        <a:srgbClr val="828282"/>
      </a:hlink>
      <a:folHlink>
        <a:srgbClr val="A5A5A5"/>
      </a:folHlink>
    </a:clrScheme>
    <a:fontScheme name="Dividend">
      <a:majorFont>
        <a:latin typeface="Arial Nova Ligh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ova Ligh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VTI" id="{97558BDE-0B66-457C-BB6F-7B1B22DAA9B8}" vid="{F53508A3-AC60-448A-AF37-934D5F1A0D5E}"/>
    </a:ext>
  </a:extLst>
</a:theme>
</file>

<file path=ppt/theme/theme2.xml><?xml version="1.0" encoding="utf-8"?>
<a:theme xmlns:a="http://schemas.openxmlformats.org/drawingml/2006/main" name="BrushVTI">
  <a:themeElements>
    <a:clrScheme name="AnalogousFromRegularSeed_2SEEDS">
      <a:dk1>
        <a:srgbClr val="000000"/>
      </a:dk1>
      <a:lt1>
        <a:srgbClr val="FFFFFF"/>
      </a:lt1>
      <a:dk2>
        <a:srgbClr val="202638"/>
      </a:dk2>
      <a:lt2>
        <a:srgbClr val="E2E6E8"/>
      </a:lt2>
      <a:accent1>
        <a:srgbClr val="B16B3B"/>
      </a:accent1>
      <a:accent2>
        <a:srgbClr val="C34D4D"/>
      </a:accent2>
      <a:accent3>
        <a:srgbClr val="B6A347"/>
      </a:accent3>
      <a:accent4>
        <a:srgbClr val="3BAFB1"/>
      </a:accent4>
      <a:accent5>
        <a:srgbClr val="4D8FC3"/>
      </a:accent5>
      <a:accent6>
        <a:srgbClr val="3B4CB1"/>
      </a:accent6>
      <a:hlink>
        <a:srgbClr val="3E89BD"/>
      </a:hlink>
      <a:folHlink>
        <a:srgbClr val="7F7F7F"/>
      </a:folHlink>
    </a:clrScheme>
    <a:fontScheme name="Custom 3">
      <a:majorFont>
        <a:latin typeface="Elephant"/>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rushVTI" id="{7102FA3A-9D7B-4497-8C4B-FB535AAFDE06}" vid="{C6D41F62-6FAB-440A-BEC7-CB7BF190811F}"/>
    </a:ext>
  </a:extLst>
</a:theme>
</file>

<file path=docProps/app.xml><?xml version="1.0" encoding="utf-8"?>
<Properties xmlns="http://schemas.openxmlformats.org/officeDocument/2006/extended-properties" xmlns:vt="http://schemas.openxmlformats.org/officeDocument/2006/docPropsVTypes">
  <TotalTime>598</TotalTime>
  <Words>1592</Words>
  <Application>Microsoft Office PowerPoint</Application>
  <PresentationFormat>Breedbeeld</PresentationFormat>
  <Paragraphs>183</Paragraphs>
  <Slides>24</Slides>
  <Notes>0</Notes>
  <HiddenSlides>0</HiddenSlides>
  <MMClips>0</MMClips>
  <ScaleCrop>false</ScaleCrop>
  <HeadingPairs>
    <vt:vector size="6" baseType="variant">
      <vt:variant>
        <vt:lpstr>Gebruikte lettertypen</vt:lpstr>
      </vt:variant>
      <vt:variant>
        <vt:i4>7</vt:i4>
      </vt:variant>
      <vt:variant>
        <vt:lpstr>Thema</vt:lpstr>
      </vt:variant>
      <vt:variant>
        <vt:i4>2</vt:i4>
      </vt:variant>
      <vt:variant>
        <vt:lpstr>Diatitels</vt:lpstr>
      </vt:variant>
      <vt:variant>
        <vt:i4>24</vt:i4>
      </vt:variant>
    </vt:vector>
  </HeadingPairs>
  <TitlesOfParts>
    <vt:vector size="33" baseType="lpstr">
      <vt:lpstr>Arial</vt:lpstr>
      <vt:lpstr>Arial Nova Light</vt:lpstr>
      <vt:lpstr>Calibri</vt:lpstr>
      <vt:lpstr>Century Gothic</vt:lpstr>
      <vt:lpstr>Elephant</vt:lpstr>
      <vt:lpstr>Times New Roman</vt:lpstr>
      <vt:lpstr>Wingdings 2</vt:lpstr>
      <vt:lpstr>DividendVTI</vt:lpstr>
      <vt:lpstr>BrushVTI</vt:lpstr>
      <vt:lpstr>COVID-19</vt:lpstr>
      <vt:lpstr>Inhoud:</vt:lpstr>
      <vt:lpstr>Hoe raak je besmet ?</vt:lpstr>
      <vt:lpstr>Direct contact:</vt:lpstr>
      <vt:lpstr>Druppels</vt:lpstr>
      <vt:lpstr>Aërosolen</vt:lpstr>
      <vt:lpstr>Hoe beschermen we ons hier nu tegen ?</vt:lpstr>
      <vt:lpstr>Bescherming tegen besmetting door contact </vt:lpstr>
      <vt:lpstr>Bescherming tegen besmetting door druppels</vt:lpstr>
      <vt:lpstr>Bescherming tegen besmetting door AËrosolen</vt:lpstr>
      <vt:lpstr>Bescherming tegen besmetting door aërosolen</vt:lpstr>
      <vt:lpstr>Mondmaskers</vt:lpstr>
      <vt:lpstr>Welke beschermen tegen druppels</vt:lpstr>
      <vt:lpstr>Welke beschermen tegen druppels</vt:lpstr>
      <vt:lpstr>Welke beschermen tegen aërosolen</vt:lpstr>
      <vt:lpstr>Welke bescherming tegen aërosolen</vt:lpstr>
      <vt:lpstr>Welke beschermen tegen aërosolen</vt:lpstr>
      <vt:lpstr>Welke bescherming tegen aërosolen</vt:lpstr>
      <vt:lpstr>Welke bescherming tegen aërosolen</vt:lpstr>
      <vt:lpstr>Kan ik nu gewoon aanschaffen ?</vt:lpstr>
      <vt:lpstr>Hoe weet ik dan wat een goed masker is</vt:lpstr>
      <vt:lpstr>Tot slot</vt:lpstr>
      <vt:lpstr>Nog niet duidelijk ?</vt:lpstr>
      <vt:lpstr>Powerpoint gemaakt door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COVID-19</dc:title>
  <dc:creator>hansb</dc:creator>
  <cp:lastModifiedBy>Christa Vercruysse</cp:lastModifiedBy>
  <cp:revision>43</cp:revision>
  <dcterms:created xsi:type="dcterms:W3CDTF">2020-11-24T09:55:16Z</dcterms:created>
  <dcterms:modified xsi:type="dcterms:W3CDTF">2021-01-15T10:48:52Z</dcterms:modified>
</cp:coreProperties>
</file>