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xml" ContentType="application/vnd.openxmlformats-officedocument.drawingml.chart+xml"/>
  <Override PartName="/ppt/notesSlides/notesSlide55.xml" ContentType="application/vnd.openxmlformats-officedocument.presentationml.notesSlide+xml"/>
  <Override PartName="/ppt/charts/chart5.xml" ContentType="application/vnd.openxmlformats-officedocument.drawingml.chart+xml"/>
  <Override PartName="/ppt/notesSlides/notesSlide56.xml" ContentType="application/vnd.openxmlformats-officedocument.presentationml.notesSlide+xml"/>
  <Override PartName="/ppt/charts/chart6.xml" ContentType="application/vnd.openxmlformats-officedocument.drawingml.chart+xml"/>
  <Override PartName="/ppt/notesSlides/notesSlide57.xml" ContentType="application/vnd.openxmlformats-officedocument.presentationml.notesSlide+xml"/>
  <Override PartName="/ppt/charts/chart7.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148"/>
  </p:notesMasterIdLst>
  <p:handoutMasterIdLst>
    <p:handoutMasterId r:id="rId149"/>
  </p:handoutMasterIdLst>
  <p:sldIdLst>
    <p:sldId id="256" r:id="rId3"/>
    <p:sldId id="337" r:id="rId4"/>
    <p:sldId id="257" r:id="rId5"/>
    <p:sldId id="259" r:id="rId6"/>
    <p:sldId id="260" r:id="rId7"/>
    <p:sldId id="261" r:id="rId8"/>
    <p:sldId id="262" r:id="rId9"/>
    <p:sldId id="258" r:id="rId10"/>
    <p:sldId id="339" r:id="rId11"/>
    <p:sldId id="263" r:id="rId12"/>
    <p:sldId id="264" r:id="rId13"/>
    <p:sldId id="265" r:id="rId14"/>
    <p:sldId id="266" r:id="rId15"/>
    <p:sldId id="338" r:id="rId16"/>
    <p:sldId id="268" r:id="rId17"/>
    <p:sldId id="270" r:id="rId18"/>
    <p:sldId id="269"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9" r:id="rId33"/>
    <p:sldId id="286" r:id="rId34"/>
    <p:sldId id="287" r:id="rId35"/>
    <p:sldId id="288" r:id="rId36"/>
    <p:sldId id="290" r:id="rId37"/>
    <p:sldId id="292" r:id="rId38"/>
    <p:sldId id="303" r:id="rId39"/>
    <p:sldId id="304" r:id="rId40"/>
    <p:sldId id="305" r:id="rId41"/>
    <p:sldId id="328" r:id="rId42"/>
    <p:sldId id="306" r:id="rId43"/>
    <p:sldId id="311" r:id="rId44"/>
    <p:sldId id="307" r:id="rId45"/>
    <p:sldId id="329" r:id="rId46"/>
    <p:sldId id="330" r:id="rId47"/>
    <p:sldId id="324" r:id="rId48"/>
    <p:sldId id="325" r:id="rId49"/>
    <p:sldId id="318" r:id="rId50"/>
    <p:sldId id="319" r:id="rId51"/>
    <p:sldId id="320" r:id="rId52"/>
    <p:sldId id="321" r:id="rId53"/>
    <p:sldId id="322" r:id="rId54"/>
    <p:sldId id="326" r:id="rId55"/>
    <p:sldId id="332" r:id="rId56"/>
    <p:sldId id="308" r:id="rId57"/>
    <p:sldId id="334" r:id="rId58"/>
    <p:sldId id="335" r:id="rId59"/>
    <p:sldId id="336" r:id="rId60"/>
    <p:sldId id="327" r:id="rId61"/>
    <p:sldId id="341" r:id="rId62"/>
    <p:sldId id="340" r:id="rId63"/>
    <p:sldId id="343" r:id="rId64"/>
    <p:sldId id="371" r:id="rId65"/>
    <p:sldId id="350" r:id="rId66"/>
    <p:sldId id="357" r:id="rId67"/>
    <p:sldId id="351" r:id="rId68"/>
    <p:sldId id="359" r:id="rId69"/>
    <p:sldId id="353" r:id="rId70"/>
    <p:sldId id="354" r:id="rId71"/>
    <p:sldId id="355" r:id="rId72"/>
    <p:sldId id="356" r:id="rId73"/>
    <p:sldId id="352" r:id="rId74"/>
    <p:sldId id="372" r:id="rId75"/>
    <p:sldId id="358" r:id="rId76"/>
    <p:sldId id="373" r:id="rId77"/>
    <p:sldId id="360" r:id="rId78"/>
    <p:sldId id="374" r:id="rId79"/>
    <p:sldId id="345" r:id="rId80"/>
    <p:sldId id="348" r:id="rId81"/>
    <p:sldId id="441" r:id="rId82"/>
    <p:sldId id="375" r:id="rId83"/>
    <p:sldId id="370" r:id="rId84"/>
    <p:sldId id="364" r:id="rId85"/>
    <p:sldId id="365" r:id="rId86"/>
    <p:sldId id="366" r:id="rId87"/>
    <p:sldId id="367" r:id="rId88"/>
    <p:sldId id="368" r:id="rId89"/>
    <p:sldId id="363" r:id="rId90"/>
    <p:sldId id="414" r:id="rId91"/>
    <p:sldId id="415" r:id="rId92"/>
    <p:sldId id="416" r:id="rId93"/>
    <p:sldId id="369" r:id="rId94"/>
    <p:sldId id="386" r:id="rId95"/>
    <p:sldId id="387" r:id="rId96"/>
    <p:sldId id="388" r:id="rId97"/>
    <p:sldId id="380" r:id="rId98"/>
    <p:sldId id="378" r:id="rId99"/>
    <p:sldId id="377" r:id="rId100"/>
    <p:sldId id="381" r:id="rId101"/>
    <p:sldId id="382" r:id="rId102"/>
    <p:sldId id="383" r:id="rId103"/>
    <p:sldId id="384" r:id="rId104"/>
    <p:sldId id="385" r:id="rId105"/>
    <p:sldId id="417" r:id="rId106"/>
    <p:sldId id="419" r:id="rId107"/>
    <p:sldId id="420" r:id="rId108"/>
    <p:sldId id="421" r:id="rId109"/>
    <p:sldId id="422" r:id="rId110"/>
    <p:sldId id="426" r:id="rId111"/>
    <p:sldId id="427" r:id="rId112"/>
    <p:sldId id="423" r:id="rId113"/>
    <p:sldId id="424" r:id="rId114"/>
    <p:sldId id="429" r:id="rId115"/>
    <p:sldId id="430" r:id="rId116"/>
    <p:sldId id="431" r:id="rId117"/>
    <p:sldId id="432" r:id="rId118"/>
    <p:sldId id="433" r:id="rId119"/>
    <p:sldId id="435" r:id="rId120"/>
    <p:sldId id="437" r:id="rId121"/>
    <p:sldId id="439" r:id="rId122"/>
    <p:sldId id="440" r:id="rId123"/>
    <p:sldId id="411" r:id="rId124"/>
    <p:sldId id="412"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0" r:id="rId145"/>
    <p:sldId id="442" r:id="rId146"/>
    <p:sldId id="443" r:id="rId147"/>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2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e Gheysen" initials="TG" lastIdx="9" clrIdx="0">
    <p:extLst>
      <p:ext uri="{19B8F6BF-5375-455C-9EA6-DF929625EA0E}">
        <p15:presenceInfo xmlns:p15="http://schemas.microsoft.com/office/powerpoint/2012/main" userId="4ffbec477fb5d4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36"/>
    <a:srgbClr val="1D71B8"/>
    <a:srgbClr val="208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90291" autoAdjust="0"/>
  </p:normalViewPr>
  <p:slideViewPr>
    <p:cSldViewPr snapToGrid="0" snapToObjects="1">
      <p:cViewPr varScale="1">
        <p:scale>
          <a:sx n="82" d="100"/>
          <a:sy n="82" d="100"/>
        </p:scale>
        <p:origin x="684" y="90"/>
      </p:cViewPr>
      <p:guideLst>
        <p:guide orient="horz" pos="1139"/>
        <p:guide pos="234"/>
      </p:guideLst>
    </p:cSldViewPr>
  </p:slideViewPr>
  <p:notesTextViewPr>
    <p:cViewPr>
      <p:scale>
        <a:sx n="1" d="1"/>
        <a:sy n="1" d="1"/>
      </p:scale>
      <p:origin x="0" y="0"/>
    </p:cViewPr>
  </p:notesTextViewPr>
  <p:sorterViewPr>
    <p:cViewPr>
      <p:scale>
        <a:sx n="74" d="100"/>
        <a:sy n="74" d="100"/>
      </p:scale>
      <p:origin x="0" y="-1838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notesMaster" Target="notesMasters/notesMaster1.xml"/><Relationship Id="rId15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werkblad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werkblad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werkblad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werkblad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rgbClr val="008D36"/>
              </a:solidFill>
              <a:ln w="19050">
                <a:solidFill>
                  <a:schemeClr val="lt1"/>
                </a:solidFill>
              </a:ln>
              <a:effectLst/>
            </c:spPr>
            <c:extLst>
              <c:ext xmlns:c16="http://schemas.microsoft.com/office/drawing/2014/chart" uri="{C3380CC4-5D6E-409C-BE32-E72D297353CC}">
                <c16:uniqueId val="{00000001-D99D-473A-82EB-3F3BF503415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D99D-473A-82EB-3F3BF5034159}"/>
              </c:ext>
            </c:extLst>
          </c:dPt>
          <c:dPt>
            <c:idx val="2"/>
            <c:bubble3D val="0"/>
            <c:spPr>
              <a:solidFill>
                <a:srgbClr val="1D71B8"/>
              </a:solidFill>
              <a:ln w="19050">
                <a:solidFill>
                  <a:schemeClr val="lt1"/>
                </a:solidFill>
              </a:ln>
              <a:effectLst/>
            </c:spPr>
            <c:extLst>
              <c:ext xmlns:c16="http://schemas.microsoft.com/office/drawing/2014/chart" uri="{C3380CC4-5D6E-409C-BE32-E72D297353CC}">
                <c16:uniqueId val="{00000005-D99D-473A-82EB-3F3BF503415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Blad1!$A$8:$A$10</c:f>
              <c:strCache>
                <c:ptCount val="3"/>
                <c:pt idx="0">
                  <c:v>Vrij CLB Netwerk</c:v>
                </c:pt>
                <c:pt idx="1">
                  <c:v>GO!</c:v>
                </c:pt>
                <c:pt idx="2">
                  <c:v>OGO</c:v>
                </c:pt>
              </c:strCache>
            </c:strRef>
          </c:cat>
          <c:val>
            <c:numRef>
              <c:f>Blad1!$B$8:$B$10</c:f>
              <c:numCache>
                <c:formatCode>General</c:formatCode>
                <c:ptCount val="3"/>
                <c:pt idx="0">
                  <c:v>43</c:v>
                </c:pt>
                <c:pt idx="1">
                  <c:v>24</c:v>
                </c:pt>
                <c:pt idx="2">
                  <c:v>5</c:v>
                </c:pt>
              </c:numCache>
            </c:numRef>
          </c:val>
          <c:extLst>
            <c:ext xmlns:c16="http://schemas.microsoft.com/office/drawing/2014/chart" uri="{C3380CC4-5D6E-409C-BE32-E72D297353CC}">
              <c16:uniqueId val="{00000006-D99D-473A-82EB-3F3BF503415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039310205239629"/>
          <c:y val="0.8495671605744024"/>
          <c:w val="0.61391067647425168"/>
          <c:h val="0.13250720019941797"/>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51359837759714E-2"/>
          <c:y val="0.11850691757562017"/>
          <c:w val="0.79047097314330983"/>
          <c:h val="0.69199414458151998"/>
        </c:manualLayout>
      </c:layout>
      <c:pieChart>
        <c:varyColors val="1"/>
        <c:ser>
          <c:idx val="0"/>
          <c:order val="0"/>
          <c:dPt>
            <c:idx val="0"/>
            <c:bubble3D val="0"/>
            <c:spPr>
              <a:solidFill>
                <a:srgbClr val="008D36"/>
              </a:solidFill>
              <a:ln w="19050">
                <a:solidFill>
                  <a:schemeClr val="lt1"/>
                </a:solidFill>
              </a:ln>
              <a:effectLst/>
            </c:spPr>
            <c:extLst>
              <c:ext xmlns:c16="http://schemas.microsoft.com/office/drawing/2014/chart" uri="{C3380CC4-5D6E-409C-BE32-E72D297353CC}">
                <c16:uniqueId val="{00000001-288D-4346-B080-571A23EB4E6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288D-4346-B080-571A23EB4E60}"/>
              </c:ext>
            </c:extLst>
          </c:dPt>
          <c:dPt>
            <c:idx val="2"/>
            <c:bubble3D val="0"/>
            <c:spPr>
              <a:solidFill>
                <a:srgbClr val="1D71B8"/>
              </a:solidFill>
              <a:ln w="19050">
                <a:solidFill>
                  <a:schemeClr val="lt1"/>
                </a:solidFill>
              </a:ln>
              <a:effectLst/>
            </c:spPr>
            <c:extLst>
              <c:ext xmlns:c16="http://schemas.microsoft.com/office/drawing/2014/chart" uri="{C3380CC4-5D6E-409C-BE32-E72D297353CC}">
                <c16:uniqueId val="{00000005-288D-4346-B080-571A23EB4E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88D-4346-B080-571A23EB4E60}"/>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Vrij Onderwijs
(Katholiek Onderwijs Vlaanderen
en Kleine Onderwijsverstrekkers)</c:v>
                </c:pt>
                <c:pt idx="1">
                  <c:v>GO! </c:v>
                </c:pt>
                <c:pt idx="2">
                  <c:v>OVSG</c:v>
                </c:pt>
                <c:pt idx="3">
                  <c:v>POV</c:v>
                </c:pt>
              </c:strCache>
            </c:strRef>
          </c:cat>
          <c:val>
            <c:numRef>
              <c:f>Blad1!$B$2:$B$5</c:f>
              <c:numCache>
                <c:formatCode>General</c:formatCode>
                <c:ptCount val="4"/>
                <c:pt idx="0">
                  <c:v>65.88</c:v>
                </c:pt>
                <c:pt idx="1">
                  <c:v>17.14</c:v>
                </c:pt>
                <c:pt idx="2">
                  <c:v>15.73</c:v>
                </c:pt>
                <c:pt idx="3">
                  <c:v>1.25</c:v>
                </c:pt>
              </c:numCache>
            </c:numRef>
          </c:val>
          <c:extLst>
            <c:ext xmlns:c16="http://schemas.microsoft.com/office/drawing/2014/chart" uri="{C3380CC4-5D6E-409C-BE32-E72D297353CC}">
              <c16:uniqueId val="{00000008-288D-4346-B080-571A23EB4E6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4248104447250795E-2"/>
          <c:y val="0.80845733381307028"/>
          <c:w val="0.9822293513260002"/>
          <c:h val="0.17295762707687454"/>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8D36"/>
              </a:solidFill>
              <a:ln w="19050">
                <a:solidFill>
                  <a:schemeClr val="lt1"/>
                </a:solidFill>
              </a:ln>
              <a:effectLst/>
            </c:spPr>
            <c:extLst>
              <c:ext xmlns:c16="http://schemas.microsoft.com/office/drawing/2014/chart" uri="{C3380CC4-5D6E-409C-BE32-E72D297353CC}">
                <c16:uniqueId val="{00000001-7C4B-4F23-95D4-452FCB8C3DE7}"/>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7C4B-4F23-95D4-452FCB8C3DE7}"/>
              </c:ext>
            </c:extLst>
          </c:dPt>
          <c:dPt>
            <c:idx val="2"/>
            <c:bubble3D val="0"/>
            <c:spPr>
              <a:solidFill>
                <a:srgbClr val="1D71B8"/>
              </a:solidFill>
              <a:ln w="19050">
                <a:solidFill>
                  <a:schemeClr val="lt1"/>
                </a:solidFill>
              </a:ln>
              <a:effectLst/>
            </c:spPr>
            <c:extLst>
              <c:ext xmlns:c16="http://schemas.microsoft.com/office/drawing/2014/chart" uri="{C3380CC4-5D6E-409C-BE32-E72D297353CC}">
                <c16:uniqueId val="{00000005-7C4B-4F23-95D4-452FCB8C3DE7}"/>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4B-4F23-95D4-452FCB8C3DE7}"/>
                </c:ext>
              </c:extLst>
            </c:dLbl>
            <c:dLbl>
              <c:idx val="1"/>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4B-4F23-95D4-452FCB8C3DE7}"/>
                </c:ext>
              </c:extLst>
            </c:dLbl>
            <c:dLbl>
              <c:idx val="2"/>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4B-4F23-95D4-452FCB8C3DE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Blad1!$A$13:$A$15</c:f>
              <c:strCache>
                <c:ptCount val="3"/>
                <c:pt idx="0">
                  <c:v>Vrij CLB Netwerk</c:v>
                </c:pt>
                <c:pt idx="1">
                  <c:v>GO!</c:v>
                </c:pt>
                <c:pt idx="2">
                  <c:v>OGO</c:v>
                </c:pt>
              </c:strCache>
            </c:strRef>
          </c:cat>
          <c:val>
            <c:numRef>
              <c:f>Blad1!$B$13:$B$15</c:f>
              <c:numCache>
                <c:formatCode>General</c:formatCode>
                <c:ptCount val="3"/>
                <c:pt idx="0">
                  <c:v>67.41</c:v>
                </c:pt>
                <c:pt idx="1">
                  <c:v>23.97</c:v>
                </c:pt>
                <c:pt idx="2">
                  <c:v>8.61</c:v>
                </c:pt>
              </c:numCache>
            </c:numRef>
          </c:val>
          <c:extLst>
            <c:ext xmlns:c16="http://schemas.microsoft.com/office/drawing/2014/chart" uri="{C3380CC4-5D6E-409C-BE32-E72D297353CC}">
              <c16:uniqueId val="{00000006-7C4B-4F23-95D4-452FCB8C3DE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2204366623432772"/>
          <c:y val="0.86451013863025039"/>
          <c:w val="0.57792671854734112"/>
          <c:h val="9.585893854748604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Aantal unieke leerlingen</c:v>
                </c:pt>
              </c:strCache>
            </c:strRef>
          </c:tx>
          <c:explosion val="6"/>
          <c:dPt>
            <c:idx val="0"/>
            <c:bubble3D val="0"/>
            <c:spPr>
              <a:solidFill>
                <a:srgbClr val="8A094D"/>
              </a:solidFill>
            </c:spPr>
            <c:extLst>
              <c:ext xmlns:c16="http://schemas.microsoft.com/office/drawing/2014/chart" uri="{C3380CC4-5D6E-409C-BE32-E72D297353CC}">
                <c16:uniqueId val="{00000001-4D01-45FA-B5E9-488E6B344CD6}"/>
              </c:ext>
            </c:extLst>
          </c:dPt>
          <c:dPt>
            <c:idx val="1"/>
            <c:bubble3D val="0"/>
            <c:spPr>
              <a:solidFill>
                <a:srgbClr val="000066"/>
              </a:solidFill>
            </c:spPr>
            <c:extLst>
              <c:ext xmlns:c16="http://schemas.microsoft.com/office/drawing/2014/chart" uri="{C3380CC4-5D6E-409C-BE32-E72D297353CC}">
                <c16:uniqueId val="{00000003-4D01-45FA-B5E9-488E6B344CD6}"/>
              </c:ext>
            </c:extLst>
          </c:dPt>
          <c:dPt>
            <c:idx val="2"/>
            <c:bubble3D val="0"/>
            <c:spPr>
              <a:solidFill>
                <a:srgbClr val="FF9900"/>
              </a:solidFill>
            </c:spPr>
            <c:extLst>
              <c:ext xmlns:c16="http://schemas.microsoft.com/office/drawing/2014/chart" uri="{C3380CC4-5D6E-409C-BE32-E72D297353CC}">
                <c16:uniqueId val="{00000005-4D01-45FA-B5E9-488E6B344CD6}"/>
              </c:ext>
            </c:extLst>
          </c:dPt>
          <c:dPt>
            <c:idx val="3"/>
            <c:bubble3D val="0"/>
            <c:spPr>
              <a:solidFill>
                <a:srgbClr val="006666"/>
              </a:solidFill>
            </c:spPr>
            <c:extLst>
              <c:ext xmlns:c16="http://schemas.microsoft.com/office/drawing/2014/chart" uri="{C3380CC4-5D6E-409C-BE32-E72D297353CC}">
                <c16:uniqueId val="{00000007-4D01-45FA-B5E9-488E6B344CD6}"/>
              </c:ext>
            </c:extLst>
          </c:dPt>
          <c:cat>
            <c:strRef>
              <c:f>Blad1!$A$2:$A$5</c:f>
              <c:strCache>
                <c:ptCount val="4"/>
                <c:pt idx="0">
                  <c:v>L&amp;S</c:v>
                </c:pt>
                <c:pt idx="1">
                  <c:v>OLB</c:v>
                </c:pt>
                <c:pt idx="2">
                  <c:v>PGZ</c:v>
                </c:pt>
                <c:pt idx="3">
                  <c:v>PSF</c:v>
                </c:pt>
              </c:strCache>
            </c:strRef>
          </c:cat>
          <c:val>
            <c:numRef>
              <c:f>Blad1!$B$2:$B$5</c:f>
              <c:numCache>
                <c:formatCode>#,##0</c:formatCode>
                <c:ptCount val="4"/>
                <c:pt idx="0">
                  <c:v>146763</c:v>
                </c:pt>
                <c:pt idx="1">
                  <c:v>140473</c:v>
                </c:pt>
                <c:pt idx="2">
                  <c:v>58348</c:v>
                </c:pt>
                <c:pt idx="3">
                  <c:v>104266</c:v>
                </c:pt>
              </c:numCache>
            </c:numRef>
          </c:val>
          <c:extLst>
            <c:ext xmlns:c16="http://schemas.microsoft.com/office/drawing/2014/chart" uri="{C3380CC4-5D6E-409C-BE32-E72D297353CC}">
              <c16:uniqueId val="{00000008-4D01-45FA-B5E9-488E6B344CD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546581160651805"/>
          <c:y val="6.197323868314078E-2"/>
          <c:w val="0.16544839612415435"/>
          <c:h val="0.86588268458869777"/>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02034556890086"/>
          <c:y val="2.9226022979204631E-2"/>
          <c:w val="0.83497441406679274"/>
          <c:h val="0.73443415076600116"/>
        </c:manualLayout>
      </c:layout>
      <c:lineChart>
        <c:grouping val="standard"/>
        <c:varyColors val="0"/>
        <c:ser>
          <c:idx val="0"/>
          <c:order val="0"/>
          <c:tx>
            <c:strRef>
              <c:f>Blad1!$B$1</c:f>
              <c:strCache>
                <c:ptCount val="1"/>
                <c:pt idx="0">
                  <c:v>OLB</c:v>
                </c:pt>
              </c:strCache>
            </c:strRef>
          </c:tx>
          <c:spPr>
            <a:ln>
              <a:solidFill>
                <a:srgbClr val="CC3300"/>
              </a:solidFill>
            </a:ln>
          </c:spPr>
          <c:marker>
            <c:symbol val="none"/>
          </c:marker>
          <c:cat>
            <c:strRef>
              <c:f>Blad1!$A$2:$A$20</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18+</c:v>
                </c:pt>
              </c:strCache>
            </c:strRef>
          </c:cat>
          <c:val>
            <c:numRef>
              <c:f>Blad1!$B$2:$B$20</c:f>
              <c:numCache>
                <c:formatCode>#,##0_);\(#,##0\)</c:formatCode>
                <c:ptCount val="19"/>
                <c:pt idx="0">
                  <c:v>2</c:v>
                </c:pt>
                <c:pt idx="1">
                  <c:v>429</c:v>
                </c:pt>
                <c:pt idx="2">
                  <c:v>1484</c:v>
                </c:pt>
                <c:pt idx="3">
                  <c:v>2537</c:v>
                </c:pt>
                <c:pt idx="4">
                  <c:v>9476</c:v>
                </c:pt>
                <c:pt idx="5">
                  <c:v>8528</c:v>
                </c:pt>
                <c:pt idx="6">
                  <c:v>6652</c:v>
                </c:pt>
                <c:pt idx="7">
                  <c:v>6074</c:v>
                </c:pt>
                <c:pt idx="8">
                  <c:v>5810</c:v>
                </c:pt>
                <c:pt idx="9">
                  <c:v>6412</c:v>
                </c:pt>
                <c:pt idx="10">
                  <c:v>20401</c:v>
                </c:pt>
                <c:pt idx="11">
                  <c:v>16566</c:v>
                </c:pt>
                <c:pt idx="12">
                  <c:v>14360</c:v>
                </c:pt>
                <c:pt idx="13">
                  <c:v>12545</c:v>
                </c:pt>
                <c:pt idx="14">
                  <c:v>12370</c:v>
                </c:pt>
                <c:pt idx="15">
                  <c:v>12153</c:v>
                </c:pt>
                <c:pt idx="16">
                  <c:v>14158</c:v>
                </c:pt>
                <c:pt idx="17">
                  <c:v>8630</c:v>
                </c:pt>
                <c:pt idx="18" formatCode="General">
                  <c:v>6642</c:v>
                </c:pt>
              </c:numCache>
            </c:numRef>
          </c:val>
          <c:smooth val="0"/>
          <c:extLst>
            <c:ext xmlns:c16="http://schemas.microsoft.com/office/drawing/2014/chart" uri="{C3380CC4-5D6E-409C-BE32-E72D297353CC}">
              <c16:uniqueId val="{00000000-D3B9-4F4B-B311-A39257A01C20}"/>
            </c:ext>
          </c:extLst>
        </c:ser>
        <c:ser>
          <c:idx val="1"/>
          <c:order val="1"/>
          <c:tx>
            <c:strRef>
              <c:f>Blad1!$C$1</c:f>
              <c:strCache>
                <c:ptCount val="1"/>
                <c:pt idx="0">
                  <c:v>L&amp;S</c:v>
                </c:pt>
              </c:strCache>
            </c:strRef>
          </c:tx>
          <c:spPr>
            <a:ln>
              <a:solidFill>
                <a:srgbClr val="1D71B8"/>
              </a:solidFill>
            </a:ln>
          </c:spPr>
          <c:marker>
            <c:symbol val="none"/>
          </c:marker>
          <c:cat>
            <c:strRef>
              <c:f>Blad1!$A$2:$A$20</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18+</c:v>
                </c:pt>
              </c:strCache>
            </c:strRef>
          </c:cat>
          <c:val>
            <c:numRef>
              <c:f>Blad1!$C$2:$C$20</c:f>
              <c:numCache>
                <c:formatCode>#,##0_);\(#,##0\)</c:formatCode>
                <c:ptCount val="19"/>
                <c:pt idx="0">
                  <c:v>2</c:v>
                </c:pt>
                <c:pt idx="1">
                  <c:v>1344</c:v>
                </c:pt>
                <c:pt idx="2">
                  <c:v>7629</c:v>
                </c:pt>
                <c:pt idx="3">
                  <c:v>12615</c:v>
                </c:pt>
                <c:pt idx="4">
                  <c:v>16918</c:v>
                </c:pt>
                <c:pt idx="5">
                  <c:v>16965</c:v>
                </c:pt>
                <c:pt idx="6">
                  <c:v>17841</c:v>
                </c:pt>
                <c:pt idx="7">
                  <c:v>17358</c:v>
                </c:pt>
                <c:pt idx="8">
                  <c:v>15563</c:v>
                </c:pt>
                <c:pt idx="9">
                  <c:v>14261</c:v>
                </c:pt>
                <c:pt idx="10">
                  <c:v>12367</c:v>
                </c:pt>
                <c:pt idx="11">
                  <c:v>10228</c:v>
                </c:pt>
                <c:pt idx="12">
                  <c:v>8019</c:v>
                </c:pt>
                <c:pt idx="13">
                  <c:v>7219</c:v>
                </c:pt>
                <c:pt idx="14">
                  <c:v>7247</c:v>
                </c:pt>
                <c:pt idx="15">
                  <c:v>6314</c:v>
                </c:pt>
                <c:pt idx="16">
                  <c:v>4962</c:v>
                </c:pt>
                <c:pt idx="17">
                  <c:v>2859</c:v>
                </c:pt>
                <c:pt idx="18">
                  <c:v>2352</c:v>
                </c:pt>
              </c:numCache>
            </c:numRef>
          </c:val>
          <c:smooth val="0"/>
          <c:extLst>
            <c:ext xmlns:c16="http://schemas.microsoft.com/office/drawing/2014/chart" uri="{C3380CC4-5D6E-409C-BE32-E72D297353CC}">
              <c16:uniqueId val="{00000001-D3B9-4F4B-B311-A39257A01C20}"/>
            </c:ext>
          </c:extLst>
        </c:ser>
        <c:ser>
          <c:idx val="2"/>
          <c:order val="2"/>
          <c:tx>
            <c:strRef>
              <c:f>Blad1!$D$1</c:f>
              <c:strCache>
                <c:ptCount val="1"/>
                <c:pt idx="0">
                  <c:v>PGZ</c:v>
                </c:pt>
              </c:strCache>
            </c:strRef>
          </c:tx>
          <c:spPr>
            <a:ln>
              <a:solidFill>
                <a:srgbClr val="008D36"/>
              </a:solidFill>
            </a:ln>
          </c:spPr>
          <c:marker>
            <c:symbol val="none"/>
          </c:marker>
          <c:cat>
            <c:strRef>
              <c:f>Blad1!$A$2:$A$20</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18+</c:v>
                </c:pt>
              </c:strCache>
            </c:strRef>
          </c:cat>
          <c:val>
            <c:numRef>
              <c:f>Blad1!$D$2:$D$20</c:f>
              <c:numCache>
                <c:formatCode>#,##0_);\(#,##0\)</c:formatCode>
                <c:ptCount val="19"/>
                <c:pt idx="0">
                  <c:v>1</c:v>
                </c:pt>
                <c:pt idx="1">
                  <c:v>544</c:v>
                </c:pt>
                <c:pt idx="2">
                  <c:v>3018</c:v>
                </c:pt>
                <c:pt idx="3">
                  <c:v>4889</c:v>
                </c:pt>
                <c:pt idx="4">
                  <c:v>4813</c:v>
                </c:pt>
                <c:pt idx="5">
                  <c:v>6375</c:v>
                </c:pt>
                <c:pt idx="6">
                  <c:v>3846</c:v>
                </c:pt>
                <c:pt idx="7">
                  <c:v>3431</c:v>
                </c:pt>
                <c:pt idx="8">
                  <c:v>2942</c:v>
                </c:pt>
                <c:pt idx="9">
                  <c:v>4814</c:v>
                </c:pt>
                <c:pt idx="10">
                  <c:v>3826</c:v>
                </c:pt>
                <c:pt idx="11">
                  <c:v>7235</c:v>
                </c:pt>
                <c:pt idx="12">
                  <c:v>4969</c:v>
                </c:pt>
                <c:pt idx="13">
                  <c:v>4745</c:v>
                </c:pt>
                <c:pt idx="14">
                  <c:v>3619</c:v>
                </c:pt>
                <c:pt idx="15">
                  <c:v>2544</c:v>
                </c:pt>
                <c:pt idx="16">
                  <c:v>2081</c:v>
                </c:pt>
                <c:pt idx="17">
                  <c:v>1128</c:v>
                </c:pt>
                <c:pt idx="18" formatCode="General">
                  <c:v>832</c:v>
                </c:pt>
              </c:numCache>
            </c:numRef>
          </c:val>
          <c:smooth val="0"/>
          <c:extLst>
            <c:ext xmlns:c16="http://schemas.microsoft.com/office/drawing/2014/chart" uri="{C3380CC4-5D6E-409C-BE32-E72D297353CC}">
              <c16:uniqueId val="{00000002-D3B9-4F4B-B311-A39257A01C20}"/>
            </c:ext>
          </c:extLst>
        </c:ser>
        <c:ser>
          <c:idx val="3"/>
          <c:order val="3"/>
          <c:tx>
            <c:strRef>
              <c:f>Blad1!$E$1</c:f>
              <c:strCache>
                <c:ptCount val="1"/>
                <c:pt idx="0">
                  <c:v>PSF</c:v>
                </c:pt>
              </c:strCache>
            </c:strRef>
          </c:tx>
          <c:marker>
            <c:symbol val="none"/>
          </c:marker>
          <c:cat>
            <c:strRef>
              <c:f>Blad1!$A$2:$A$20</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18+</c:v>
                </c:pt>
              </c:strCache>
            </c:strRef>
          </c:cat>
          <c:val>
            <c:numRef>
              <c:f>Blad1!$E$2:$E$20</c:f>
              <c:numCache>
                <c:formatCode>#,##0_);\(#,##0\)</c:formatCode>
                <c:ptCount val="19"/>
                <c:pt idx="0">
                  <c:v>1</c:v>
                </c:pt>
                <c:pt idx="1">
                  <c:v>782</c:v>
                </c:pt>
                <c:pt idx="2">
                  <c:v>3865</c:v>
                </c:pt>
                <c:pt idx="3">
                  <c:v>5784</c:v>
                </c:pt>
                <c:pt idx="4">
                  <c:v>6688</c:v>
                </c:pt>
                <c:pt idx="5">
                  <c:v>7491</c:v>
                </c:pt>
                <c:pt idx="6">
                  <c:v>8255</c:v>
                </c:pt>
                <c:pt idx="7">
                  <c:v>8708</c:v>
                </c:pt>
                <c:pt idx="8">
                  <c:v>8818</c:v>
                </c:pt>
                <c:pt idx="9">
                  <c:v>9062</c:v>
                </c:pt>
                <c:pt idx="10">
                  <c:v>8423</c:v>
                </c:pt>
                <c:pt idx="11">
                  <c:v>8406</c:v>
                </c:pt>
                <c:pt idx="12">
                  <c:v>8370</c:v>
                </c:pt>
                <c:pt idx="13">
                  <c:v>8713</c:v>
                </c:pt>
                <c:pt idx="14">
                  <c:v>8503</c:v>
                </c:pt>
                <c:pt idx="15">
                  <c:v>7749</c:v>
                </c:pt>
                <c:pt idx="16">
                  <c:v>6619</c:v>
                </c:pt>
                <c:pt idx="17">
                  <c:v>3559</c:v>
                </c:pt>
                <c:pt idx="18" formatCode="General">
                  <c:v>2468</c:v>
                </c:pt>
              </c:numCache>
            </c:numRef>
          </c:val>
          <c:smooth val="0"/>
          <c:extLst>
            <c:ext xmlns:c16="http://schemas.microsoft.com/office/drawing/2014/chart" uri="{C3380CC4-5D6E-409C-BE32-E72D297353CC}">
              <c16:uniqueId val="{00000003-D3B9-4F4B-B311-A39257A01C20}"/>
            </c:ext>
          </c:extLst>
        </c:ser>
        <c:dLbls>
          <c:showLegendKey val="0"/>
          <c:showVal val="0"/>
          <c:showCatName val="0"/>
          <c:showSerName val="0"/>
          <c:showPercent val="0"/>
          <c:showBubbleSize val="0"/>
        </c:dLbls>
        <c:smooth val="0"/>
        <c:axId val="398329808"/>
        <c:axId val="398334120"/>
      </c:lineChart>
      <c:catAx>
        <c:axId val="398329808"/>
        <c:scaling>
          <c:orientation val="minMax"/>
        </c:scaling>
        <c:delete val="0"/>
        <c:axPos val="b"/>
        <c:title>
          <c:tx>
            <c:rich>
              <a:bodyPr/>
              <a:lstStyle/>
              <a:p>
                <a:pPr>
                  <a:defRPr sz="1800" b="0"/>
                </a:pPr>
                <a:r>
                  <a:rPr lang="nl-BE" sz="1800" b="0"/>
                  <a:t>Leeftijd</a:t>
                </a:r>
                <a:r>
                  <a:rPr lang="nl-BE" sz="1800" b="0" baseline="0"/>
                  <a:t> leerling</a:t>
                </a:r>
                <a:endParaRPr lang="nl-BE" sz="1800" b="0"/>
              </a:p>
            </c:rich>
          </c:tx>
          <c:overlay val="0"/>
        </c:title>
        <c:numFmt formatCode="General" sourceLinked="1"/>
        <c:majorTickMark val="out"/>
        <c:minorTickMark val="none"/>
        <c:tickLblPos val="nextTo"/>
        <c:crossAx val="398334120"/>
        <c:crosses val="autoZero"/>
        <c:auto val="1"/>
        <c:lblAlgn val="ctr"/>
        <c:lblOffset val="100"/>
        <c:noMultiLvlLbl val="0"/>
      </c:catAx>
      <c:valAx>
        <c:axId val="398334120"/>
        <c:scaling>
          <c:orientation val="minMax"/>
        </c:scaling>
        <c:delete val="0"/>
        <c:axPos val="l"/>
        <c:majorGridlines/>
        <c:title>
          <c:tx>
            <c:rich>
              <a:bodyPr rot="-5400000" vert="horz"/>
              <a:lstStyle/>
              <a:p>
                <a:pPr>
                  <a:defRPr sz="1800" b="0"/>
                </a:pPr>
                <a:r>
                  <a:rPr lang="nl-BE" sz="1800" b="0"/>
                  <a:t>Aantal leerlingen met een zorgvraag</a:t>
                </a:r>
              </a:p>
              <a:p>
                <a:pPr>
                  <a:defRPr sz="1800" b="0"/>
                </a:pPr>
                <a:endParaRPr lang="nl-BE" sz="1800" b="0"/>
              </a:p>
            </c:rich>
          </c:tx>
          <c:overlay val="0"/>
        </c:title>
        <c:numFmt formatCode="#,##0_);\(#,##0\)" sourceLinked="1"/>
        <c:majorTickMark val="out"/>
        <c:minorTickMark val="none"/>
        <c:tickLblPos val="nextTo"/>
        <c:crossAx val="398329808"/>
        <c:crosses val="autoZero"/>
        <c:crossBetween val="between"/>
      </c:valAx>
    </c:plotArea>
    <c:legend>
      <c:legendPos val="b"/>
      <c:layout>
        <c:manualLayout>
          <c:xMode val="edge"/>
          <c:yMode val="edge"/>
          <c:x val="0.36351902648102424"/>
          <c:y val="0.89271693692408971"/>
          <c:w val="0.38338710078662225"/>
          <c:h val="7.3062155614550289E-2"/>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53589389602801E-2"/>
          <c:y val="1.8892682933981171E-2"/>
          <c:w val="0.64489137239069938"/>
          <c:h val="0.84742465138850809"/>
        </c:manualLayout>
      </c:layout>
      <c:lineChart>
        <c:grouping val="standard"/>
        <c:varyColors val="0"/>
        <c:ser>
          <c:idx val="0"/>
          <c:order val="0"/>
          <c:tx>
            <c:strRef>
              <c:f>Blad1!$B$1</c:f>
              <c:strCache>
                <c:ptCount val="1"/>
                <c:pt idx="0">
                  <c:v>Onthaal</c:v>
                </c:pt>
              </c:strCache>
            </c:strRef>
          </c:tx>
          <c:spPr>
            <a:ln>
              <a:solidFill>
                <a:srgbClr val="8A094D"/>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Blad1!$B$2:$B$19</c:f>
              <c:numCache>
                <c:formatCode>#,##0_);\(#,##0\)</c:formatCode>
                <c:ptCount val="18"/>
                <c:pt idx="0">
                  <c:v>2484</c:v>
                </c:pt>
                <c:pt idx="1">
                  <c:v>10001</c:v>
                </c:pt>
                <c:pt idx="2">
                  <c:v>14583</c:v>
                </c:pt>
                <c:pt idx="3">
                  <c:v>19062</c:v>
                </c:pt>
                <c:pt idx="4">
                  <c:v>18842</c:v>
                </c:pt>
                <c:pt idx="5">
                  <c:v>18318</c:v>
                </c:pt>
                <c:pt idx="6">
                  <c:v>18044</c:v>
                </c:pt>
                <c:pt idx="7">
                  <c:v>16679</c:v>
                </c:pt>
                <c:pt idx="8">
                  <c:v>16930</c:v>
                </c:pt>
                <c:pt idx="9">
                  <c:v>24387</c:v>
                </c:pt>
                <c:pt idx="10">
                  <c:v>19938</c:v>
                </c:pt>
                <c:pt idx="11">
                  <c:v>17438</c:v>
                </c:pt>
                <c:pt idx="12">
                  <c:v>17236</c:v>
                </c:pt>
                <c:pt idx="13">
                  <c:v>17336</c:v>
                </c:pt>
                <c:pt idx="14">
                  <c:v>16979</c:v>
                </c:pt>
                <c:pt idx="15">
                  <c:v>17087</c:v>
                </c:pt>
                <c:pt idx="16">
                  <c:v>9111</c:v>
                </c:pt>
                <c:pt idx="17" formatCode="General">
                  <c:v>6973</c:v>
                </c:pt>
              </c:numCache>
            </c:numRef>
          </c:val>
          <c:smooth val="0"/>
          <c:extLst>
            <c:ext xmlns:c16="http://schemas.microsoft.com/office/drawing/2014/chart" uri="{C3380CC4-5D6E-409C-BE32-E72D297353CC}">
              <c16:uniqueId val="{00000000-6A9D-4FD4-B36E-D88BFB5F62D1}"/>
            </c:ext>
          </c:extLst>
        </c:ser>
        <c:ser>
          <c:idx val="1"/>
          <c:order val="1"/>
          <c:tx>
            <c:strRef>
              <c:f>Blad1!$C$1</c:f>
              <c:strCache>
                <c:ptCount val="1"/>
                <c:pt idx="0">
                  <c:v>Vraagverheldering</c:v>
                </c:pt>
              </c:strCache>
            </c:strRef>
          </c:tx>
          <c:spPr>
            <a:ln>
              <a:solidFill>
                <a:srgbClr val="006666"/>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Blad1!$C$2:$C$19</c:f>
              <c:numCache>
                <c:formatCode>#,##0_);\(#,##0\)</c:formatCode>
                <c:ptCount val="18"/>
                <c:pt idx="0">
                  <c:v>1206</c:v>
                </c:pt>
                <c:pt idx="1">
                  <c:v>5692</c:v>
                </c:pt>
                <c:pt idx="2">
                  <c:v>9270</c:v>
                </c:pt>
                <c:pt idx="3">
                  <c:v>13177</c:v>
                </c:pt>
                <c:pt idx="4">
                  <c:v>13564</c:v>
                </c:pt>
                <c:pt idx="5">
                  <c:v>13699</c:v>
                </c:pt>
                <c:pt idx="6">
                  <c:v>13627</c:v>
                </c:pt>
                <c:pt idx="7">
                  <c:v>12456</c:v>
                </c:pt>
                <c:pt idx="8">
                  <c:v>12117</c:v>
                </c:pt>
                <c:pt idx="9">
                  <c:v>15533</c:v>
                </c:pt>
                <c:pt idx="10">
                  <c:v>11971</c:v>
                </c:pt>
                <c:pt idx="11">
                  <c:v>9604</c:v>
                </c:pt>
                <c:pt idx="12">
                  <c:v>9562</c:v>
                </c:pt>
                <c:pt idx="13">
                  <c:v>9577</c:v>
                </c:pt>
                <c:pt idx="14">
                  <c:v>9387</c:v>
                </c:pt>
                <c:pt idx="15">
                  <c:v>8599</c:v>
                </c:pt>
                <c:pt idx="16">
                  <c:v>4592</c:v>
                </c:pt>
                <c:pt idx="17" formatCode="General">
                  <c:v>3549</c:v>
                </c:pt>
              </c:numCache>
            </c:numRef>
          </c:val>
          <c:smooth val="0"/>
          <c:extLst>
            <c:ext xmlns:c16="http://schemas.microsoft.com/office/drawing/2014/chart" uri="{C3380CC4-5D6E-409C-BE32-E72D297353CC}">
              <c16:uniqueId val="{00000001-6A9D-4FD4-B36E-D88BFB5F62D1}"/>
            </c:ext>
          </c:extLst>
        </c:ser>
        <c:ser>
          <c:idx val="2"/>
          <c:order val="2"/>
          <c:tx>
            <c:strRef>
              <c:f>Blad1!$D$1</c:f>
              <c:strCache>
                <c:ptCount val="1"/>
                <c:pt idx="0">
                  <c:v>Informatieverstrekking</c:v>
                </c:pt>
              </c:strCache>
            </c:strRef>
          </c:tx>
          <c:spPr>
            <a:ln>
              <a:solidFill>
                <a:srgbClr val="FF9900"/>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Blad1!$D$2:$D$19</c:f>
              <c:numCache>
                <c:formatCode>#,##0_);\(#,##0\)</c:formatCode>
                <c:ptCount val="18"/>
                <c:pt idx="0">
                  <c:v>393</c:v>
                </c:pt>
                <c:pt idx="1">
                  <c:v>2003</c:v>
                </c:pt>
                <c:pt idx="2">
                  <c:v>3466</c:v>
                </c:pt>
                <c:pt idx="3">
                  <c:v>4478</c:v>
                </c:pt>
                <c:pt idx="4">
                  <c:v>4633</c:v>
                </c:pt>
                <c:pt idx="5">
                  <c:v>4599</c:v>
                </c:pt>
                <c:pt idx="6">
                  <c:v>4869</c:v>
                </c:pt>
                <c:pt idx="7">
                  <c:v>4359</c:v>
                </c:pt>
                <c:pt idx="8">
                  <c:v>4709</c:v>
                </c:pt>
                <c:pt idx="9">
                  <c:v>6922</c:v>
                </c:pt>
                <c:pt idx="10">
                  <c:v>6059</c:v>
                </c:pt>
                <c:pt idx="11">
                  <c:v>5522</c:v>
                </c:pt>
                <c:pt idx="12">
                  <c:v>5305</c:v>
                </c:pt>
                <c:pt idx="13">
                  <c:v>5454</c:v>
                </c:pt>
                <c:pt idx="14">
                  <c:v>5437</c:v>
                </c:pt>
                <c:pt idx="15">
                  <c:v>6748</c:v>
                </c:pt>
                <c:pt idx="16">
                  <c:v>3226</c:v>
                </c:pt>
                <c:pt idx="17" formatCode="General">
                  <c:v>2253</c:v>
                </c:pt>
              </c:numCache>
            </c:numRef>
          </c:val>
          <c:smooth val="0"/>
          <c:extLst>
            <c:ext xmlns:c16="http://schemas.microsoft.com/office/drawing/2014/chart" uri="{C3380CC4-5D6E-409C-BE32-E72D297353CC}">
              <c16:uniqueId val="{00000002-6A9D-4FD4-B36E-D88BFB5F62D1}"/>
            </c:ext>
          </c:extLst>
        </c:ser>
        <c:ser>
          <c:idx val="3"/>
          <c:order val="3"/>
          <c:tx>
            <c:strRef>
              <c:f>Blad1!$E$1</c:f>
              <c:strCache>
                <c:ptCount val="1"/>
                <c:pt idx="0">
                  <c:v>Advisering</c:v>
                </c:pt>
              </c:strCache>
            </c:strRef>
          </c:tx>
          <c:spPr>
            <a:ln>
              <a:solidFill>
                <a:srgbClr val="000066"/>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Blad1!$E$2:$E$19</c:f>
              <c:numCache>
                <c:formatCode>#,##0_);\(#,##0\)</c:formatCode>
                <c:ptCount val="18"/>
                <c:pt idx="0">
                  <c:v>256</c:v>
                </c:pt>
                <c:pt idx="1">
                  <c:v>1206</c:v>
                </c:pt>
                <c:pt idx="2">
                  <c:v>2263</c:v>
                </c:pt>
                <c:pt idx="3">
                  <c:v>4494</c:v>
                </c:pt>
                <c:pt idx="4">
                  <c:v>4682</c:v>
                </c:pt>
                <c:pt idx="5">
                  <c:v>4508</c:v>
                </c:pt>
                <c:pt idx="6">
                  <c:v>4527</c:v>
                </c:pt>
                <c:pt idx="7">
                  <c:v>4061</c:v>
                </c:pt>
                <c:pt idx="8">
                  <c:v>3930</c:v>
                </c:pt>
                <c:pt idx="9">
                  <c:v>7473</c:v>
                </c:pt>
                <c:pt idx="10">
                  <c:v>5220</c:v>
                </c:pt>
                <c:pt idx="11">
                  <c:v>3154</c:v>
                </c:pt>
                <c:pt idx="12">
                  <c:v>2696</c:v>
                </c:pt>
                <c:pt idx="13">
                  <c:v>2609</c:v>
                </c:pt>
                <c:pt idx="14">
                  <c:v>2605</c:v>
                </c:pt>
                <c:pt idx="15">
                  <c:v>2481</c:v>
                </c:pt>
                <c:pt idx="16">
                  <c:v>1172</c:v>
                </c:pt>
                <c:pt idx="17" formatCode="General">
                  <c:v>842</c:v>
                </c:pt>
              </c:numCache>
            </c:numRef>
          </c:val>
          <c:smooth val="0"/>
          <c:extLst>
            <c:ext xmlns:c16="http://schemas.microsoft.com/office/drawing/2014/chart" uri="{C3380CC4-5D6E-409C-BE32-E72D297353CC}">
              <c16:uniqueId val="{00000003-6A9D-4FD4-B36E-D88BFB5F62D1}"/>
            </c:ext>
          </c:extLst>
        </c:ser>
        <c:ser>
          <c:idx val="4"/>
          <c:order val="4"/>
          <c:tx>
            <c:strRef>
              <c:f>Blad1!$F$1</c:f>
              <c:strCache>
                <c:ptCount val="1"/>
                <c:pt idx="0">
                  <c:v>Handelingsgerichte diagnostiek</c:v>
                </c:pt>
              </c:strCache>
            </c:strRef>
          </c:tx>
          <c:spPr>
            <a:ln>
              <a:solidFill>
                <a:schemeClr val="accent4"/>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Blad1!$F$2:$F$19</c:f>
              <c:numCache>
                <c:formatCode>#,##0_);\(#,##0\)</c:formatCode>
                <c:ptCount val="18"/>
                <c:pt idx="0">
                  <c:v>679</c:v>
                </c:pt>
                <c:pt idx="1">
                  <c:v>2703</c:v>
                </c:pt>
                <c:pt idx="2">
                  <c:v>4915</c:v>
                </c:pt>
                <c:pt idx="3">
                  <c:v>7570</c:v>
                </c:pt>
                <c:pt idx="4">
                  <c:v>7932</c:v>
                </c:pt>
                <c:pt idx="5">
                  <c:v>8763</c:v>
                </c:pt>
                <c:pt idx="6">
                  <c:v>8692</c:v>
                </c:pt>
                <c:pt idx="7">
                  <c:v>7759</c:v>
                </c:pt>
                <c:pt idx="8">
                  <c:v>7019</c:v>
                </c:pt>
                <c:pt idx="9">
                  <c:v>7259</c:v>
                </c:pt>
                <c:pt idx="10">
                  <c:v>7255</c:v>
                </c:pt>
                <c:pt idx="11">
                  <c:v>4590</c:v>
                </c:pt>
                <c:pt idx="12">
                  <c:v>3839</c:v>
                </c:pt>
                <c:pt idx="13">
                  <c:v>3592</c:v>
                </c:pt>
                <c:pt idx="14">
                  <c:v>3300</c:v>
                </c:pt>
                <c:pt idx="15">
                  <c:v>2701</c:v>
                </c:pt>
                <c:pt idx="16">
                  <c:v>1235</c:v>
                </c:pt>
                <c:pt idx="17" formatCode="General">
                  <c:v>940</c:v>
                </c:pt>
              </c:numCache>
            </c:numRef>
          </c:val>
          <c:smooth val="0"/>
          <c:extLst>
            <c:ext xmlns:c16="http://schemas.microsoft.com/office/drawing/2014/chart" uri="{C3380CC4-5D6E-409C-BE32-E72D297353CC}">
              <c16:uniqueId val="{00000004-6A9D-4FD4-B36E-D88BFB5F62D1}"/>
            </c:ext>
          </c:extLst>
        </c:ser>
        <c:ser>
          <c:idx val="5"/>
          <c:order val="5"/>
          <c:tx>
            <c:strRef>
              <c:f>Blad1!$G$1</c:f>
              <c:strCache>
                <c:ptCount val="1"/>
                <c:pt idx="0">
                  <c:v>Formalisering attest/advies</c:v>
                </c:pt>
              </c:strCache>
            </c:strRef>
          </c:tx>
          <c:spPr>
            <a:ln>
              <a:solidFill>
                <a:srgbClr val="2D8B2D"/>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Blad1!$G$2:$G$19</c:f>
              <c:numCache>
                <c:formatCode>#,##0_);\(#,##0\)</c:formatCode>
                <c:ptCount val="18"/>
                <c:pt idx="0">
                  <c:v>217</c:v>
                </c:pt>
                <c:pt idx="1">
                  <c:v>536</c:v>
                </c:pt>
                <c:pt idx="2">
                  <c:v>712</c:v>
                </c:pt>
                <c:pt idx="3">
                  <c:v>3068</c:v>
                </c:pt>
                <c:pt idx="4">
                  <c:v>2700</c:v>
                </c:pt>
                <c:pt idx="5">
                  <c:v>2072</c:v>
                </c:pt>
                <c:pt idx="6">
                  <c:v>2412</c:v>
                </c:pt>
                <c:pt idx="7">
                  <c:v>2268</c:v>
                </c:pt>
                <c:pt idx="8">
                  <c:v>1980</c:v>
                </c:pt>
                <c:pt idx="9">
                  <c:v>2172</c:v>
                </c:pt>
                <c:pt idx="10">
                  <c:v>3614</c:v>
                </c:pt>
                <c:pt idx="11">
                  <c:v>2452</c:v>
                </c:pt>
                <c:pt idx="12">
                  <c:v>1243</c:v>
                </c:pt>
                <c:pt idx="13">
                  <c:v>1064</c:v>
                </c:pt>
                <c:pt idx="14">
                  <c:v>1124</c:v>
                </c:pt>
                <c:pt idx="15">
                  <c:v>978</c:v>
                </c:pt>
                <c:pt idx="16">
                  <c:v>430</c:v>
                </c:pt>
                <c:pt idx="17" formatCode="General">
                  <c:v>355</c:v>
                </c:pt>
              </c:numCache>
            </c:numRef>
          </c:val>
          <c:smooth val="0"/>
          <c:extLst>
            <c:ext xmlns:c16="http://schemas.microsoft.com/office/drawing/2014/chart" uri="{C3380CC4-5D6E-409C-BE32-E72D297353CC}">
              <c16:uniqueId val="{00000005-6A9D-4FD4-B36E-D88BFB5F62D1}"/>
            </c:ext>
          </c:extLst>
        </c:ser>
        <c:ser>
          <c:idx val="6"/>
          <c:order val="6"/>
          <c:tx>
            <c:strRef>
              <c:f>Blad1!$H$1</c:f>
              <c:strCache>
                <c:ptCount val="1"/>
                <c:pt idx="0">
                  <c:v>Kortdurende begeleiding</c:v>
                </c:pt>
              </c:strCache>
            </c:strRef>
          </c:tx>
          <c:spPr>
            <a:ln>
              <a:solidFill>
                <a:srgbClr val="00FFFF"/>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Blad1!$H$2:$H$19</c:f>
              <c:numCache>
                <c:formatCode>#,##0_);\(#,##0\)</c:formatCode>
                <c:ptCount val="18"/>
                <c:pt idx="0">
                  <c:v>109</c:v>
                </c:pt>
                <c:pt idx="1">
                  <c:v>649</c:v>
                </c:pt>
                <c:pt idx="2">
                  <c:v>1037</c:v>
                </c:pt>
                <c:pt idx="3">
                  <c:v>1488</c:v>
                </c:pt>
                <c:pt idx="4">
                  <c:v>1895</c:v>
                </c:pt>
                <c:pt idx="5">
                  <c:v>2093</c:v>
                </c:pt>
                <c:pt idx="6">
                  <c:v>2440</c:v>
                </c:pt>
                <c:pt idx="7">
                  <c:v>2477</c:v>
                </c:pt>
                <c:pt idx="8">
                  <c:v>2544</c:v>
                </c:pt>
                <c:pt idx="9">
                  <c:v>2873</c:v>
                </c:pt>
                <c:pt idx="10">
                  <c:v>3447</c:v>
                </c:pt>
                <c:pt idx="11">
                  <c:v>3962</c:v>
                </c:pt>
                <c:pt idx="12">
                  <c:v>4283</c:v>
                </c:pt>
                <c:pt idx="13">
                  <c:v>4428</c:v>
                </c:pt>
                <c:pt idx="14">
                  <c:v>4392</c:v>
                </c:pt>
                <c:pt idx="15">
                  <c:v>4074</c:v>
                </c:pt>
                <c:pt idx="16">
                  <c:v>2048</c:v>
                </c:pt>
                <c:pt idx="17" formatCode="General">
                  <c:v>1365</c:v>
                </c:pt>
              </c:numCache>
            </c:numRef>
          </c:val>
          <c:smooth val="0"/>
          <c:extLst>
            <c:ext xmlns:c16="http://schemas.microsoft.com/office/drawing/2014/chart" uri="{C3380CC4-5D6E-409C-BE32-E72D297353CC}">
              <c16:uniqueId val="{00000006-6A9D-4FD4-B36E-D88BFB5F62D1}"/>
            </c:ext>
          </c:extLst>
        </c:ser>
        <c:ser>
          <c:idx val="7"/>
          <c:order val="7"/>
          <c:tx>
            <c:strRef>
              <c:f>Blad1!$I$1</c:f>
              <c:strCache>
                <c:ptCount val="1"/>
                <c:pt idx="0">
                  <c:v>Samenwerking netwerk</c:v>
                </c:pt>
              </c:strCache>
            </c:strRef>
          </c:tx>
          <c:spPr>
            <a:ln>
              <a:solidFill>
                <a:srgbClr val="F793E2"/>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Blad1!$I$2:$I$19</c:f>
              <c:numCache>
                <c:formatCode>#,##0_);\(#,##0\)</c:formatCode>
                <c:ptCount val="18"/>
                <c:pt idx="0">
                  <c:v>474</c:v>
                </c:pt>
                <c:pt idx="1">
                  <c:v>1939</c:v>
                </c:pt>
                <c:pt idx="2">
                  <c:v>3708</c:v>
                </c:pt>
                <c:pt idx="3">
                  <c:v>4833</c:v>
                </c:pt>
                <c:pt idx="4">
                  <c:v>5602</c:v>
                </c:pt>
                <c:pt idx="5">
                  <c:v>5560</c:v>
                </c:pt>
                <c:pt idx="6">
                  <c:v>5790</c:v>
                </c:pt>
                <c:pt idx="7">
                  <c:v>5432</c:v>
                </c:pt>
                <c:pt idx="8">
                  <c:v>5405</c:v>
                </c:pt>
                <c:pt idx="9">
                  <c:v>4581</c:v>
                </c:pt>
                <c:pt idx="10">
                  <c:v>4271</c:v>
                </c:pt>
                <c:pt idx="11">
                  <c:v>4009</c:v>
                </c:pt>
                <c:pt idx="12">
                  <c:v>4114</c:v>
                </c:pt>
                <c:pt idx="13">
                  <c:v>3952</c:v>
                </c:pt>
                <c:pt idx="14">
                  <c:v>3884</c:v>
                </c:pt>
                <c:pt idx="15">
                  <c:v>3420</c:v>
                </c:pt>
                <c:pt idx="16">
                  <c:v>1496</c:v>
                </c:pt>
                <c:pt idx="17" formatCode="General">
                  <c:v>1029</c:v>
                </c:pt>
              </c:numCache>
            </c:numRef>
          </c:val>
          <c:smooth val="0"/>
          <c:extLst>
            <c:ext xmlns:c16="http://schemas.microsoft.com/office/drawing/2014/chart" uri="{C3380CC4-5D6E-409C-BE32-E72D297353CC}">
              <c16:uniqueId val="{00000007-6A9D-4FD4-B36E-D88BFB5F62D1}"/>
            </c:ext>
          </c:extLst>
        </c:ser>
        <c:dLbls>
          <c:showLegendKey val="0"/>
          <c:showVal val="0"/>
          <c:showCatName val="0"/>
          <c:showSerName val="0"/>
          <c:showPercent val="0"/>
          <c:showBubbleSize val="0"/>
        </c:dLbls>
        <c:smooth val="0"/>
        <c:axId val="399117552"/>
        <c:axId val="399111280"/>
      </c:lineChart>
      <c:catAx>
        <c:axId val="399117552"/>
        <c:scaling>
          <c:orientation val="minMax"/>
        </c:scaling>
        <c:delete val="0"/>
        <c:axPos val="b"/>
        <c:title>
          <c:tx>
            <c:rich>
              <a:bodyPr/>
              <a:lstStyle/>
              <a:p>
                <a:pPr>
                  <a:defRPr sz="1800" b="0"/>
                </a:pPr>
                <a:r>
                  <a:rPr lang="nl-BE" sz="1800" b="0" dirty="0"/>
                  <a:t>Leeftijd van de leerling</a:t>
                </a:r>
              </a:p>
            </c:rich>
          </c:tx>
          <c:overlay val="0"/>
        </c:title>
        <c:numFmt formatCode="General" sourceLinked="0"/>
        <c:majorTickMark val="out"/>
        <c:minorTickMark val="none"/>
        <c:tickLblPos val="nextTo"/>
        <c:crossAx val="399111280"/>
        <c:crosses val="autoZero"/>
        <c:auto val="1"/>
        <c:lblAlgn val="ctr"/>
        <c:lblOffset val="100"/>
        <c:noMultiLvlLbl val="0"/>
      </c:catAx>
      <c:valAx>
        <c:axId val="399111280"/>
        <c:scaling>
          <c:orientation val="minMax"/>
        </c:scaling>
        <c:delete val="0"/>
        <c:axPos val="l"/>
        <c:majorGridlines/>
        <c:title>
          <c:tx>
            <c:rich>
              <a:bodyPr rot="-5400000" vert="horz"/>
              <a:lstStyle/>
              <a:p>
                <a:pPr>
                  <a:defRPr sz="1800" b="0"/>
                </a:pPr>
                <a:r>
                  <a:rPr lang="nl-BE" sz="1800" b="0"/>
                  <a:t>Aantal begeleide</a:t>
                </a:r>
                <a:r>
                  <a:rPr lang="nl-BE" sz="1800" b="0" baseline="0"/>
                  <a:t> leerlingen</a:t>
                </a:r>
                <a:endParaRPr lang="nl-BE" sz="1800" b="0"/>
              </a:p>
            </c:rich>
          </c:tx>
          <c:overlay val="0"/>
        </c:title>
        <c:numFmt formatCode="#,##0_);\(#,##0\)" sourceLinked="1"/>
        <c:majorTickMark val="out"/>
        <c:minorTickMark val="none"/>
        <c:tickLblPos val="nextTo"/>
        <c:crossAx val="399117552"/>
        <c:crosses val="autoZero"/>
        <c:crossBetween val="between"/>
      </c:valAx>
    </c:plotArea>
    <c:legend>
      <c:legendPos val="r"/>
      <c:layout>
        <c:manualLayout>
          <c:xMode val="edge"/>
          <c:yMode val="edge"/>
          <c:x val="0.72927045734912166"/>
          <c:y val="0.1506580560949439"/>
          <c:w val="0.26349252959451186"/>
          <c:h val="0.7146436619491161"/>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rgbClr val="8A094D"/>
              </a:solidFill>
            </c:spPr>
            <c:extLst>
              <c:ext xmlns:c16="http://schemas.microsoft.com/office/drawing/2014/chart" uri="{C3380CC4-5D6E-409C-BE32-E72D297353CC}">
                <c16:uniqueId val="{00000001-F960-4FF6-8D57-BF64CAFC9EDF}"/>
              </c:ext>
            </c:extLst>
          </c:dPt>
          <c:dPt>
            <c:idx val="1"/>
            <c:bubble3D val="0"/>
            <c:spPr>
              <a:solidFill>
                <a:srgbClr val="006666"/>
              </a:solidFill>
            </c:spPr>
            <c:extLst>
              <c:ext xmlns:c16="http://schemas.microsoft.com/office/drawing/2014/chart" uri="{C3380CC4-5D6E-409C-BE32-E72D297353CC}">
                <c16:uniqueId val="{00000003-F960-4FF6-8D57-BF64CAFC9EDF}"/>
              </c:ext>
            </c:extLst>
          </c:dPt>
          <c:dPt>
            <c:idx val="2"/>
            <c:bubble3D val="0"/>
            <c:spPr>
              <a:solidFill>
                <a:srgbClr val="FF9900"/>
              </a:solidFill>
            </c:spPr>
            <c:extLst>
              <c:ext xmlns:c16="http://schemas.microsoft.com/office/drawing/2014/chart" uri="{C3380CC4-5D6E-409C-BE32-E72D297353CC}">
                <c16:uniqueId val="{00000005-F960-4FF6-8D57-BF64CAFC9EDF}"/>
              </c:ext>
            </c:extLst>
          </c:dPt>
          <c:dPt>
            <c:idx val="3"/>
            <c:bubble3D val="0"/>
            <c:spPr>
              <a:solidFill>
                <a:srgbClr val="000066"/>
              </a:solidFill>
            </c:spPr>
            <c:extLst>
              <c:ext xmlns:c16="http://schemas.microsoft.com/office/drawing/2014/chart" uri="{C3380CC4-5D6E-409C-BE32-E72D297353CC}">
                <c16:uniqueId val="{00000007-F960-4FF6-8D57-BF64CAFC9EDF}"/>
              </c:ext>
            </c:extLst>
          </c:dPt>
          <c:cat>
            <c:strRef>
              <c:f>Blad1!$A$2:$A$5</c:f>
              <c:strCache>
                <c:ptCount val="4"/>
                <c:pt idx="0">
                  <c:v>Leerling</c:v>
                </c:pt>
                <c:pt idx="1">
                  <c:v>Schoolinterne begeleiders</c:v>
                </c:pt>
                <c:pt idx="2">
                  <c:v>Familie</c:v>
                </c:pt>
                <c:pt idx="3">
                  <c:v>Derden</c:v>
                </c:pt>
              </c:strCache>
            </c:strRef>
          </c:cat>
          <c:val>
            <c:numRef>
              <c:f>Blad1!$B$2:$B$5</c:f>
              <c:numCache>
                <c:formatCode>#,##0</c:formatCode>
                <c:ptCount val="4"/>
                <c:pt idx="0">
                  <c:v>584454</c:v>
                </c:pt>
                <c:pt idx="1">
                  <c:v>243388</c:v>
                </c:pt>
                <c:pt idx="2">
                  <c:v>131152</c:v>
                </c:pt>
                <c:pt idx="3">
                  <c:v>83389</c:v>
                </c:pt>
              </c:numCache>
            </c:numRef>
          </c:val>
          <c:extLst>
            <c:ext xmlns:c16="http://schemas.microsoft.com/office/drawing/2014/chart" uri="{C3380CC4-5D6E-409C-BE32-E72D297353CC}">
              <c16:uniqueId val="{00000008-F960-4FF6-8D57-BF64CAFC9ED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326661787091119"/>
          <c:y val="0.21965801304582841"/>
          <c:w val="0.38404090709266492"/>
          <c:h val="0.53970155237592521"/>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F5AAC-C9E7-48D5-A962-0DB6E8C25B87}" type="datetimeFigureOut">
              <a:rPr lang="nl-BE" smtClean="0"/>
              <a:t>13/09/2018</a:t>
            </a:fld>
            <a:endParaRPr lang="nl-BE"/>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CED733A-7BD7-47AA-BA6F-7D2CAD052FD5}" type="slidenum">
              <a:rPr lang="nl-BE" smtClean="0"/>
              <a:t>‹nr.›</a:t>
            </a:fld>
            <a:endParaRPr lang="nl-BE"/>
          </a:p>
        </p:txBody>
      </p:sp>
    </p:spTree>
    <p:extLst>
      <p:ext uri="{BB962C8B-B14F-4D97-AF65-F5344CB8AC3E}">
        <p14:creationId xmlns:p14="http://schemas.microsoft.com/office/powerpoint/2010/main" val="104311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307221-D1AA-644D-A019-066F112DB1A5}" type="datetimeFigureOut">
              <a:rPr lang="nl-BE" smtClean="0"/>
              <a:t>13/09/2018</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2F57C1-CE4F-6642-AF1E-D3602E68FDC5}" type="slidenum">
              <a:rPr lang="nl-BE" smtClean="0"/>
              <a:t>‹nr.›</a:t>
            </a:fld>
            <a:endParaRPr lang="nl-BE"/>
          </a:p>
        </p:txBody>
      </p:sp>
    </p:spTree>
    <p:extLst>
      <p:ext uri="{BB962C8B-B14F-4D97-AF65-F5344CB8AC3E}">
        <p14:creationId xmlns:p14="http://schemas.microsoft.com/office/powerpoint/2010/main" val="15276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a:t>
            </a:fld>
            <a:endParaRPr lang="nl-BE"/>
          </a:p>
        </p:txBody>
      </p:sp>
    </p:spTree>
    <p:extLst>
      <p:ext uri="{BB962C8B-B14F-4D97-AF65-F5344CB8AC3E}">
        <p14:creationId xmlns:p14="http://schemas.microsoft.com/office/powerpoint/2010/main" val="28090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56" name="Shape 2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1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2" name="Shape 262"/>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BE" sz="1200" b="0" i="0" u="none" strike="noStrike" cap="none">
                <a:solidFill>
                  <a:schemeClr val="dk1"/>
                </a:solidFill>
                <a:latin typeface="Arial"/>
                <a:ea typeface="Arial"/>
                <a:cs typeface="Arial"/>
                <a:sym typeface="Arial"/>
              </a:rPr>
              <a:t>Kijken door een brede bril met oog voor de leerling en voor zijn supporters.</a:t>
            </a:r>
            <a:endParaRPr sz="1200" b="0" i="0" u="none" strike="noStrike" cap="none">
              <a:solidFill>
                <a:schemeClr val="dk1"/>
              </a:solidFill>
              <a:latin typeface="Arial"/>
              <a:ea typeface="Arial"/>
              <a:cs typeface="Arial"/>
              <a:sym typeface="Arial"/>
            </a:endParaRPr>
          </a:p>
        </p:txBody>
      </p:sp>
      <p:sp>
        <p:nvSpPr>
          <p:cNvPr id="263" name="Shape 263"/>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0763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0" name="Shape 270"/>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BE" sz="1200" b="0" i="0" u="none" strike="noStrike" cap="none">
                <a:solidFill>
                  <a:schemeClr val="dk1"/>
                </a:solidFill>
                <a:latin typeface="Arial"/>
                <a:ea typeface="Arial"/>
                <a:cs typeface="Arial"/>
                <a:sym typeface="Arial"/>
              </a:rPr>
              <a:t>Een beetje geschiedenis en link naar kansenbevordering</a:t>
            </a:r>
            <a:endParaRPr sz="1200" b="0" i="0" u="none" strike="noStrike" cap="none">
              <a:solidFill>
                <a:schemeClr val="dk1"/>
              </a:solidFill>
              <a:latin typeface="Arial"/>
              <a:ea typeface="Arial"/>
              <a:cs typeface="Arial"/>
              <a:sym typeface="Arial"/>
            </a:endParaRPr>
          </a:p>
        </p:txBody>
      </p:sp>
      <p:sp>
        <p:nvSpPr>
          <p:cNvPr id="271" name="Shape 271"/>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448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79" name="Shape 27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91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6" name="Shape 286"/>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BE" sz="1200" b="0" i="0" u="none" strike="noStrike" cap="none">
                <a:solidFill>
                  <a:schemeClr val="dk1"/>
                </a:solidFill>
                <a:latin typeface="Arial"/>
                <a:ea typeface="Arial"/>
                <a:cs typeface="Arial"/>
                <a:sym typeface="Arial"/>
              </a:rPr>
              <a:t>Overleg inclusief werken.</a:t>
            </a:r>
            <a:endParaRPr/>
          </a:p>
          <a:p>
            <a:pPr marL="0" marR="0" lvl="0" indent="0" algn="l" rtl="0">
              <a:spcBef>
                <a:spcPts val="360"/>
              </a:spcBef>
              <a:spcAft>
                <a:spcPts val="0"/>
              </a:spcAft>
              <a:buNone/>
            </a:pPr>
            <a:r>
              <a:rPr lang="nl-BE" sz="1200" b="0" i="0" u="none" strike="noStrike" cap="none">
                <a:solidFill>
                  <a:schemeClr val="dk1"/>
                </a:solidFill>
                <a:latin typeface="Arial"/>
                <a:ea typeface="Arial"/>
                <a:cs typeface="Arial"/>
                <a:sym typeface="Arial"/>
              </a:rPr>
              <a:t>Vraag: wat is er wél nodig om inclusie te realiseren?/stimuleren?</a:t>
            </a:r>
            <a:endParaRPr sz="1200" b="0" i="0" u="none" strike="noStrike" cap="none">
              <a:solidFill>
                <a:schemeClr val="dk1"/>
              </a:solidFill>
              <a:latin typeface="Arial"/>
              <a:ea typeface="Arial"/>
              <a:cs typeface="Arial"/>
              <a:sym typeface="Arial"/>
            </a:endParaRPr>
          </a:p>
        </p:txBody>
      </p:sp>
      <p:sp>
        <p:nvSpPr>
          <p:cNvPr id="287" name="Shape 287"/>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9970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94" name="Shape 29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67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313" name="Shape 31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19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320" name="Shape 3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63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327" name="Shape 32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62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334" name="Shape 33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63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smtClean="0">
                <a:sym typeface="Calibri"/>
              </a:rPr>
              <a:t>zorgcontinuüm – specifieke onderwijsbehoeften maatregelen – individueel aangepast curriculum, M-decreet, </a:t>
            </a:r>
            <a:r>
              <a:rPr lang="nl-BE" sz="1200" dirty="0" err="1" smtClean="0">
                <a:sym typeface="Calibri"/>
              </a:rPr>
              <a:t>Prodia</a:t>
            </a:r>
            <a:r>
              <a:rPr lang="nl-BE" sz="1200" dirty="0" smtClean="0">
                <a:sym typeface="Calibri"/>
              </a:rPr>
              <a:t>…</a:t>
            </a:r>
          </a:p>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5</a:t>
            </a:fld>
            <a:endParaRPr lang="nl-BE"/>
          </a:p>
        </p:txBody>
      </p:sp>
    </p:spTree>
    <p:extLst>
      <p:ext uri="{BB962C8B-B14F-4D97-AF65-F5344CB8AC3E}">
        <p14:creationId xmlns:p14="http://schemas.microsoft.com/office/powerpoint/2010/main" val="42357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525" name="Shape 52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2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534" name="Shape 53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782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486" name="Shape 4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57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496" name="Shape 49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095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502" name="Shape 50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384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507" name="Shape 50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68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514" name="Shape 51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885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558" name="Shape 55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252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55</a:t>
            </a:fld>
            <a:endParaRPr lang="nl-BE"/>
          </a:p>
        </p:txBody>
      </p:sp>
    </p:spTree>
    <p:extLst>
      <p:ext uri="{BB962C8B-B14F-4D97-AF65-F5344CB8AC3E}">
        <p14:creationId xmlns:p14="http://schemas.microsoft.com/office/powerpoint/2010/main" val="221893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699" name="Shape 69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46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Shape 203"/>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BE" sz="1200" b="0" i="0" u="none" strike="noStrike" cap="none">
                <a:solidFill>
                  <a:schemeClr val="dk1"/>
                </a:solidFill>
                <a:latin typeface="Arial"/>
                <a:ea typeface="Arial"/>
                <a:cs typeface="Arial"/>
                <a:sym typeface="Arial"/>
              </a:rPr>
              <a:t>In relatie staat met de leerling.</a:t>
            </a:r>
            <a:endParaRPr/>
          </a:p>
          <a:p>
            <a:pPr marL="0" marR="0" lvl="0" indent="0" algn="l" rtl="0">
              <a:spcBef>
                <a:spcPts val="360"/>
              </a:spcBef>
              <a:spcAft>
                <a:spcPts val="0"/>
              </a:spcAft>
              <a:buNone/>
            </a:pPr>
            <a:r>
              <a:rPr lang="nl-BE" sz="1200" b="0" i="0" u="none" strike="noStrike" cap="none">
                <a:solidFill>
                  <a:schemeClr val="dk1"/>
                </a:solidFill>
                <a:latin typeface="Arial"/>
                <a:ea typeface="Arial"/>
                <a:cs typeface="Arial"/>
                <a:sym typeface="Arial"/>
              </a:rPr>
              <a:t>Probleemgericht, perspectiefgericht</a:t>
            </a:r>
            <a:endParaRPr/>
          </a:p>
          <a:p>
            <a:pPr marL="0" marR="0" lvl="0" indent="0" algn="l" rtl="0">
              <a:spcBef>
                <a:spcPts val="360"/>
              </a:spcBef>
              <a:spcAft>
                <a:spcPts val="0"/>
              </a:spcAft>
              <a:buNone/>
            </a:pPr>
            <a:r>
              <a:rPr lang="nl-BE" sz="1200" b="0" i="0" u="none" strike="noStrike" cap="none">
                <a:solidFill>
                  <a:schemeClr val="dk1"/>
                </a:solidFill>
                <a:latin typeface="Arial"/>
                <a:ea typeface="Arial"/>
                <a:cs typeface="Arial"/>
                <a:sym typeface="Arial"/>
              </a:rPr>
              <a:t>Welk kader ben je genegen?</a:t>
            </a:r>
            <a:endParaRPr/>
          </a:p>
          <a:p>
            <a:pPr marL="0" marR="0" lvl="0" indent="0" algn="l" rtl="0">
              <a:spcBef>
                <a:spcPts val="360"/>
              </a:spcBef>
              <a:spcAft>
                <a:spcPts val="0"/>
              </a:spcAft>
              <a:buNone/>
            </a:pPr>
            <a:r>
              <a:rPr lang="nl-BE" sz="1200" b="0" i="0" u="none" strike="noStrike" cap="none">
                <a:solidFill>
                  <a:schemeClr val="dk1"/>
                </a:solidFill>
                <a:latin typeface="Arial"/>
                <a:ea typeface="Arial"/>
                <a:cs typeface="Arial"/>
                <a:sym typeface="Arial"/>
              </a:rPr>
              <a:t>Welk methodisch kader hanteer je?</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204" name="Shape 204"/>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06471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61</a:t>
            </a:fld>
            <a:endParaRPr sz="1200">
              <a:solidFill>
                <a:srgbClr val="000000"/>
              </a:solidFill>
              <a:latin typeface="Arial"/>
              <a:ea typeface="Arial"/>
              <a:cs typeface="Arial"/>
              <a:sym typeface="Arial"/>
            </a:endParaRPr>
          </a:p>
        </p:txBody>
      </p:sp>
      <p:sp>
        <p:nvSpPr>
          <p:cNvPr id="706" name="Shape 70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7" name="Shape 707"/>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1795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726" name="Shape 72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093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736" name="Shape 73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284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746" name="Shape 74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106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756" name="Shape 7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63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76</a:t>
            </a:fld>
            <a:endParaRPr sz="1200">
              <a:solidFill>
                <a:srgbClr val="000000"/>
              </a:solidFill>
              <a:latin typeface="Arial"/>
              <a:ea typeface="Arial"/>
              <a:cs typeface="Arial"/>
              <a:sym typeface="Arial"/>
            </a:endParaRPr>
          </a:p>
        </p:txBody>
      </p:sp>
      <p:sp>
        <p:nvSpPr>
          <p:cNvPr id="858" name="Shape 85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9" name="Shape 859"/>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6302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78</a:t>
            </a:fld>
            <a:endParaRPr sz="1200">
              <a:solidFill>
                <a:srgbClr val="000000"/>
              </a:solidFill>
              <a:latin typeface="Arial"/>
              <a:ea typeface="Arial"/>
              <a:cs typeface="Arial"/>
              <a:sym typeface="Arial"/>
            </a:endParaRPr>
          </a:p>
        </p:txBody>
      </p:sp>
      <p:sp>
        <p:nvSpPr>
          <p:cNvPr id="882" name="Shape 88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3" name="Shape 883"/>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7406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6" name="Shape 896"/>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97" name="Shape 897"/>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79</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4173315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6" name="Shape 896"/>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97" name="Shape 897"/>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80</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3567045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83</a:t>
            </a:fld>
            <a:endParaRPr sz="1200">
              <a:solidFill>
                <a:srgbClr val="000000"/>
              </a:solidFill>
              <a:latin typeface="Arial"/>
              <a:ea typeface="Arial"/>
              <a:cs typeface="Arial"/>
              <a:sym typeface="Arial"/>
            </a:endParaRPr>
          </a:p>
        </p:txBody>
      </p:sp>
      <p:sp>
        <p:nvSpPr>
          <p:cNvPr id="966" name="Shape 96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7" name="Shape 967"/>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185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10" name="Shape 21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9018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84</a:t>
            </a:fld>
            <a:endParaRPr sz="1200">
              <a:solidFill>
                <a:srgbClr val="000000"/>
              </a:solidFill>
              <a:latin typeface="Arial"/>
              <a:ea typeface="Arial"/>
              <a:cs typeface="Arial"/>
              <a:sym typeface="Arial"/>
            </a:endParaRPr>
          </a:p>
        </p:txBody>
      </p:sp>
      <p:sp>
        <p:nvSpPr>
          <p:cNvPr id="973" name="Shape 97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4" name="Shape 974"/>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0768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85</a:t>
            </a:fld>
            <a:endParaRPr sz="1200">
              <a:solidFill>
                <a:srgbClr val="000000"/>
              </a:solidFill>
              <a:latin typeface="Arial"/>
              <a:ea typeface="Arial"/>
              <a:cs typeface="Arial"/>
              <a:sym typeface="Arial"/>
            </a:endParaRPr>
          </a:p>
        </p:txBody>
      </p:sp>
      <p:sp>
        <p:nvSpPr>
          <p:cNvPr id="980" name="Shape 98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1" name="Shape 981"/>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718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86</a:t>
            </a:fld>
            <a:endParaRPr sz="1200">
              <a:solidFill>
                <a:srgbClr val="000000"/>
              </a:solidFill>
              <a:latin typeface="Arial"/>
              <a:ea typeface="Arial"/>
              <a:cs typeface="Arial"/>
              <a:sym typeface="Arial"/>
            </a:endParaRPr>
          </a:p>
        </p:txBody>
      </p:sp>
      <p:sp>
        <p:nvSpPr>
          <p:cNvPr id="987" name="Shape 98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8" name="Shape 988"/>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3872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87</a:t>
            </a:fld>
            <a:endParaRPr sz="1200">
              <a:solidFill>
                <a:srgbClr val="000000"/>
              </a:solidFill>
              <a:latin typeface="Arial"/>
              <a:ea typeface="Arial"/>
              <a:cs typeface="Arial"/>
              <a:sym typeface="Arial"/>
            </a:endParaRPr>
          </a:p>
        </p:txBody>
      </p:sp>
      <p:sp>
        <p:nvSpPr>
          <p:cNvPr id="994" name="Shape 99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5" name="Shape 995"/>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10624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Shape 942"/>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88</a:t>
            </a:fld>
            <a:endParaRPr sz="1200">
              <a:solidFill>
                <a:srgbClr val="000000"/>
              </a:solidFill>
              <a:latin typeface="Arial"/>
              <a:ea typeface="Arial"/>
              <a:cs typeface="Arial"/>
              <a:sym typeface="Arial"/>
            </a:endParaRPr>
          </a:p>
        </p:txBody>
      </p:sp>
      <p:sp>
        <p:nvSpPr>
          <p:cNvPr id="943" name="Shape 94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4" name="Shape 944"/>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8222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89</a:t>
            </a:fld>
            <a:endParaRPr sz="1200">
              <a:solidFill>
                <a:srgbClr val="000000"/>
              </a:solidFill>
              <a:latin typeface="Arial"/>
              <a:ea typeface="Arial"/>
              <a:cs typeface="Arial"/>
              <a:sym typeface="Arial"/>
            </a:endParaRPr>
          </a:p>
        </p:txBody>
      </p:sp>
      <p:sp>
        <p:nvSpPr>
          <p:cNvPr id="994" name="Shape 99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5" name="Shape 995"/>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35066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90</a:t>
            </a:fld>
            <a:endParaRPr sz="1200">
              <a:solidFill>
                <a:srgbClr val="000000"/>
              </a:solidFill>
              <a:latin typeface="Arial"/>
              <a:ea typeface="Arial"/>
              <a:cs typeface="Arial"/>
              <a:sym typeface="Arial"/>
            </a:endParaRPr>
          </a:p>
        </p:txBody>
      </p:sp>
      <p:sp>
        <p:nvSpPr>
          <p:cNvPr id="994" name="Shape 99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5" name="Shape 995"/>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19867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91</a:t>
            </a:fld>
            <a:endParaRPr sz="1200">
              <a:solidFill>
                <a:srgbClr val="000000"/>
              </a:solidFill>
              <a:latin typeface="Arial"/>
              <a:ea typeface="Arial"/>
              <a:cs typeface="Arial"/>
              <a:sym typeface="Arial"/>
            </a:endParaRPr>
          </a:p>
        </p:txBody>
      </p:sp>
      <p:sp>
        <p:nvSpPr>
          <p:cNvPr id="994" name="Shape 99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5" name="Shape 995"/>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0426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Shape 10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1" name="Shape 1001"/>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BE" sz="1200" b="0" i="0" u="none" strike="noStrike" cap="none">
                <a:solidFill>
                  <a:schemeClr val="dk1"/>
                </a:solidFill>
                <a:latin typeface="Arial"/>
                <a:ea typeface="Arial"/>
                <a:cs typeface="Arial"/>
                <a:sym typeface="Arial"/>
              </a:rPr>
              <a:t>Linken naar website koepel</a:t>
            </a:r>
            <a:endParaRPr sz="1200" b="0" i="0" u="none" strike="noStrike" cap="none">
              <a:solidFill>
                <a:schemeClr val="dk1"/>
              </a:solidFill>
              <a:latin typeface="Arial"/>
              <a:ea typeface="Arial"/>
              <a:cs typeface="Arial"/>
              <a:sym typeface="Arial"/>
            </a:endParaRPr>
          </a:p>
        </p:txBody>
      </p:sp>
      <p:sp>
        <p:nvSpPr>
          <p:cNvPr id="1002" name="Shape 1002"/>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92</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3506345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94</a:t>
            </a:fld>
            <a:endParaRPr sz="1200">
              <a:solidFill>
                <a:srgbClr val="000000"/>
              </a:solidFill>
              <a:latin typeface="Arial"/>
              <a:ea typeface="Arial"/>
              <a:cs typeface="Arial"/>
              <a:sym typeface="Arial"/>
            </a:endParaRPr>
          </a:p>
        </p:txBody>
      </p:sp>
      <p:sp>
        <p:nvSpPr>
          <p:cNvPr id="1200" name="Shape 12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1" name="Shape 1201"/>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096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18" name="Shape 21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880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95</a:t>
            </a:fld>
            <a:endParaRPr sz="1200">
              <a:solidFill>
                <a:srgbClr val="000000"/>
              </a:solidFill>
              <a:latin typeface="Arial"/>
              <a:ea typeface="Arial"/>
              <a:cs typeface="Arial"/>
              <a:sym typeface="Arial"/>
            </a:endParaRPr>
          </a:p>
        </p:txBody>
      </p:sp>
      <p:sp>
        <p:nvSpPr>
          <p:cNvPr id="1200" name="Shape 12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1" name="Shape 1201"/>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7934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97</a:t>
            </a:fld>
            <a:endParaRPr sz="1200">
              <a:solidFill>
                <a:srgbClr val="000000"/>
              </a:solidFill>
              <a:latin typeface="Arial"/>
              <a:ea typeface="Arial"/>
              <a:cs typeface="Arial"/>
              <a:sym typeface="Arial"/>
            </a:endParaRPr>
          </a:p>
        </p:txBody>
      </p:sp>
      <p:sp>
        <p:nvSpPr>
          <p:cNvPr id="1200" name="Shape 12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1" name="Shape 1201"/>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63885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Shape 1192"/>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98</a:t>
            </a:fld>
            <a:endParaRPr sz="1200">
              <a:solidFill>
                <a:srgbClr val="000000"/>
              </a:solidFill>
              <a:latin typeface="Arial"/>
              <a:ea typeface="Arial"/>
              <a:cs typeface="Arial"/>
              <a:sym typeface="Arial"/>
            </a:endParaRPr>
          </a:p>
        </p:txBody>
      </p:sp>
      <p:sp>
        <p:nvSpPr>
          <p:cNvPr id="1193" name="Shape 11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4" name="Shape 1194"/>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2229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2F11A-C81D-4A1B-B296-4DA77BB6DB0C}" type="slidenum">
              <a:rPr lang="nl-NL">
                <a:solidFill>
                  <a:srgbClr val="000000"/>
                </a:solidFill>
              </a:rPr>
              <a:pPr/>
              <a:t>99</a:t>
            </a:fld>
            <a:endParaRPr lang="nl-NL">
              <a:solidFill>
                <a:srgbClr val="000000"/>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946776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2F11A-C81D-4A1B-B296-4DA77BB6DB0C}" type="slidenum">
              <a:rPr lang="nl-NL">
                <a:solidFill>
                  <a:srgbClr val="000000"/>
                </a:solidFill>
              </a:rPr>
              <a:pPr/>
              <a:t>100</a:t>
            </a:fld>
            <a:endParaRPr lang="nl-NL">
              <a:solidFill>
                <a:srgbClr val="000000"/>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945093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2F11A-C81D-4A1B-B296-4DA77BB6DB0C}" type="slidenum">
              <a:rPr lang="nl-NL">
                <a:solidFill>
                  <a:srgbClr val="000000"/>
                </a:solidFill>
              </a:rPr>
              <a:pPr/>
              <a:t>101</a:t>
            </a:fld>
            <a:endParaRPr lang="nl-NL">
              <a:solidFill>
                <a:srgbClr val="000000"/>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4254461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2F11A-C81D-4A1B-B296-4DA77BB6DB0C}" type="slidenum">
              <a:rPr lang="nl-NL">
                <a:solidFill>
                  <a:srgbClr val="000000"/>
                </a:solidFill>
              </a:rPr>
              <a:pPr/>
              <a:t>102</a:t>
            </a:fld>
            <a:endParaRPr lang="nl-NL">
              <a:solidFill>
                <a:srgbClr val="000000"/>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6241227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2F11A-C81D-4A1B-B296-4DA77BB6DB0C}" type="slidenum">
              <a:rPr lang="nl-NL">
                <a:solidFill>
                  <a:srgbClr val="000000"/>
                </a:solidFill>
              </a:rPr>
              <a:pPr/>
              <a:t>103</a:t>
            </a:fld>
            <a:endParaRPr lang="nl-NL">
              <a:solidFill>
                <a:srgbClr val="000000"/>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4099559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96878404-AE0E-45EB-B407-CD542C246F98}" type="slidenum">
              <a:rPr lang="nl-NL" altLang="nl-BE">
                <a:latin typeface="Arial" panose="020B0604020202020204" pitchFamily="34" charset="0"/>
              </a:rPr>
              <a:pPr eaLnBrk="1" hangingPunct="1"/>
              <a:t>105</a:t>
            </a:fld>
            <a:endParaRPr lang="nl-NL" altLang="nl-BE">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dirty="0" smtClean="0">
              <a:latin typeface="Arial" panose="020B0604020202020204" pitchFamily="34" charset="0"/>
            </a:endParaRPr>
          </a:p>
        </p:txBody>
      </p:sp>
    </p:spTree>
    <p:extLst>
      <p:ext uri="{BB962C8B-B14F-4D97-AF65-F5344CB8AC3E}">
        <p14:creationId xmlns:p14="http://schemas.microsoft.com/office/powerpoint/2010/main" val="3001045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latin typeface="Arial" panose="020B0604020202020204" pitchFamily="34" charset="0"/>
            </a:endParaRPr>
          </a:p>
        </p:txBody>
      </p:sp>
      <p:sp>
        <p:nvSpPr>
          <p:cNvPr id="112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D8D5EDB8-4027-4ADF-8BF4-D678B38D3975}" type="slidenum">
              <a:rPr lang="nl-NL" altLang="nl-BE">
                <a:latin typeface="Arial" panose="020B0604020202020204" pitchFamily="34" charset="0"/>
              </a:rPr>
              <a:pPr eaLnBrk="1" hangingPunct="1"/>
              <a:t>106</a:t>
            </a:fld>
            <a:endParaRPr lang="nl-NL" altLang="nl-BE">
              <a:latin typeface="Arial" panose="020B0604020202020204" pitchFamily="34" charset="0"/>
            </a:endParaRPr>
          </a:p>
        </p:txBody>
      </p:sp>
    </p:spTree>
    <p:extLst>
      <p:ext uri="{BB962C8B-B14F-4D97-AF65-F5344CB8AC3E}">
        <p14:creationId xmlns:p14="http://schemas.microsoft.com/office/powerpoint/2010/main" val="391872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Shape 226"/>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BE" sz="1200" b="0" i="0" u="none" strike="noStrike" cap="none">
                <a:solidFill>
                  <a:schemeClr val="dk1"/>
                </a:solidFill>
                <a:latin typeface="Arial"/>
                <a:ea typeface="Arial"/>
                <a:cs typeface="Arial"/>
                <a:sym typeface="Arial"/>
              </a:rPr>
              <a:t>Stelling ter discussie.</a:t>
            </a:r>
            <a:endParaRPr sz="1200" b="0" i="0" u="none" strike="noStrike" cap="none">
              <a:solidFill>
                <a:schemeClr val="dk1"/>
              </a:solidFill>
              <a:latin typeface="Arial"/>
              <a:ea typeface="Arial"/>
              <a:cs typeface="Arial"/>
              <a:sym typeface="Arial"/>
            </a:endParaRPr>
          </a:p>
        </p:txBody>
      </p:sp>
      <p:sp>
        <p:nvSpPr>
          <p:cNvPr id="227" name="Shape 227"/>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83196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latin typeface="Arial" panose="020B0604020202020204" pitchFamily="34" charset="0"/>
            </a:endParaRPr>
          </a:p>
        </p:txBody>
      </p:sp>
      <p:sp>
        <p:nvSpPr>
          <p:cNvPr id="112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D8D5EDB8-4027-4ADF-8BF4-D678B38D3975}" type="slidenum">
              <a:rPr lang="nl-NL" altLang="nl-BE">
                <a:latin typeface="Arial" panose="020B0604020202020204" pitchFamily="34" charset="0"/>
              </a:rPr>
              <a:pPr eaLnBrk="1" hangingPunct="1"/>
              <a:t>107</a:t>
            </a:fld>
            <a:endParaRPr lang="nl-NL" altLang="nl-BE">
              <a:latin typeface="Arial" panose="020B0604020202020204" pitchFamily="34" charset="0"/>
            </a:endParaRPr>
          </a:p>
        </p:txBody>
      </p:sp>
    </p:spTree>
    <p:extLst>
      <p:ext uri="{BB962C8B-B14F-4D97-AF65-F5344CB8AC3E}">
        <p14:creationId xmlns:p14="http://schemas.microsoft.com/office/powerpoint/2010/main" val="42741702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latin typeface="Arial" panose="020B0604020202020204" pitchFamily="34" charset="0"/>
            </a:endParaRPr>
          </a:p>
        </p:txBody>
      </p:sp>
      <p:sp>
        <p:nvSpPr>
          <p:cNvPr id="112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D8D5EDB8-4027-4ADF-8BF4-D678B38D3975}" type="slidenum">
              <a:rPr lang="nl-NL" altLang="nl-BE">
                <a:latin typeface="Arial" panose="020B0604020202020204" pitchFamily="34" charset="0"/>
              </a:rPr>
              <a:pPr eaLnBrk="1" hangingPunct="1"/>
              <a:t>108</a:t>
            </a:fld>
            <a:endParaRPr lang="nl-NL" altLang="nl-BE">
              <a:latin typeface="Arial" panose="020B0604020202020204" pitchFamily="34" charset="0"/>
            </a:endParaRPr>
          </a:p>
        </p:txBody>
      </p:sp>
    </p:spTree>
    <p:extLst>
      <p:ext uri="{BB962C8B-B14F-4D97-AF65-F5344CB8AC3E}">
        <p14:creationId xmlns:p14="http://schemas.microsoft.com/office/powerpoint/2010/main" val="8934037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latin typeface="Arial" panose="020B0604020202020204" pitchFamily="34" charset="0"/>
            </a:endParaRPr>
          </a:p>
        </p:txBody>
      </p:sp>
      <p:sp>
        <p:nvSpPr>
          <p:cNvPr id="112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D8D5EDB8-4027-4ADF-8BF4-D678B38D3975}" type="slidenum">
              <a:rPr lang="nl-NL" altLang="nl-BE">
                <a:latin typeface="Arial" panose="020B0604020202020204" pitchFamily="34" charset="0"/>
              </a:rPr>
              <a:pPr eaLnBrk="1" hangingPunct="1"/>
              <a:t>109</a:t>
            </a:fld>
            <a:endParaRPr lang="nl-NL" altLang="nl-BE">
              <a:latin typeface="Arial" panose="020B0604020202020204" pitchFamily="34" charset="0"/>
            </a:endParaRPr>
          </a:p>
        </p:txBody>
      </p:sp>
    </p:spTree>
    <p:extLst>
      <p:ext uri="{BB962C8B-B14F-4D97-AF65-F5344CB8AC3E}">
        <p14:creationId xmlns:p14="http://schemas.microsoft.com/office/powerpoint/2010/main" val="18580195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latin typeface="Arial" panose="020B0604020202020204" pitchFamily="34" charset="0"/>
            </a:endParaRPr>
          </a:p>
        </p:txBody>
      </p:sp>
      <p:sp>
        <p:nvSpPr>
          <p:cNvPr id="1126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D8D5EDB8-4027-4ADF-8BF4-D678B38D3975}" type="slidenum">
              <a:rPr lang="nl-NL" altLang="nl-BE">
                <a:latin typeface="Arial" panose="020B0604020202020204" pitchFamily="34" charset="0"/>
              </a:rPr>
              <a:pPr eaLnBrk="1" hangingPunct="1"/>
              <a:t>110</a:t>
            </a:fld>
            <a:endParaRPr lang="nl-NL" altLang="nl-BE">
              <a:latin typeface="Arial" panose="020B0604020202020204" pitchFamily="34" charset="0"/>
            </a:endParaRPr>
          </a:p>
        </p:txBody>
      </p:sp>
    </p:spTree>
    <p:extLst>
      <p:ext uri="{BB962C8B-B14F-4D97-AF65-F5344CB8AC3E}">
        <p14:creationId xmlns:p14="http://schemas.microsoft.com/office/powerpoint/2010/main" val="20357930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8F060-6BD4-4794-830C-45566E0F4549}" type="slidenum">
              <a:rPr lang="nl-NL">
                <a:solidFill>
                  <a:srgbClr val="000000"/>
                </a:solidFill>
              </a:rPr>
              <a:pPr/>
              <a:t>113</a:t>
            </a:fld>
            <a:endParaRPr lang="nl-NL">
              <a:solidFill>
                <a:srgbClr val="000000"/>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nl-NL" baseline="0" dirty="0" smtClean="0"/>
              <a:t>Geheim, dus </a:t>
            </a:r>
            <a:r>
              <a:rPr lang="nl-NL" u="sng" baseline="0" dirty="0" smtClean="0"/>
              <a:t>niet</a:t>
            </a:r>
            <a:r>
              <a:rPr lang="nl-NL" u="none" baseline="0" dirty="0" smtClean="0"/>
              <a:t> objectieve info (bv. welke school)</a:t>
            </a:r>
          </a:p>
          <a:p>
            <a:r>
              <a:rPr lang="nl-NL" u="none" baseline="0" dirty="0" smtClean="0"/>
              <a:t>Meegedeeld in functie, dus </a:t>
            </a:r>
            <a:r>
              <a:rPr lang="nl-NL" u="sng" baseline="0" dirty="0" smtClean="0"/>
              <a:t>niet</a:t>
            </a:r>
            <a:r>
              <a:rPr lang="nl-NL" u="none" baseline="0" dirty="0" smtClean="0"/>
              <a:t> toevallig vernomen, </a:t>
            </a:r>
            <a:r>
              <a:rPr lang="nl-NL" u="sng" baseline="0" dirty="0" smtClean="0"/>
              <a:t>niet</a:t>
            </a:r>
            <a:r>
              <a:rPr lang="nl-NL" u="none" baseline="0" dirty="0" smtClean="0"/>
              <a:t> zelf vastgesteld in vrije tijd…</a:t>
            </a:r>
          </a:p>
          <a:p>
            <a:endParaRPr lang="nl-NL" u="none" baseline="0" dirty="0" smtClean="0"/>
          </a:p>
          <a:p>
            <a:r>
              <a:rPr lang="nl-NL" dirty="0" smtClean="0"/>
              <a:t>LET OP met term “vertrouwensleerkracht”. Het moet voor leerlingen</a:t>
            </a:r>
            <a:r>
              <a:rPr lang="nl-NL" baseline="0" dirty="0" smtClean="0"/>
              <a:t> duidelijk zijn dat ze geen geheimhouding kunnen beloven</a:t>
            </a:r>
          </a:p>
          <a:p>
            <a:endParaRPr lang="nl-NL" baseline="0" dirty="0" smtClean="0"/>
          </a:p>
          <a:p>
            <a:r>
              <a:rPr lang="nl-NL" baseline="0" dirty="0" smtClean="0"/>
              <a:t>Zwijgrecht is heel ruim. Laat je niet intimideren door bv. politie. Anderzijds, doe ook niet moeilijk</a:t>
            </a:r>
          </a:p>
        </p:txBody>
      </p:sp>
    </p:spTree>
    <p:extLst>
      <p:ext uri="{BB962C8B-B14F-4D97-AF65-F5344CB8AC3E}">
        <p14:creationId xmlns:p14="http://schemas.microsoft.com/office/powerpoint/2010/main" val="36211730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8F060-6BD4-4794-830C-45566E0F4549}" type="slidenum">
              <a:rPr lang="nl-NL">
                <a:solidFill>
                  <a:srgbClr val="000000"/>
                </a:solidFill>
              </a:rPr>
              <a:pPr/>
              <a:t>118</a:t>
            </a:fld>
            <a:endParaRPr lang="nl-NL">
              <a:solidFill>
                <a:srgbClr val="000000"/>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nl-NL" dirty="0" smtClean="0"/>
              <a:t>Ook binnen</a:t>
            </a:r>
            <a:r>
              <a:rPr lang="nl-NL" baseline="0" dirty="0" smtClean="0"/>
              <a:t> zelfde team kan dat; bespreek dan met </a:t>
            </a:r>
            <a:r>
              <a:rPr lang="nl-NL" baseline="0" dirty="0" err="1" smtClean="0"/>
              <a:t>ll</a:t>
            </a:r>
            <a:r>
              <a:rPr lang="nl-NL" baseline="0" dirty="0" smtClean="0"/>
              <a:t> hoe het wel kan: bv. anoniem maken, gedeelte zeggen, in beperkt team bespreken…</a:t>
            </a:r>
            <a:endParaRPr lang="nl-NL" dirty="0"/>
          </a:p>
        </p:txBody>
      </p:sp>
    </p:spTree>
    <p:extLst>
      <p:ext uri="{BB962C8B-B14F-4D97-AF65-F5344CB8AC3E}">
        <p14:creationId xmlns:p14="http://schemas.microsoft.com/office/powerpoint/2010/main" val="30964352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8F060-6BD4-4794-830C-45566E0F4549}" type="slidenum">
              <a:rPr lang="nl-NL">
                <a:solidFill>
                  <a:srgbClr val="000000"/>
                </a:solidFill>
              </a:rPr>
              <a:pPr/>
              <a:t>119</a:t>
            </a:fld>
            <a:endParaRPr lang="nl-NL">
              <a:solidFill>
                <a:srgbClr val="000000"/>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nl-NL" b="1" dirty="0" smtClean="0"/>
              <a:t>Zwijgrecht</a:t>
            </a:r>
            <a:r>
              <a:rPr lang="nl-NL" dirty="0" smtClean="0"/>
              <a:t> is zeer ruim = geruststellend, laat je niet intimideren door politie</a:t>
            </a:r>
          </a:p>
          <a:p>
            <a:endParaRPr lang="nl-NL" b="1" dirty="0" smtClean="0"/>
          </a:p>
          <a:p>
            <a:r>
              <a:rPr lang="nl-NL" b="1" dirty="0" smtClean="0"/>
              <a:t>Spreekrecht</a:t>
            </a:r>
            <a:r>
              <a:rPr lang="nl-NL" dirty="0" smtClean="0"/>
              <a:t> bv. slachtoffer</a:t>
            </a:r>
            <a:r>
              <a:rPr lang="nl-NL" baseline="0" dirty="0" smtClean="0"/>
              <a:t> van misdaad, kindermishandeling…</a:t>
            </a:r>
          </a:p>
          <a:p>
            <a:endParaRPr lang="nl-NL" dirty="0" smtClean="0"/>
          </a:p>
          <a:p>
            <a:r>
              <a:rPr lang="nl-NL" b="1" dirty="0" smtClean="0"/>
              <a:t>Spreekplicht </a:t>
            </a:r>
            <a:r>
              <a:rPr lang="nl-NL" b="0" dirty="0" smtClean="0"/>
              <a:t>bv. gevaar voor openbare veiligheid, iemands leven of eigendom</a:t>
            </a:r>
          </a:p>
          <a:p>
            <a:r>
              <a:rPr lang="nl-NL" b="0" dirty="0" smtClean="0"/>
              <a:t>Tegenover “schuldig verzuim”</a:t>
            </a:r>
            <a:endParaRPr lang="nl-NL" b="0" dirty="0"/>
          </a:p>
        </p:txBody>
      </p:sp>
    </p:spTree>
    <p:extLst>
      <p:ext uri="{BB962C8B-B14F-4D97-AF65-F5344CB8AC3E}">
        <p14:creationId xmlns:p14="http://schemas.microsoft.com/office/powerpoint/2010/main" val="38911846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8F060-6BD4-4794-830C-45566E0F4549}" type="slidenum">
              <a:rPr lang="nl-NL">
                <a:solidFill>
                  <a:srgbClr val="000000"/>
                </a:solidFill>
              </a:rPr>
              <a:pPr/>
              <a:t>120</a:t>
            </a:fld>
            <a:endParaRPr lang="nl-NL">
              <a:solidFill>
                <a:srgbClr val="000000"/>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201398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8F060-6BD4-4794-830C-45566E0F4549}" type="slidenum">
              <a:rPr lang="nl-NL">
                <a:solidFill>
                  <a:srgbClr val="000000"/>
                </a:solidFill>
              </a:rPr>
              <a:pPr/>
              <a:t>121</a:t>
            </a:fld>
            <a:endParaRPr lang="nl-NL">
              <a:solidFill>
                <a:srgbClr val="000000"/>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32416533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123</a:t>
            </a:fld>
            <a:endParaRPr sz="1200">
              <a:solidFill>
                <a:srgbClr val="000000"/>
              </a:solidFill>
              <a:latin typeface="Arial"/>
              <a:ea typeface="Arial"/>
              <a:cs typeface="Arial"/>
              <a:sym typeface="Arial"/>
            </a:endParaRPr>
          </a:p>
        </p:txBody>
      </p:sp>
      <p:sp>
        <p:nvSpPr>
          <p:cNvPr id="1200" name="Shape 12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1" name="Shape 1201"/>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349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33" name="Shape 23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019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498-DE05-4FA4-A3E8-720DFC96CE00}" type="slidenum">
              <a:rPr kumimoji="0" lang="nl-NL" altLang="nl-B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nl-NL" altLang="nl-B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5221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131498-DE05-4FA4-A3E8-720DFC96CE00}" type="slidenum">
              <a:rPr kumimoji="0" lang="nl-NL" altLang="nl-B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0" lang="nl-NL" altLang="nl-B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920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0" name="Shape 240"/>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41" name="Shape 241"/>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8923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Shape 248"/>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BE" sz="1200" b="0" i="0" u="none" strike="noStrike" cap="none" dirty="0">
                <a:solidFill>
                  <a:schemeClr val="dk1"/>
                </a:solidFill>
                <a:latin typeface="Arial"/>
                <a:ea typeface="Arial"/>
                <a:cs typeface="Arial"/>
                <a:sym typeface="Arial"/>
              </a:rPr>
              <a:t>Uitleg: verschil tussen probleemfocus en krachtenfocus en hoe je stapjes vooruit kan zetten.</a:t>
            </a:r>
            <a:endParaRPr sz="1200" b="0" i="0" u="none" strike="noStrike" cap="none" dirty="0">
              <a:solidFill>
                <a:schemeClr val="dk1"/>
              </a:solidFill>
              <a:latin typeface="Arial"/>
              <a:ea typeface="Arial"/>
              <a:cs typeface="Arial"/>
              <a:sym typeface="Arial"/>
            </a:endParaRPr>
          </a:p>
        </p:txBody>
      </p:sp>
      <p:sp>
        <p:nvSpPr>
          <p:cNvPr id="249" name="Shape 249"/>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7666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spTree>
    <p:extLst>
      <p:ext uri="{BB962C8B-B14F-4D97-AF65-F5344CB8AC3E}">
        <p14:creationId xmlns:p14="http://schemas.microsoft.com/office/powerpoint/2010/main" val="8470883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1D71B8"/>
                </a:solidFill>
              </a:defRPr>
            </a:lvl1pPr>
          </a:lstStyle>
          <a:p>
            <a:r>
              <a:rPr lang="nl-NL" dirty="0" smtClean="0"/>
              <a:t>Klik om de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726491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Tekststijl van het model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Tekststijl van het model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227715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1D71B8"/>
                </a:solidFill>
              </a:defRPr>
            </a:lvl1pPr>
          </a:lstStyle>
          <a:p>
            <a:r>
              <a:rPr lang="nl-NL" dirty="0" smtClean="0"/>
              <a:t>Klik om de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Tree>
    <p:extLst>
      <p:ext uri="{BB962C8B-B14F-4D97-AF65-F5344CB8AC3E}">
        <p14:creationId xmlns:p14="http://schemas.microsoft.com/office/powerpoint/2010/main" val="38349253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Tree>
    <p:extLst>
      <p:ext uri="{BB962C8B-B14F-4D97-AF65-F5344CB8AC3E}">
        <p14:creationId xmlns:p14="http://schemas.microsoft.com/office/powerpoint/2010/main" val="26223737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1D71B8"/>
                </a:solidFill>
              </a:defRPr>
            </a:lvl1pPr>
          </a:lstStyle>
          <a:p>
            <a:r>
              <a:rPr lang="nl-NL" dirty="0" smtClean="0"/>
              <a:t>Klik om de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Tree>
    <p:extLst>
      <p:ext uri="{BB962C8B-B14F-4D97-AF65-F5344CB8AC3E}">
        <p14:creationId xmlns:p14="http://schemas.microsoft.com/office/powerpoint/2010/main" val="29645814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008D36"/>
                </a:solidFill>
              </a:defRPr>
            </a:lvl1pPr>
          </a:lstStyle>
          <a:p>
            <a:r>
              <a:rPr lang="nl-NL" smtClean="0"/>
              <a:t>Klik om de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Tree>
    <p:extLst>
      <p:ext uri="{BB962C8B-B14F-4D97-AF65-F5344CB8AC3E}">
        <p14:creationId xmlns:p14="http://schemas.microsoft.com/office/powerpoint/2010/main" val="35516124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818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 en tabel" type="tbl">
  <p:cSld name="Titel en tabel">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016000" y="533400"/>
            <a:ext cx="102616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4000" b="0" i="0" u="none" strike="noStrike" cap="none">
                <a:solidFill>
                  <a:srgbClr val="222268"/>
                </a:solidFill>
                <a:latin typeface="Calibri"/>
                <a:ea typeface="Calibri"/>
                <a:cs typeface="Calibri"/>
                <a:sym typeface="Calibri"/>
              </a:defRPr>
            </a:lvl1pPr>
            <a:lvl2pPr marR="0" lvl="1" algn="l" rtl="0">
              <a:lnSpc>
                <a:spcPct val="79545"/>
              </a:lnSpc>
              <a:spcBef>
                <a:spcPts val="0"/>
              </a:spcBef>
              <a:spcAft>
                <a:spcPts val="0"/>
              </a:spcAft>
              <a:buSzPts val="1400"/>
              <a:buNone/>
              <a:defRPr sz="3300" b="0" i="0" u="none" strike="noStrike" cap="none">
                <a:solidFill>
                  <a:srgbClr val="222268"/>
                </a:solidFill>
                <a:latin typeface="Calibri"/>
                <a:ea typeface="Calibri"/>
                <a:cs typeface="Calibri"/>
                <a:sym typeface="Calibri"/>
              </a:defRPr>
            </a:lvl2pPr>
            <a:lvl3pPr marR="0" lvl="2" algn="l" rtl="0">
              <a:lnSpc>
                <a:spcPct val="79545"/>
              </a:lnSpc>
              <a:spcBef>
                <a:spcPts val="0"/>
              </a:spcBef>
              <a:spcAft>
                <a:spcPts val="0"/>
              </a:spcAft>
              <a:buSzPts val="1400"/>
              <a:buNone/>
              <a:defRPr sz="3300" b="0" i="0" u="none" strike="noStrike" cap="none">
                <a:solidFill>
                  <a:srgbClr val="222268"/>
                </a:solidFill>
                <a:latin typeface="Calibri"/>
                <a:ea typeface="Calibri"/>
                <a:cs typeface="Calibri"/>
                <a:sym typeface="Calibri"/>
              </a:defRPr>
            </a:lvl3pPr>
            <a:lvl4pPr marR="0" lvl="3" algn="l" rtl="0">
              <a:lnSpc>
                <a:spcPct val="79545"/>
              </a:lnSpc>
              <a:spcBef>
                <a:spcPts val="0"/>
              </a:spcBef>
              <a:spcAft>
                <a:spcPts val="0"/>
              </a:spcAft>
              <a:buSzPts val="1400"/>
              <a:buNone/>
              <a:defRPr sz="3300" b="0" i="0" u="none" strike="noStrike" cap="none">
                <a:solidFill>
                  <a:srgbClr val="222268"/>
                </a:solidFill>
                <a:latin typeface="Calibri"/>
                <a:ea typeface="Calibri"/>
                <a:cs typeface="Calibri"/>
                <a:sym typeface="Calibri"/>
              </a:defRPr>
            </a:lvl4pPr>
            <a:lvl5pPr marR="0" lvl="4" algn="l" rtl="0">
              <a:lnSpc>
                <a:spcPct val="79545"/>
              </a:lnSpc>
              <a:spcBef>
                <a:spcPts val="0"/>
              </a:spcBef>
              <a:spcAft>
                <a:spcPts val="0"/>
              </a:spcAft>
              <a:buSzPts val="1400"/>
              <a:buNone/>
              <a:defRPr sz="3300" b="0" i="0" u="none" strike="noStrike" cap="none">
                <a:solidFill>
                  <a:srgbClr val="222268"/>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rgbClr val="1C1C1C"/>
                </a:solidFill>
                <a:latin typeface="Verdana"/>
                <a:ea typeface="Verdana"/>
                <a:cs typeface="Verdana"/>
                <a:sym typeface="Verdana"/>
              </a:defRPr>
            </a:lvl6pPr>
            <a:lvl7pPr marR="0" lvl="6" algn="l" rtl="0">
              <a:spcBef>
                <a:spcPts val="0"/>
              </a:spcBef>
              <a:spcAft>
                <a:spcPts val="0"/>
              </a:spcAft>
              <a:buSzPts val="1400"/>
              <a:buNone/>
              <a:defRPr sz="2700" b="0" i="0" u="none" strike="noStrike" cap="none">
                <a:solidFill>
                  <a:srgbClr val="1C1C1C"/>
                </a:solidFill>
                <a:latin typeface="Verdana"/>
                <a:ea typeface="Verdana"/>
                <a:cs typeface="Verdana"/>
                <a:sym typeface="Verdana"/>
              </a:defRPr>
            </a:lvl7pPr>
            <a:lvl8pPr marR="0" lvl="7" algn="l" rtl="0">
              <a:spcBef>
                <a:spcPts val="0"/>
              </a:spcBef>
              <a:spcAft>
                <a:spcPts val="0"/>
              </a:spcAft>
              <a:buSzPts val="1400"/>
              <a:buNone/>
              <a:defRPr sz="2700" b="0" i="0" u="none" strike="noStrike" cap="none">
                <a:solidFill>
                  <a:srgbClr val="1C1C1C"/>
                </a:solidFill>
                <a:latin typeface="Verdana"/>
                <a:ea typeface="Verdana"/>
                <a:cs typeface="Verdana"/>
                <a:sym typeface="Verdana"/>
              </a:defRPr>
            </a:lvl8pPr>
            <a:lvl9pPr marR="0" lvl="8" algn="l" rtl="0">
              <a:spcBef>
                <a:spcPts val="0"/>
              </a:spcBef>
              <a:spcAft>
                <a:spcPts val="0"/>
              </a:spcAft>
              <a:buSzPts val="1400"/>
              <a:buNone/>
              <a:defRPr sz="2700" b="0" i="0" u="none" strike="noStrike" cap="none">
                <a:solidFill>
                  <a:srgbClr val="1C1C1C"/>
                </a:solidFill>
                <a:latin typeface="Verdana"/>
                <a:ea typeface="Verdana"/>
                <a:cs typeface="Verdana"/>
                <a:sym typeface="Verdana"/>
              </a:defRPr>
            </a:lvl9pPr>
          </a:lstStyle>
          <a:p>
            <a:endParaRPr/>
          </a:p>
        </p:txBody>
      </p:sp>
      <p:sp>
        <p:nvSpPr>
          <p:cNvPr id="29" name="Shape 29"/>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Shape 30"/>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Shape 31"/>
          <p:cNvSpPr txBox="1">
            <a:spLocks noGrp="1"/>
          </p:cNvSpPr>
          <p:nvPr>
            <p:ph type="sldNum" idx="12"/>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900">
                <a:solidFill>
                  <a:srgbClr val="128015"/>
                </a:solidFill>
                <a:latin typeface="Verdana"/>
                <a:ea typeface="Verdana"/>
                <a:cs typeface="Verdana"/>
                <a:sym typeface="Verdana"/>
              </a:defRPr>
            </a:lvl1pPr>
            <a:lvl2pPr marL="0" marR="0" lvl="1" indent="0" algn="ctr" rtl="0">
              <a:spcBef>
                <a:spcPts val="0"/>
              </a:spcBef>
              <a:spcAft>
                <a:spcPts val="0"/>
              </a:spcAft>
              <a:buNone/>
              <a:defRPr sz="900">
                <a:solidFill>
                  <a:srgbClr val="128015"/>
                </a:solidFill>
                <a:latin typeface="Verdana"/>
                <a:ea typeface="Verdana"/>
                <a:cs typeface="Verdana"/>
                <a:sym typeface="Verdana"/>
              </a:defRPr>
            </a:lvl2pPr>
            <a:lvl3pPr marL="0" marR="0" lvl="2" indent="0" algn="ctr" rtl="0">
              <a:spcBef>
                <a:spcPts val="0"/>
              </a:spcBef>
              <a:spcAft>
                <a:spcPts val="0"/>
              </a:spcAft>
              <a:buNone/>
              <a:defRPr sz="900">
                <a:solidFill>
                  <a:srgbClr val="128015"/>
                </a:solidFill>
                <a:latin typeface="Verdana"/>
                <a:ea typeface="Verdana"/>
                <a:cs typeface="Verdana"/>
                <a:sym typeface="Verdana"/>
              </a:defRPr>
            </a:lvl3pPr>
            <a:lvl4pPr marL="0" marR="0" lvl="3" indent="0" algn="ctr" rtl="0">
              <a:spcBef>
                <a:spcPts val="0"/>
              </a:spcBef>
              <a:spcAft>
                <a:spcPts val="0"/>
              </a:spcAft>
              <a:buNone/>
              <a:defRPr sz="900">
                <a:solidFill>
                  <a:srgbClr val="128015"/>
                </a:solidFill>
                <a:latin typeface="Verdana"/>
                <a:ea typeface="Verdana"/>
                <a:cs typeface="Verdana"/>
                <a:sym typeface="Verdana"/>
              </a:defRPr>
            </a:lvl4pPr>
            <a:lvl5pPr marL="0" marR="0" lvl="4" indent="0" algn="ctr" rtl="0">
              <a:spcBef>
                <a:spcPts val="0"/>
              </a:spcBef>
              <a:spcAft>
                <a:spcPts val="0"/>
              </a:spcAft>
              <a:buNone/>
              <a:defRPr sz="900">
                <a:solidFill>
                  <a:srgbClr val="128015"/>
                </a:solidFill>
                <a:latin typeface="Verdana"/>
                <a:ea typeface="Verdana"/>
                <a:cs typeface="Verdana"/>
                <a:sym typeface="Verdana"/>
              </a:defRPr>
            </a:lvl5pPr>
            <a:lvl6pPr marL="0" marR="0" lvl="5" indent="0" algn="ctr" rtl="0">
              <a:spcBef>
                <a:spcPts val="0"/>
              </a:spcBef>
              <a:spcAft>
                <a:spcPts val="0"/>
              </a:spcAft>
              <a:buNone/>
              <a:defRPr sz="900">
                <a:solidFill>
                  <a:srgbClr val="128015"/>
                </a:solidFill>
                <a:latin typeface="Verdana"/>
                <a:ea typeface="Verdana"/>
                <a:cs typeface="Verdana"/>
                <a:sym typeface="Verdana"/>
              </a:defRPr>
            </a:lvl6pPr>
            <a:lvl7pPr marL="0" marR="0" lvl="6" indent="0" algn="ctr" rtl="0">
              <a:spcBef>
                <a:spcPts val="0"/>
              </a:spcBef>
              <a:spcAft>
                <a:spcPts val="0"/>
              </a:spcAft>
              <a:buNone/>
              <a:defRPr sz="900">
                <a:solidFill>
                  <a:srgbClr val="128015"/>
                </a:solidFill>
                <a:latin typeface="Verdana"/>
                <a:ea typeface="Verdana"/>
                <a:cs typeface="Verdana"/>
                <a:sym typeface="Verdana"/>
              </a:defRPr>
            </a:lvl7pPr>
            <a:lvl8pPr marL="0" marR="0" lvl="7" indent="0" algn="ctr" rtl="0">
              <a:spcBef>
                <a:spcPts val="0"/>
              </a:spcBef>
              <a:spcAft>
                <a:spcPts val="0"/>
              </a:spcAft>
              <a:buNone/>
              <a:defRPr sz="900">
                <a:solidFill>
                  <a:srgbClr val="128015"/>
                </a:solidFill>
                <a:latin typeface="Verdana"/>
                <a:ea typeface="Verdana"/>
                <a:cs typeface="Verdana"/>
                <a:sym typeface="Verdana"/>
              </a:defRPr>
            </a:lvl8pPr>
            <a:lvl9pPr marL="0" marR="0" lvl="8" indent="0" algn="ctr" rtl="0">
              <a:spcBef>
                <a:spcPts val="0"/>
              </a:spcBef>
              <a:spcAft>
                <a:spcPts val="0"/>
              </a:spcAft>
              <a:buNone/>
              <a:defRPr sz="900">
                <a:solidFill>
                  <a:srgbClr val="128015"/>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31575243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ekop" type="secHead">
  <p:cSld name="2_Sectiekop">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963084" y="3933068"/>
            <a:ext cx="10363200" cy="136207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3000" b="0" i="0" u="none" strike="noStrike" cap="none">
                <a:solidFill>
                  <a:srgbClr val="222268"/>
                </a:solidFill>
                <a:latin typeface="Verdana"/>
                <a:ea typeface="Verdana"/>
                <a:cs typeface="Verdana"/>
                <a:sym typeface="Verdana"/>
              </a:defRPr>
            </a:lvl1pPr>
            <a:lvl2pPr marR="0" lvl="1" algn="l" rtl="0">
              <a:lnSpc>
                <a:spcPct val="79545"/>
              </a:lnSpc>
              <a:spcBef>
                <a:spcPts val="0"/>
              </a:spcBef>
              <a:spcAft>
                <a:spcPts val="0"/>
              </a:spcAft>
              <a:buSzPts val="1400"/>
              <a:buNone/>
              <a:defRPr sz="3300" b="0" i="0" u="none" strike="noStrike" cap="none">
                <a:solidFill>
                  <a:srgbClr val="222268"/>
                </a:solidFill>
                <a:latin typeface="Calibri"/>
                <a:ea typeface="Calibri"/>
                <a:cs typeface="Calibri"/>
                <a:sym typeface="Calibri"/>
              </a:defRPr>
            </a:lvl2pPr>
            <a:lvl3pPr marR="0" lvl="2" algn="l" rtl="0">
              <a:lnSpc>
                <a:spcPct val="79545"/>
              </a:lnSpc>
              <a:spcBef>
                <a:spcPts val="0"/>
              </a:spcBef>
              <a:spcAft>
                <a:spcPts val="0"/>
              </a:spcAft>
              <a:buSzPts val="1400"/>
              <a:buNone/>
              <a:defRPr sz="3300" b="0" i="0" u="none" strike="noStrike" cap="none">
                <a:solidFill>
                  <a:srgbClr val="222268"/>
                </a:solidFill>
                <a:latin typeface="Calibri"/>
                <a:ea typeface="Calibri"/>
                <a:cs typeface="Calibri"/>
                <a:sym typeface="Calibri"/>
              </a:defRPr>
            </a:lvl3pPr>
            <a:lvl4pPr marR="0" lvl="3" algn="l" rtl="0">
              <a:lnSpc>
                <a:spcPct val="79545"/>
              </a:lnSpc>
              <a:spcBef>
                <a:spcPts val="0"/>
              </a:spcBef>
              <a:spcAft>
                <a:spcPts val="0"/>
              </a:spcAft>
              <a:buSzPts val="1400"/>
              <a:buNone/>
              <a:defRPr sz="3300" b="0" i="0" u="none" strike="noStrike" cap="none">
                <a:solidFill>
                  <a:srgbClr val="222268"/>
                </a:solidFill>
                <a:latin typeface="Calibri"/>
                <a:ea typeface="Calibri"/>
                <a:cs typeface="Calibri"/>
                <a:sym typeface="Calibri"/>
              </a:defRPr>
            </a:lvl4pPr>
            <a:lvl5pPr marR="0" lvl="4" algn="l" rtl="0">
              <a:lnSpc>
                <a:spcPct val="79545"/>
              </a:lnSpc>
              <a:spcBef>
                <a:spcPts val="0"/>
              </a:spcBef>
              <a:spcAft>
                <a:spcPts val="0"/>
              </a:spcAft>
              <a:buSzPts val="1400"/>
              <a:buNone/>
              <a:defRPr sz="3300" b="0" i="0" u="none" strike="noStrike" cap="none">
                <a:solidFill>
                  <a:srgbClr val="222268"/>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rgbClr val="1C1C1C"/>
                </a:solidFill>
                <a:latin typeface="Verdana"/>
                <a:ea typeface="Verdana"/>
                <a:cs typeface="Verdana"/>
                <a:sym typeface="Verdana"/>
              </a:defRPr>
            </a:lvl6pPr>
            <a:lvl7pPr marR="0" lvl="6" algn="l" rtl="0">
              <a:spcBef>
                <a:spcPts val="0"/>
              </a:spcBef>
              <a:spcAft>
                <a:spcPts val="0"/>
              </a:spcAft>
              <a:buSzPts val="1400"/>
              <a:buNone/>
              <a:defRPr sz="2700" b="0" i="0" u="none" strike="noStrike" cap="none">
                <a:solidFill>
                  <a:srgbClr val="1C1C1C"/>
                </a:solidFill>
                <a:latin typeface="Verdana"/>
                <a:ea typeface="Verdana"/>
                <a:cs typeface="Verdana"/>
                <a:sym typeface="Verdana"/>
              </a:defRPr>
            </a:lvl7pPr>
            <a:lvl8pPr marR="0" lvl="7" algn="l" rtl="0">
              <a:spcBef>
                <a:spcPts val="0"/>
              </a:spcBef>
              <a:spcAft>
                <a:spcPts val="0"/>
              </a:spcAft>
              <a:buSzPts val="1400"/>
              <a:buNone/>
              <a:defRPr sz="2700" b="0" i="0" u="none" strike="noStrike" cap="none">
                <a:solidFill>
                  <a:srgbClr val="1C1C1C"/>
                </a:solidFill>
                <a:latin typeface="Verdana"/>
                <a:ea typeface="Verdana"/>
                <a:cs typeface="Verdana"/>
                <a:sym typeface="Verdana"/>
              </a:defRPr>
            </a:lvl8pPr>
            <a:lvl9pPr marR="0" lvl="8" algn="l" rtl="0">
              <a:spcBef>
                <a:spcPts val="0"/>
              </a:spcBef>
              <a:spcAft>
                <a:spcPts val="0"/>
              </a:spcAft>
              <a:buSzPts val="1400"/>
              <a:buNone/>
              <a:defRPr sz="2700" b="0" i="0" u="none" strike="noStrike" cap="none">
                <a:solidFill>
                  <a:srgbClr val="1C1C1C"/>
                </a:solidFill>
                <a:latin typeface="Verdana"/>
                <a:ea typeface="Verdana"/>
                <a:cs typeface="Verdana"/>
                <a:sym typeface="Verdana"/>
              </a:defRPr>
            </a:lvl9pPr>
          </a:lstStyle>
          <a:p>
            <a:endParaRPr/>
          </a:p>
        </p:txBody>
      </p:sp>
      <p:sp>
        <p:nvSpPr>
          <p:cNvPr id="36" name="Shape 36"/>
          <p:cNvSpPr txBox="1">
            <a:spLocks noGrp="1"/>
          </p:cNvSpPr>
          <p:nvPr>
            <p:ph type="body" idx="1"/>
          </p:nvPr>
        </p:nvSpPr>
        <p:spPr>
          <a:xfrm>
            <a:off x="963084" y="1988852"/>
            <a:ext cx="10363200" cy="1500187"/>
          </a:xfrm>
          <a:prstGeom prst="rect">
            <a:avLst/>
          </a:prstGeom>
          <a:noFill/>
          <a:ln>
            <a:noFill/>
          </a:ln>
        </p:spPr>
        <p:txBody>
          <a:bodyPr spcFirstLastPara="1" wrap="square" lIns="91425" tIns="45700" rIns="91425" bIns="45700" anchor="b" anchorCtr="0"/>
          <a:lstStyle>
            <a:lvl1pPr marL="457200" marR="0" lvl="0" indent="-228600" algn="l" rtl="0">
              <a:spcBef>
                <a:spcPts val="300"/>
              </a:spcBef>
              <a:spcAft>
                <a:spcPts val="0"/>
              </a:spcAft>
              <a:buClr>
                <a:srgbClr val="128015"/>
              </a:buClr>
              <a:buSzPts val="1500"/>
              <a:buFont typeface="Noto Sans Symbols"/>
              <a:buNone/>
              <a:defRPr sz="1500" b="0" i="0" u="none" strike="noStrike" cap="none">
                <a:solidFill>
                  <a:srgbClr val="128015"/>
                </a:solidFill>
                <a:latin typeface="Calibri"/>
                <a:ea typeface="Calibri"/>
                <a:cs typeface="Calibri"/>
                <a:sym typeface="Calibri"/>
              </a:defRPr>
            </a:lvl1pPr>
            <a:lvl2pPr marL="914400" marR="0" lvl="1" indent="-228600" algn="l" rtl="0">
              <a:spcBef>
                <a:spcPts val="270"/>
              </a:spcBef>
              <a:spcAft>
                <a:spcPts val="0"/>
              </a:spcAft>
              <a:buClr>
                <a:srgbClr val="128015"/>
              </a:buClr>
              <a:buSzPts val="1350"/>
              <a:buFont typeface="Noto Sans Symbols"/>
              <a:buNone/>
              <a:defRPr sz="1350" b="0" i="0" u="none" strike="noStrike" cap="none">
                <a:solidFill>
                  <a:srgbClr val="128015"/>
                </a:solidFill>
                <a:latin typeface="Calibri"/>
                <a:ea typeface="Calibri"/>
                <a:cs typeface="Calibri"/>
                <a:sym typeface="Calibri"/>
              </a:defRPr>
            </a:lvl2pPr>
            <a:lvl3pPr marL="1371600" marR="0" lvl="2" indent="-228600" algn="l" rtl="0">
              <a:spcBef>
                <a:spcPts val="240"/>
              </a:spcBef>
              <a:spcAft>
                <a:spcPts val="0"/>
              </a:spcAft>
              <a:buClr>
                <a:srgbClr val="222268"/>
              </a:buClr>
              <a:buSzPts val="1200"/>
              <a:buFont typeface="Noto Sans Symbols"/>
              <a:buNone/>
              <a:defRPr sz="1200" b="0" i="0" u="none" strike="noStrike" cap="none">
                <a:solidFill>
                  <a:srgbClr val="222268"/>
                </a:solidFill>
                <a:latin typeface="Calibri"/>
                <a:ea typeface="Calibri"/>
                <a:cs typeface="Calibri"/>
                <a:sym typeface="Calibri"/>
              </a:defRPr>
            </a:lvl3pPr>
            <a:lvl4pPr marL="1828800" marR="0" lvl="3" indent="-228600" algn="l" rtl="0">
              <a:spcBef>
                <a:spcPts val="210"/>
              </a:spcBef>
              <a:spcAft>
                <a:spcPts val="0"/>
              </a:spcAft>
              <a:buClr>
                <a:srgbClr val="128015"/>
              </a:buClr>
              <a:buSzPts val="1050"/>
              <a:buFont typeface="Noto Sans Symbols"/>
              <a:buNone/>
              <a:defRPr sz="1050" b="0" i="0" u="none" strike="noStrike" cap="none">
                <a:solidFill>
                  <a:srgbClr val="128015"/>
                </a:solidFill>
                <a:latin typeface="Calibri"/>
                <a:ea typeface="Calibri"/>
                <a:cs typeface="Calibri"/>
                <a:sym typeface="Calibri"/>
              </a:defRPr>
            </a:lvl4pPr>
            <a:lvl5pPr marL="2286000" marR="0" lvl="4" indent="-228600" algn="l" rtl="0">
              <a:spcBef>
                <a:spcPts val="210"/>
              </a:spcBef>
              <a:spcAft>
                <a:spcPts val="0"/>
              </a:spcAft>
              <a:buClr>
                <a:srgbClr val="222268"/>
              </a:buClr>
              <a:buSzPts val="1050"/>
              <a:buFont typeface="Noto Sans Symbols"/>
              <a:buNone/>
              <a:defRPr sz="1050" b="0" i="0" u="none" strike="noStrike" cap="none">
                <a:solidFill>
                  <a:srgbClr val="222268"/>
                </a:solidFill>
                <a:latin typeface="Calibri"/>
                <a:ea typeface="Calibri"/>
                <a:cs typeface="Calibri"/>
                <a:sym typeface="Calibri"/>
              </a:defRPr>
            </a:lvl5pPr>
            <a:lvl6pPr marL="2743200" marR="0" lvl="5" indent="-228600" algn="l" rtl="0">
              <a:spcBef>
                <a:spcPts val="210"/>
              </a:spcBef>
              <a:spcAft>
                <a:spcPts val="0"/>
              </a:spcAft>
              <a:buClr>
                <a:srgbClr val="1C1C1C"/>
              </a:buClr>
              <a:buSzPts val="1050"/>
              <a:buFont typeface="Noto Sans Symbols"/>
              <a:buNone/>
              <a:defRPr sz="1050" b="0" i="0" u="none" strike="noStrike" cap="none">
                <a:solidFill>
                  <a:srgbClr val="1C1C1C"/>
                </a:solidFill>
                <a:latin typeface="Verdana"/>
                <a:ea typeface="Verdana"/>
                <a:cs typeface="Verdana"/>
                <a:sym typeface="Verdana"/>
              </a:defRPr>
            </a:lvl6pPr>
            <a:lvl7pPr marL="3200400" marR="0" lvl="6" indent="-228600" algn="l" rtl="0">
              <a:spcBef>
                <a:spcPts val="210"/>
              </a:spcBef>
              <a:spcAft>
                <a:spcPts val="0"/>
              </a:spcAft>
              <a:buClr>
                <a:srgbClr val="1C1C1C"/>
              </a:buClr>
              <a:buSzPts val="1050"/>
              <a:buFont typeface="Noto Sans Symbols"/>
              <a:buNone/>
              <a:defRPr sz="1050" b="0" i="0" u="none" strike="noStrike" cap="none">
                <a:solidFill>
                  <a:srgbClr val="1C1C1C"/>
                </a:solidFill>
                <a:latin typeface="Verdana"/>
                <a:ea typeface="Verdana"/>
                <a:cs typeface="Verdana"/>
                <a:sym typeface="Verdana"/>
              </a:defRPr>
            </a:lvl7pPr>
            <a:lvl8pPr marL="3657600" marR="0" lvl="7" indent="-228600" algn="l" rtl="0">
              <a:spcBef>
                <a:spcPts val="210"/>
              </a:spcBef>
              <a:spcAft>
                <a:spcPts val="0"/>
              </a:spcAft>
              <a:buClr>
                <a:srgbClr val="1C1C1C"/>
              </a:buClr>
              <a:buSzPts val="1050"/>
              <a:buFont typeface="Noto Sans Symbols"/>
              <a:buNone/>
              <a:defRPr sz="1050" b="0" i="0" u="none" strike="noStrike" cap="none">
                <a:solidFill>
                  <a:srgbClr val="1C1C1C"/>
                </a:solidFill>
                <a:latin typeface="Verdana"/>
                <a:ea typeface="Verdana"/>
                <a:cs typeface="Verdana"/>
                <a:sym typeface="Verdana"/>
              </a:defRPr>
            </a:lvl8pPr>
            <a:lvl9pPr marL="4114800" marR="0" lvl="8" indent="-228600" algn="l" rtl="0">
              <a:spcBef>
                <a:spcPts val="210"/>
              </a:spcBef>
              <a:spcAft>
                <a:spcPts val="0"/>
              </a:spcAft>
              <a:buClr>
                <a:srgbClr val="1C1C1C"/>
              </a:buClr>
              <a:buSzPts val="1050"/>
              <a:buFont typeface="Noto Sans Symbols"/>
              <a:buNone/>
              <a:defRPr sz="1050" b="0" i="0" u="none" strike="noStrike" cap="none">
                <a:solidFill>
                  <a:srgbClr val="1C1C1C"/>
                </a:solidFill>
                <a:latin typeface="Verdana"/>
                <a:ea typeface="Verdana"/>
                <a:cs typeface="Verdana"/>
                <a:sym typeface="Verdana"/>
              </a:defRPr>
            </a:lvl9pPr>
          </a:lstStyle>
          <a:p>
            <a:endParaRPr/>
          </a:p>
        </p:txBody>
      </p:sp>
      <p:sp>
        <p:nvSpPr>
          <p:cNvPr id="37" name="Shape 37"/>
          <p:cNvSpPr txBox="1">
            <a:spLocks noGrp="1"/>
          </p:cNvSpPr>
          <p:nvPr>
            <p:ph type="sldNum" idx="12"/>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900">
                <a:solidFill>
                  <a:srgbClr val="128015"/>
                </a:solidFill>
                <a:latin typeface="Verdana"/>
                <a:ea typeface="Verdana"/>
                <a:cs typeface="Verdana"/>
                <a:sym typeface="Verdana"/>
              </a:defRPr>
            </a:lvl1pPr>
            <a:lvl2pPr marL="0" marR="0" lvl="1" indent="0" algn="ctr" rtl="0">
              <a:spcBef>
                <a:spcPts val="0"/>
              </a:spcBef>
              <a:spcAft>
                <a:spcPts val="0"/>
              </a:spcAft>
              <a:buNone/>
              <a:defRPr sz="900">
                <a:solidFill>
                  <a:srgbClr val="128015"/>
                </a:solidFill>
                <a:latin typeface="Verdana"/>
                <a:ea typeface="Verdana"/>
                <a:cs typeface="Verdana"/>
                <a:sym typeface="Verdana"/>
              </a:defRPr>
            </a:lvl2pPr>
            <a:lvl3pPr marL="0" marR="0" lvl="2" indent="0" algn="ctr" rtl="0">
              <a:spcBef>
                <a:spcPts val="0"/>
              </a:spcBef>
              <a:spcAft>
                <a:spcPts val="0"/>
              </a:spcAft>
              <a:buNone/>
              <a:defRPr sz="900">
                <a:solidFill>
                  <a:srgbClr val="128015"/>
                </a:solidFill>
                <a:latin typeface="Verdana"/>
                <a:ea typeface="Verdana"/>
                <a:cs typeface="Verdana"/>
                <a:sym typeface="Verdana"/>
              </a:defRPr>
            </a:lvl3pPr>
            <a:lvl4pPr marL="0" marR="0" lvl="3" indent="0" algn="ctr" rtl="0">
              <a:spcBef>
                <a:spcPts val="0"/>
              </a:spcBef>
              <a:spcAft>
                <a:spcPts val="0"/>
              </a:spcAft>
              <a:buNone/>
              <a:defRPr sz="900">
                <a:solidFill>
                  <a:srgbClr val="128015"/>
                </a:solidFill>
                <a:latin typeface="Verdana"/>
                <a:ea typeface="Verdana"/>
                <a:cs typeface="Verdana"/>
                <a:sym typeface="Verdana"/>
              </a:defRPr>
            </a:lvl4pPr>
            <a:lvl5pPr marL="0" marR="0" lvl="4" indent="0" algn="ctr" rtl="0">
              <a:spcBef>
                <a:spcPts val="0"/>
              </a:spcBef>
              <a:spcAft>
                <a:spcPts val="0"/>
              </a:spcAft>
              <a:buNone/>
              <a:defRPr sz="900">
                <a:solidFill>
                  <a:srgbClr val="128015"/>
                </a:solidFill>
                <a:latin typeface="Verdana"/>
                <a:ea typeface="Verdana"/>
                <a:cs typeface="Verdana"/>
                <a:sym typeface="Verdana"/>
              </a:defRPr>
            </a:lvl5pPr>
            <a:lvl6pPr marL="0" marR="0" lvl="5" indent="0" algn="ctr" rtl="0">
              <a:spcBef>
                <a:spcPts val="0"/>
              </a:spcBef>
              <a:spcAft>
                <a:spcPts val="0"/>
              </a:spcAft>
              <a:buNone/>
              <a:defRPr sz="900">
                <a:solidFill>
                  <a:srgbClr val="128015"/>
                </a:solidFill>
                <a:latin typeface="Verdana"/>
                <a:ea typeface="Verdana"/>
                <a:cs typeface="Verdana"/>
                <a:sym typeface="Verdana"/>
              </a:defRPr>
            </a:lvl6pPr>
            <a:lvl7pPr marL="0" marR="0" lvl="6" indent="0" algn="ctr" rtl="0">
              <a:spcBef>
                <a:spcPts val="0"/>
              </a:spcBef>
              <a:spcAft>
                <a:spcPts val="0"/>
              </a:spcAft>
              <a:buNone/>
              <a:defRPr sz="900">
                <a:solidFill>
                  <a:srgbClr val="128015"/>
                </a:solidFill>
                <a:latin typeface="Verdana"/>
                <a:ea typeface="Verdana"/>
                <a:cs typeface="Verdana"/>
                <a:sym typeface="Verdana"/>
              </a:defRPr>
            </a:lvl7pPr>
            <a:lvl8pPr marL="0" marR="0" lvl="7" indent="0" algn="ctr" rtl="0">
              <a:spcBef>
                <a:spcPts val="0"/>
              </a:spcBef>
              <a:spcAft>
                <a:spcPts val="0"/>
              </a:spcAft>
              <a:buNone/>
              <a:defRPr sz="900">
                <a:solidFill>
                  <a:srgbClr val="128015"/>
                </a:solidFill>
                <a:latin typeface="Verdana"/>
                <a:ea typeface="Verdana"/>
                <a:cs typeface="Verdana"/>
                <a:sym typeface="Verdana"/>
              </a:defRPr>
            </a:lvl8pPr>
            <a:lvl9pPr marL="0" marR="0" lvl="8" indent="0" algn="ctr" rtl="0">
              <a:spcBef>
                <a:spcPts val="0"/>
              </a:spcBef>
              <a:spcAft>
                <a:spcPts val="0"/>
              </a:spcAft>
              <a:buNone/>
              <a:defRPr sz="900">
                <a:solidFill>
                  <a:srgbClr val="128015"/>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nl-BE"/>
              <a:t>‹nr.›</a:t>
            </a:fld>
            <a:endParaRPr/>
          </a:p>
        </p:txBody>
      </p:sp>
    </p:spTree>
    <p:extLst>
      <p:ext uri="{BB962C8B-B14F-4D97-AF65-F5344CB8AC3E}">
        <p14:creationId xmlns:p14="http://schemas.microsoft.com/office/powerpoint/2010/main" val="5891424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0438"/>
            <a:ext cx="10363200" cy="1470025"/>
          </a:xfrm>
        </p:spPr>
        <p:txBody>
          <a:bodyPr/>
          <a:lstStyle>
            <a:lvl1pPr algn="ctr">
              <a:defRPr sz="4050">
                <a:effectLst/>
                <a:latin typeface="Calibri" panose="020F0502020204030204" pitchFamily="34" charset="0"/>
              </a:defRPr>
            </a:lvl1pPr>
          </a:lstStyle>
          <a:p>
            <a:r>
              <a:rPr lang="nl-NL" smtClean="0"/>
              <a:t>Klik om de stijl te bewerken</a:t>
            </a:r>
            <a:endParaRPr lang="nl-NL" dirty="0"/>
          </a:p>
        </p:txBody>
      </p:sp>
      <p:sp>
        <p:nvSpPr>
          <p:cNvPr id="3075" name="Rectangle 3"/>
          <p:cNvSpPr>
            <a:spLocks noGrp="1" noChangeArrowheads="1"/>
          </p:cNvSpPr>
          <p:nvPr>
            <p:ph type="subTitle" idx="1"/>
          </p:nvPr>
        </p:nvSpPr>
        <p:spPr>
          <a:xfrm>
            <a:off x="2032000" y="3886200"/>
            <a:ext cx="8534400" cy="1752600"/>
          </a:xfrm>
        </p:spPr>
        <p:txBody>
          <a:bodyPr/>
          <a:lstStyle>
            <a:lvl1pPr marL="0" indent="0" algn="ctr">
              <a:buFont typeface="Wingdings 3" pitchFamily="18" charset="2"/>
              <a:buNone/>
              <a:defRPr sz="2700">
                <a:solidFill>
                  <a:srgbClr val="128015"/>
                </a:solidFill>
                <a:latin typeface="Calibri" panose="020F0502020204030204" pitchFamily="34" charset="0"/>
              </a:defRPr>
            </a:lvl1pPr>
          </a:lstStyle>
          <a:p>
            <a:r>
              <a:rPr lang="nl-NL" smtClean="0"/>
              <a:t>Klik om de ondertitelstijl van het model te bewerken</a:t>
            </a:r>
            <a:endParaRPr lang="nl-NL" dirty="0"/>
          </a:p>
        </p:txBody>
      </p:sp>
      <p:pic>
        <p:nvPicPr>
          <p:cNvPr id="6" name="Afbeelding 8"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19" y="1"/>
            <a:ext cx="2271184"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3579" y="6381328"/>
            <a:ext cx="148166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3065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1D71B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18"/>
            <a:ext cx="11247120" cy="2852737"/>
          </a:xfrm>
        </p:spPr>
        <p:txBody>
          <a:bodyPr anchor="b"/>
          <a:lstStyle>
            <a:lvl1pPr>
              <a:defRPr sz="6000">
                <a:solidFill>
                  <a:schemeClr val="bg1"/>
                </a:solidFill>
              </a:defRPr>
            </a:lvl1pPr>
          </a:lstStyle>
          <a:p>
            <a:r>
              <a:rPr lang="nl-NL" smtClean="0"/>
              <a:t>Klik om de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12523914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255573" y="0"/>
            <a:ext cx="9637979" cy="1143000"/>
          </a:xfrm>
        </p:spPr>
        <p:txBody>
          <a:bodyPr/>
          <a:lstStyle>
            <a:lvl1pPr>
              <a:defRPr sz="4000">
                <a:latin typeface="Calibri" panose="020F0502020204030204"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sz="3200">
                <a:latin typeface="Calibri" panose="020F0502020204030204" pitchFamily="34" charset="0"/>
              </a:defRPr>
            </a:lvl1pPr>
            <a:lvl2pPr>
              <a:defRPr sz="2800">
                <a:solidFill>
                  <a:srgbClr val="128015"/>
                </a:solidFill>
                <a:latin typeface="Calibri" panose="020F0502020204030204" pitchFamily="34" charset="0"/>
              </a:defRPr>
            </a:lvl2pPr>
            <a:lvl3pPr>
              <a:defRPr sz="2400">
                <a:solidFill>
                  <a:schemeClr val="accent6">
                    <a:lumMod val="75000"/>
                  </a:schemeClr>
                </a:solidFill>
                <a:latin typeface="Calibri" panose="020F0502020204030204" pitchFamily="34" charset="0"/>
              </a:defRPr>
            </a:lvl3pPr>
            <a:lvl4pPr>
              <a:defRPr sz="2000">
                <a:solidFill>
                  <a:srgbClr val="128015"/>
                </a:solidFill>
                <a:latin typeface="Calibri" panose="020F0502020204030204" pitchFamily="34" charset="0"/>
              </a:defRPr>
            </a:lvl4pPr>
            <a:lvl5pPr>
              <a:defRPr sz="1800">
                <a:solidFill>
                  <a:schemeClr val="accent6">
                    <a:lumMod val="75000"/>
                  </a:schemeClr>
                </a:solidFill>
                <a:latin typeface="Calibri" panose="020F050202020403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Rectangle 6"/>
          <p:cNvSpPr>
            <a:spLocks noGrp="1" noChangeArrowheads="1"/>
          </p:cNvSpPr>
          <p:nvPr>
            <p:ph type="sldNum" sz="quarter" idx="10"/>
          </p:nvPr>
        </p:nvSpPr>
        <p:spPr>
          <a:ln/>
        </p:spPr>
        <p:txBody>
          <a:bodyPr/>
          <a:lstStyle>
            <a:lvl1pPr>
              <a:defRPr/>
            </a:lvl1pPr>
          </a:lstStyle>
          <a:p>
            <a:pPr>
              <a:defRPr/>
            </a:pPr>
            <a:fld id="{BF0080A2-D1F4-4706-B846-0ED65ED2B35E}" type="slidenum">
              <a:rPr lang="nl-NL" altLang="nl-BE"/>
              <a:pPr>
                <a:defRPr/>
              </a:pPr>
              <a:t>‹nr.›</a:t>
            </a:fld>
            <a:endParaRPr lang="nl-NL" altLang="nl-BE" dirty="0"/>
          </a:p>
        </p:txBody>
      </p:sp>
    </p:spTree>
    <p:extLst>
      <p:ext uri="{BB962C8B-B14F-4D97-AF65-F5344CB8AC3E}">
        <p14:creationId xmlns:p14="http://schemas.microsoft.com/office/powerpoint/2010/main" val="35407133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3933068"/>
            <a:ext cx="10363200" cy="1362075"/>
          </a:xfrm>
        </p:spPr>
        <p:txBody>
          <a:bodyPr anchor="t"/>
          <a:lstStyle>
            <a:lvl1pPr algn="l">
              <a:defRPr sz="3000" b="0" i="0" cap="none" baseline="0">
                <a:latin typeface="Verdana" pitchFamily="34" charset="0"/>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963084" y="1988852"/>
            <a:ext cx="10363200" cy="1500187"/>
          </a:xfrm>
        </p:spPr>
        <p:txBody>
          <a:bodyPr anchor="b"/>
          <a:lstStyle>
            <a:lvl1pPr marL="0" indent="0">
              <a:buNone/>
              <a:defRPr sz="1500">
                <a:solidFill>
                  <a:srgbClr val="128015"/>
                </a:solidFill>
              </a:defRPr>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nl-NL" smtClean="0"/>
              <a:t>Klik om de modelstijlen te bewerken</a:t>
            </a:r>
          </a:p>
        </p:txBody>
      </p:sp>
      <p:sp>
        <p:nvSpPr>
          <p:cNvPr id="4" name="Rectangle 6"/>
          <p:cNvSpPr>
            <a:spLocks noGrp="1" noChangeArrowheads="1"/>
          </p:cNvSpPr>
          <p:nvPr>
            <p:ph type="sldNum" sz="quarter" idx="10"/>
          </p:nvPr>
        </p:nvSpPr>
        <p:spPr>
          <a:ln/>
        </p:spPr>
        <p:txBody>
          <a:bodyPr/>
          <a:lstStyle>
            <a:lvl1pPr>
              <a:defRPr/>
            </a:lvl1pPr>
          </a:lstStyle>
          <a:p>
            <a:pPr>
              <a:defRPr/>
            </a:pPr>
            <a:fld id="{6BB23368-F208-4C52-8601-D46558763984}" type="slidenum">
              <a:rPr lang="nl-NL" altLang="nl-BE"/>
              <a:pPr>
                <a:defRPr/>
              </a:pPr>
              <a:t>‹nr.›</a:t>
            </a:fld>
            <a:endParaRPr lang="nl-NL" altLang="nl-BE" dirty="0"/>
          </a:p>
        </p:txBody>
      </p:sp>
    </p:spTree>
    <p:extLst>
      <p:ext uri="{BB962C8B-B14F-4D97-AF65-F5344CB8AC3E}">
        <p14:creationId xmlns:p14="http://schemas.microsoft.com/office/powerpoint/2010/main" val="310313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2255573" y="0"/>
            <a:ext cx="9637979" cy="1143000"/>
          </a:xfrm>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551384" y="1628779"/>
            <a:ext cx="5291667" cy="4708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600557" y="1628779"/>
            <a:ext cx="5293783" cy="4708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sz="quarter" idx="10"/>
          </p:nvPr>
        </p:nvSpPr>
        <p:spPr>
          <a:ln/>
        </p:spPr>
        <p:txBody>
          <a:bodyPr/>
          <a:lstStyle>
            <a:lvl1pPr>
              <a:defRPr/>
            </a:lvl1pPr>
          </a:lstStyle>
          <a:p>
            <a:pPr>
              <a:defRPr/>
            </a:pPr>
            <a:fld id="{C96B410A-964E-4E31-BB8E-6306C4A980C2}" type="slidenum">
              <a:rPr lang="nl-NL" altLang="nl-BE"/>
              <a:pPr>
                <a:defRPr/>
              </a:pPr>
              <a:t>‹nr.›</a:t>
            </a:fld>
            <a:endParaRPr lang="nl-NL" altLang="nl-BE" dirty="0"/>
          </a:p>
        </p:txBody>
      </p:sp>
    </p:spTree>
    <p:extLst>
      <p:ext uri="{BB962C8B-B14F-4D97-AF65-F5344CB8AC3E}">
        <p14:creationId xmlns:p14="http://schemas.microsoft.com/office/powerpoint/2010/main" val="1025840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255573" y="0"/>
            <a:ext cx="9792495" cy="1124744"/>
          </a:xfrm>
        </p:spPr>
        <p:txBody>
          <a:bodyPr/>
          <a:lstStyle>
            <a:lvl1pPr>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609600" y="1981222"/>
            <a:ext cx="5386917"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620984"/>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193376" y="1981222"/>
            <a:ext cx="5389033"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76" y="2620984"/>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sz="quarter" idx="10"/>
          </p:nvPr>
        </p:nvSpPr>
        <p:spPr>
          <a:ln/>
        </p:spPr>
        <p:txBody>
          <a:bodyPr/>
          <a:lstStyle>
            <a:lvl1pPr>
              <a:defRPr/>
            </a:lvl1pPr>
          </a:lstStyle>
          <a:p>
            <a:pPr>
              <a:defRPr/>
            </a:pPr>
            <a:fld id="{B3F0FFCC-6C83-42CB-9722-0F3BA08FAF88}" type="slidenum">
              <a:rPr lang="nl-NL" altLang="nl-BE"/>
              <a:pPr>
                <a:defRPr/>
              </a:pPr>
              <a:t>‹nr.›</a:t>
            </a:fld>
            <a:endParaRPr lang="nl-NL" altLang="nl-BE" dirty="0"/>
          </a:p>
        </p:txBody>
      </p:sp>
    </p:spTree>
    <p:extLst>
      <p:ext uri="{BB962C8B-B14F-4D97-AF65-F5344CB8AC3E}">
        <p14:creationId xmlns:p14="http://schemas.microsoft.com/office/powerpoint/2010/main" val="1827189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2255573" y="0"/>
            <a:ext cx="9637979" cy="1143000"/>
          </a:xfrm>
        </p:spPr>
        <p:txBody>
          <a:bodyPr/>
          <a:lstStyle/>
          <a:p>
            <a:r>
              <a:rPr lang="nl-NL" smtClean="0"/>
              <a:t>Klik om de stijl te bewerken</a:t>
            </a:r>
            <a:endParaRPr lang="nl-NL" dirty="0"/>
          </a:p>
        </p:txBody>
      </p:sp>
      <p:sp>
        <p:nvSpPr>
          <p:cNvPr id="3" name="Rectangle 6"/>
          <p:cNvSpPr>
            <a:spLocks noGrp="1" noChangeArrowheads="1"/>
          </p:cNvSpPr>
          <p:nvPr>
            <p:ph type="sldNum" sz="quarter" idx="10"/>
          </p:nvPr>
        </p:nvSpPr>
        <p:spPr>
          <a:ln/>
        </p:spPr>
        <p:txBody>
          <a:bodyPr/>
          <a:lstStyle>
            <a:lvl1pPr>
              <a:defRPr/>
            </a:lvl1pPr>
          </a:lstStyle>
          <a:p>
            <a:pPr>
              <a:defRPr/>
            </a:pPr>
            <a:fld id="{43483B5E-C75E-4FFE-9936-DCCD40373026}" type="slidenum">
              <a:rPr lang="nl-NL" altLang="nl-BE"/>
              <a:pPr>
                <a:defRPr/>
              </a:pPr>
              <a:t>‹nr.›</a:t>
            </a:fld>
            <a:endParaRPr lang="nl-NL" altLang="nl-BE" dirty="0"/>
          </a:p>
        </p:txBody>
      </p:sp>
    </p:spTree>
    <p:extLst>
      <p:ext uri="{BB962C8B-B14F-4D97-AF65-F5344CB8AC3E}">
        <p14:creationId xmlns:p14="http://schemas.microsoft.com/office/powerpoint/2010/main" val="2803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2C69FF7-A677-448E-B66C-C031271827B0}" type="slidenum">
              <a:rPr lang="nl-NL" altLang="nl-BE"/>
              <a:pPr>
                <a:defRPr/>
              </a:pPr>
              <a:t>‹nr.›</a:t>
            </a:fld>
            <a:endParaRPr lang="nl-NL" altLang="nl-BE" dirty="0"/>
          </a:p>
        </p:txBody>
      </p:sp>
    </p:spTree>
    <p:extLst>
      <p:ext uri="{BB962C8B-B14F-4D97-AF65-F5344CB8AC3E}">
        <p14:creationId xmlns:p14="http://schemas.microsoft.com/office/powerpoint/2010/main" val="3161436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pic>
        <p:nvPicPr>
          <p:cNvPr id="5" name="Afbeelding 8"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9525"/>
            <a:ext cx="17033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afbeelding 2"/>
          <p:cNvSpPr>
            <a:spLocks noGrp="1"/>
          </p:cNvSpPr>
          <p:nvPr>
            <p:ph type="pic" idx="1"/>
          </p:nvPr>
        </p:nvSpPr>
        <p:spPr>
          <a:xfrm>
            <a:off x="2476476" y="714356"/>
            <a:ext cx="7905805" cy="4429156"/>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r>
              <a:rPr lang="nl-NL" noProof="0" smtClean="0"/>
              <a:t>Klik op het pictogram als u een afbeelding wilt toevoegen</a:t>
            </a:r>
          </a:p>
        </p:txBody>
      </p:sp>
      <p:sp>
        <p:nvSpPr>
          <p:cNvPr id="7" name="Titel 1"/>
          <p:cNvSpPr>
            <a:spLocks noGrp="1"/>
          </p:cNvSpPr>
          <p:nvPr>
            <p:ph type="title"/>
          </p:nvPr>
        </p:nvSpPr>
        <p:spPr>
          <a:xfrm>
            <a:off x="2484968" y="5129234"/>
            <a:ext cx="7897312" cy="566738"/>
          </a:xfrm>
        </p:spPr>
        <p:txBody>
          <a:bodyPr anchor="b"/>
          <a:lstStyle>
            <a:lvl1pPr algn="l">
              <a:defRPr sz="1800" b="0" i="0" baseline="0">
                <a:latin typeface="Verdana" pitchFamily="34" charset="0"/>
              </a:defRPr>
            </a:lvl1pPr>
          </a:lstStyle>
          <a:p>
            <a:r>
              <a:rPr lang="nl-NL" smtClean="0"/>
              <a:t>Klik om de stijl te bewerken</a:t>
            </a:r>
            <a:endParaRPr lang="nl-NL" dirty="0"/>
          </a:p>
        </p:txBody>
      </p:sp>
      <p:sp>
        <p:nvSpPr>
          <p:cNvPr id="8" name="Tijdelijke aanduiding voor tekst 3"/>
          <p:cNvSpPr>
            <a:spLocks noGrp="1"/>
          </p:cNvSpPr>
          <p:nvPr>
            <p:ph type="body" sz="half" idx="2"/>
          </p:nvPr>
        </p:nvSpPr>
        <p:spPr>
          <a:xfrm>
            <a:off x="2484968" y="5695972"/>
            <a:ext cx="7897312" cy="804862"/>
          </a:xfrm>
        </p:spPr>
        <p:txBody>
          <a:bodyPr/>
          <a:lstStyle>
            <a:lvl1pPr marL="0" indent="0">
              <a:buNone/>
              <a:defRPr sz="13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nl-NL" smtClean="0"/>
              <a:t>Klik om de modelstijlen te bewerken</a:t>
            </a:r>
          </a:p>
        </p:txBody>
      </p:sp>
    </p:spTree>
    <p:extLst>
      <p:ext uri="{BB962C8B-B14F-4D97-AF65-F5344CB8AC3E}">
        <p14:creationId xmlns:p14="http://schemas.microsoft.com/office/powerpoint/2010/main" val="29137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18"/>
            <a:ext cx="11247120" cy="2852737"/>
          </a:xfrm>
        </p:spPr>
        <p:txBody>
          <a:bodyPr anchor="b"/>
          <a:lstStyle>
            <a:lvl1pPr>
              <a:defRPr sz="6000">
                <a:solidFill>
                  <a:schemeClr val="bg1"/>
                </a:solidFill>
              </a:defRPr>
            </a:lvl1pPr>
          </a:lstStyle>
          <a:p>
            <a:r>
              <a:rPr lang="nl-NL" smtClean="0"/>
              <a:t>Klik om de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3993015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dirty="0" smtClean="0"/>
              <a:t>Klik om de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3743791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dirty="0" smtClean="0"/>
              <a:t>Klik om de stijl te bewerken</a:t>
            </a:r>
            <a:endParaRPr lang="nl-BE" dirty="0"/>
          </a:p>
        </p:txBody>
      </p:sp>
    </p:spTree>
    <p:extLst>
      <p:ext uri="{BB962C8B-B14F-4D97-AF65-F5344CB8AC3E}">
        <p14:creationId xmlns:p14="http://schemas.microsoft.com/office/powerpoint/2010/main" val="7244597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dirty="0" smtClean="0"/>
              <a:t>Klik om de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1367501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582479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Tree>
    <p:extLst>
      <p:ext uri="{BB962C8B-B14F-4D97-AF65-F5344CB8AC3E}">
        <p14:creationId xmlns:p14="http://schemas.microsoft.com/office/powerpoint/2010/main" val="1277819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6840669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5"/>
            <a:ext cx="1132332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userDrawn="1"/>
        </p:nvPicPr>
        <p:blipFill>
          <a:blip r:embed="rId20"/>
          <a:stretch>
            <a:fillRect/>
          </a:stretch>
        </p:blipFill>
        <p:spPr>
          <a:xfrm>
            <a:off x="399288" y="6494490"/>
            <a:ext cx="720000" cy="101818"/>
          </a:xfrm>
          <a:prstGeom prst="rect">
            <a:avLst/>
          </a:prstGeom>
        </p:spPr>
      </p:pic>
    </p:spTree>
    <p:extLst>
      <p:ext uri="{BB962C8B-B14F-4D97-AF65-F5344CB8AC3E}">
        <p14:creationId xmlns:p14="http://schemas.microsoft.com/office/powerpoint/2010/main" val="34705749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9" r:id="rId5"/>
    <p:sldLayoutId id="2147483652" r:id="rId6"/>
    <p:sldLayoutId id="2147483664" r:id="rId7"/>
    <p:sldLayoutId id="2147483665" r:id="rId8"/>
    <p:sldLayoutId id="2147483666" r:id="rId9"/>
    <p:sldLayoutId id="2147483653" r:id="rId10"/>
    <p:sldLayoutId id="2147483661" r:id="rId11"/>
    <p:sldLayoutId id="2147483656" r:id="rId12"/>
    <p:sldLayoutId id="2147483662" r:id="rId13"/>
    <p:sldLayoutId id="2147483657" r:id="rId14"/>
    <p:sldLayoutId id="2147483663" r:id="rId15"/>
    <p:sldLayoutId id="2147483655" r:id="rId16"/>
    <p:sldLayoutId id="2147483667" r:id="rId17"/>
    <p:sldLayoutId id="2147483668"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1D71B8"/>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FEEDD"/>
            </a:gs>
          </a:gsLst>
          <a:lin ang="0" scaled="1"/>
        </a:gra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11383964" y="6442075"/>
            <a:ext cx="808037"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a:solidFill>
                  <a:srgbClr val="128015"/>
                </a:solidFill>
                <a:latin typeface="Verdana" panose="020B0604030504040204" pitchFamily="34" charset="0"/>
              </a:defRPr>
            </a:lvl1pPr>
          </a:lstStyle>
          <a:p>
            <a:pPr>
              <a:defRPr/>
            </a:pPr>
            <a:fld id="{4FB26CFD-B009-41FD-A6D9-5E5DBEDD7291}" type="slidenum">
              <a:rPr lang="nl-NL" altLang="nl-BE"/>
              <a:pPr>
                <a:defRPr/>
              </a:pPr>
              <a:t>‹nr.›</a:t>
            </a:fld>
            <a:endParaRPr lang="nl-NL" altLang="nl-BE" dirty="0"/>
          </a:p>
        </p:txBody>
      </p:sp>
      <p:sp>
        <p:nvSpPr>
          <p:cNvPr id="1027" name="Rectangle 3"/>
          <p:cNvSpPr>
            <a:spLocks noGrp="1" noChangeArrowheads="1"/>
          </p:cNvSpPr>
          <p:nvPr>
            <p:ph type="body" idx="1"/>
          </p:nvPr>
        </p:nvSpPr>
        <p:spPr bwMode="auto">
          <a:xfrm>
            <a:off x="476251" y="1500196"/>
            <a:ext cx="114300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smtClean="0"/>
              <a:t>Klik om de modelstijlen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p>
        </p:txBody>
      </p:sp>
      <p:sp>
        <p:nvSpPr>
          <p:cNvPr id="1028" name="Rectangle 2"/>
          <p:cNvSpPr>
            <a:spLocks noGrp="1" noChangeArrowheads="1"/>
          </p:cNvSpPr>
          <p:nvPr>
            <p:ph type="title"/>
          </p:nvPr>
        </p:nvSpPr>
        <p:spPr bwMode="auto">
          <a:xfrm>
            <a:off x="1703389" y="0"/>
            <a:ext cx="10190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smtClean="0"/>
              <a:t>Klik om de stijl te bewerken</a:t>
            </a:r>
          </a:p>
        </p:txBody>
      </p:sp>
      <p:cxnSp>
        <p:nvCxnSpPr>
          <p:cNvPr id="8" name="Rechte verbindingslijn 7"/>
          <p:cNvCxnSpPr/>
          <p:nvPr/>
        </p:nvCxnSpPr>
        <p:spPr>
          <a:xfrm>
            <a:off x="0" y="1212850"/>
            <a:ext cx="12192000" cy="1588"/>
          </a:xfrm>
          <a:prstGeom prst="line">
            <a:avLst/>
          </a:prstGeom>
          <a:ln>
            <a:solidFill>
              <a:srgbClr val="807F6D"/>
            </a:solidFill>
          </a:ln>
          <a:effectLst>
            <a:outerShdw blurRad="50800" dist="25400" dir="1800000" algn="ctr" rotWithShape="0">
              <a:srgbClr val="BD8630">
                <a:alpha val="60000"/>
              </a:srgbClr>
            </a:outerShdw>
          </a:effectLst>
        </p:spPr>
        <p:style>
          <a:lnRef idx="1">
            <a:schemeClr val="accent1"/>
          </a:lnRef>
          <a:fillRef idx="0">
            <a:schemeClr val="accent1"/>
          </a:fillRef>
          <a:effectRef idx="0">
            <a:schemeClr val="accent1"/>
          </a:effectRef>
          <a:fontRef idx="minor">
            <a:schemeClr val="tx1"/>
          </a:fontRef>
        </p:style>
      </p:cxnSp>
      <p:pic>
        <p:nvPicPr>
          <p:cNvPr id="7" name="Afbeelding 8" descr="LOGO.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1"/>
            <a:ext cx="2271184"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6655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rtl="0" eaLnBrk="1" fontAlgn="base" hangingPunct="1">
        <a:lnSpc>
          <a:spcPts val="2625"/>
        </a:lnSpc>
        <a:spcBef>
          <a:spcPct val="0"/>
        </a:spcBef>
        <a:spcAft>
          <a:spcPct val="0"/>
        </a:spcAft>
        <a:defRPr sz="3300">
          <a:solidFill>
            <a:srgbClr val="222268"/>
          </a:solidFill>
          <a:latin typeface="Calibri" panose="020F0502020204030204" pitchFamily="34" charset="0"/>
          <a:ea typeface="+mj-ea"/>
          <a:cs typeface="+mj-cs"/>
        </a:defRPr>
      </a:lvl1pPr>
      <a:lvl2pPr algn="l" rtl="0" eaLnBrk="1" fontAlgn="base" hangingPunct="1">
        <a:lnSpc>
          <a:spcPts val="2625"/>
        </a:lnSpc>
        <a:spcBef>
          <a:spcPct val="0"/>
        </a:spcBef>
        <a:spcAft>
          <a:spcPct val="0"/>
        </a:spcAft>
        <a:defRPr sz="3300">
          <a:solidFill>
            <a:srgbClr val="222268"/>
          </a:solidFill>
          <a:latin typeface="Calibri" panose="020F0502020204030204" pitchFamily="34" charset="0"/>
        </a:defRPr>
      </a:lvl2pPr>
      <a:lvl3pPr algn="l" rtl="0" eaLnBrk="1" fontAlgn="base" hangingPunct="1">
        <a:lnSpc>
          <a:spcPts val="2625"/>
        </a:lnSpc>
        <a:spcBef>
          <a:spcPct val="0"/>
        </a:spcBef>
        <a:spcAft>
          <a:spcPct val="0"/>
        </a:spcAft>
        <a:defRPr sz="3300">
          <a:solidFill>
            <a:srgbClr val="222268"/>
          </a:solidFill>
          <a:latin typeface="Calibri" panose="020F0502020204030204" pitchFamily="34" charset="0"/>
        </a:defRPr>
      </a:lvl3pPr>
      <a:lvl4pPr algn="l" rtl="0" eaLnBrk="1" fontAlgn="base" hangingPunct="1">
        <a:lnSpc>
          <a:spcPts val="2625"/>
        </a:lnSpc>
        <a:spcBef>
          <a:spcPct val="0"/>
        </a:spcBef>
        <a:spcAft>
          <a:spcPct val="0"/>
        </a:spcAft>
        <a:defRPr sz="3300">
          <a:solidFill>
            <a:srgbClr val="222268"/>
          </a:solidFill>
          <a:latin typeface="Calibri" panose="020F0502020204030204" pitchFamily="34" charset="0"/>
        </a:defRPr>
      </a:lvl4pPr>
      <a:lvl5pPr algn="l" rtl="0" eaLnBrk="1" fontAlgn="base" hangingPunct="1">
        <a:lnSpc>
          <a:spcPts val="2625"/>
        </a:lnSpc>
        <a:spcBef>
          <a:spcPct val="0"/>
        </a:spcBef>
        <a:spcAft>
          <a:spcPct val="0"/>
        </a:spcAft>
        <a:defRPr sz="3300">
          <a:solidFill>
            <a:srgbClr val="222268"/>
          </a:solidFill>
          <a:latin typeface="Calibri" panose="020F0502020204030204" pitchFamily="34" charset="0"/>
        </a:defRPr>
      </a:lvl5pPr>
      <a:lvl6pPr marL="342884" algn="l" rtl="0" eaLnBrk="1" fontAlgn="base" hangingPunct="1">
        <a:spcBef>
          <a:spcPct val="0"/>
        </a:spcBef>
        <a:spcAft>
          <a:spcPct val="0"/>
        </a:spcAft>
        <a:defRPr sz="2700">
          <a:solidFill>
            <a:srgbClr val="1C1C1C"/>
          </a:solidFill>
          <a:latin typeface="Verdana" pitchFamily="34" charset="0"/>
        </a:defRPr>
      </a:lvl6pPr>
      <a:lvl7pPr marL="685766" algn="l" rtl="0" eaLnBrk="1" fontAlgn="base" hangingPunct="1">
        <a:spcBef>
          <a:spcPct val="0"/>
        </a:spcBef>
        <a:spcAft>
          <a:spcPct val="0"/>
        </a:spcAft>
        <a:defRPr sz="2700">
          <a:solidFill>
            <a:srgbClr val="1C1C1C"/>
          </a:solidFill>
          <a:latin typeface="Verdana" pitchFamily="34" charset="0"/>
        </a:defRPr>
      </a:lvl7pPr>
      <a:lvl8pPr marL="1028649" algn="l" rtl="0" eaLnBrk="1" fontAlgn="base" hangingPunct="1">
        <a:spcBef>
          <a:spcPct val="0"/>
        </a:spcBef>
        <a:spcAft>
          <a:spcPct val="0"/>
        </a:spcAft>
        <a:defRPr sz="2700">
          <a:solidFill>
            <a:srgbClr val="1C1C1C"/>
          </a:solidFill>
          <a:latin typeface="Verdana" pitchFamily="34" charset="0"/>
        </a:defRPr>
      </a:lvl8pPr>
      <a:lvl9pPr marL="1371532" algn="l" rtl="0" eaLnBrk="1" fontAlgn="base" hangingPunct="1">
        <a:spcBef>
          <a:spcPct val="0"/>
        </a:spcBef>
        <a:spcAft>
          <a:spcPct val="0"/>
        </a:spcAft>
        <a:defRPr sz="2700">
          <a:solidFill>
            <a:srgbClr val="1C1C1C"/>
          </a:solidFill>
          <a:latin typeface="Verdana" pitchFamily="34" charset="0"/>
        </a:defRPr>
      </a:lvl9pPr>
    </p:titleStyle>
    <p:bodyStyle>
      <a:lvl1pPr marL="257162" indent="-257162" algn="l" rtl="0" eaLnBrk="1" fontAlgn="base" hangingPunct="1">
        <a:spcBef>
          <a:spcPct val="20000"/>
        </a:spcBef>
        <a:spcAft>
          <a:spcPct val="0"/>
        </a:spcAft>
        <a:buFont typeface="Wingdings 3" panose="05040102010807070707" pitchFamily="18" charset="2"/>
        <a:buChar char="ê"/>
        <a:defRPr sz="2700">
          <a:solidFill>
            <a:srgbClr val="222268"/>
          </a:solidFill>
          <a:latin typeface="Calibri" panose="020F0502020204030204" pitchFamily="34" charset="0"/>
          <a:ea typeface="+mn-ea"/>
          <a:cs typeface="+mn-cs"/>
        </a:defRPr>
      </a:lvl1pPr>
      <a:lvl2pPr marL="557185" indent="-214303" algn="l" rtl="0" eaLnBrk="1" fontAlgn="base" hangingPunct="1">
        <a:spcBef>
          <a:spcPct val="20000"/>
        </a:spcBef>
        <a:spcAft>
          <a:spcPct val="0"/>
        </a:spcAft>
        <a:buFont typeface="Wingdings 3" panose="05040102010807070707" pitchFamily="18" charset="2"/>
        <a:buChar char="ê"/>
        <a:defRPr sz="2400">
          <a:solidFill>
            <a:srgbClr val="128015"/>
          </a:solidFill>
          <a:latin typeface="Calibri" panose="020F0502020204030204" pitchFamily="34" charset="0"/>
        </a:defRPr>
      </a:lvl2pPr>
      <a:lvl3pPr marL="857207" indent="-171442" algn="l" rtl="0" eaLnBrk="1" fontAlgn="base" hangingPunct="1">
        <a:spcBef>
          <a:spcPct val="20000"/>
        </a:spcBef>
        <a:spcAft>
          <a:spcPct val="0"/>
        </a:spcAft>
        <a:buFont typeface="Wingdings 3" panose="05040102010807070707" pitchFamily="18" charset="2"/>
        <a:buChar char="ê"/>
        <a:defRPr sz="2100">
          <a:solidFill>
            <a:srgbClr val="222268"/>
          </a:solidFill>
          <a:latin typeface="Calibri" panose="020F0502020204030204" pitchFamily="34" charset="0"/>
        </a:defRPr>
      </a:lvl3pPr>
      <a:lvl4pPr marL="1200090" indent="-171442" algn="l" rtl="0" eaLnBrk="1" fontAlgn="base" hangingPunct="1">
        <a:spcBef>
          <a:spcPct val="20000"/>
        </a:spcBef>
        <a:spcAft>
          <a:spcPct val="0"/>
        </a:spcAft>
        <a:buFont typeface="Wingdings 3" panose="05040102010807070707" pitchFamily="18" charset="2"/>
        <a:buChar char="ê"/>
        <a:defRPr sz="1800">
          <a:solidFill>
            <a:srgbClr val="128015"/>
          </a:solidFill>
          <a:latin typeface="Calibri" panose="020F0502020204030204" pitchFamily="34" charset="0"/>
        </a:defRPr>
      </a:lvl4pPr>
      <a:lvl5pPr marL="1542974" indent="-171442" algn="l" rtl="0" eaLnBrk="1" fontAlgn="base" hangingPunct="1">
        <a:spcBef>
          <a:spcPct val="20000"/>
        </a:spcBef>
        <a:spcAft>
          <a:spcPct val="0"/>
        </a:spcAft>
        <a:buFont typeface="Wingdings 3" panose="05040102010807070707" pitchFamily="18" charset="2"/>
        <a:buChar char="ê"/>
        <a:defRPr sz="1500">
          <a:solidFill>
            <a:srgbClr val="222268"/>
          </a:solidFill>
          <a:latin typeface="Calibri" panose="020F0502020204030204" pitchFamily="34" charset="0"/>
        </a:defRPr>
      </a:lvl5pPr>
      <a:lvl6pPr marL="1885856" indent="-171442" algn="l" rtl="0" eaLnBrk="1" fontAlgn="base" hangingPunct="1">
        <a:spcBef>
          <a:spcPct val="20000"/>
        </a:spcBef>
        <a:spcAft>
          <a:spcPct val="0"/>
        </a:spcAft>
        <a:buFont typeface="Wingdings 3" pitchFamily="18" charset="2"/>
        <a:buChar char="ê"/>
        <a:defRPr sz="1500">
          <a:solidFill>
            <a:srgbClr val="1C1C1C"/>
          </a:solidFill>
          <a:latin typeface="+mn-lt"/>
        </a:defRPr>
      </a:lvl6pPr>
      <a:lvl7pPr marL="2228739" indent="-171442" algn="l" rtl="0" eaLnBrk="1" fontAlgn="base" hangingPunct="1">
        <a:spcBef>
          <a:spcPct val="20000"/>
        </a:spcBef>
        <a:spcAft>
          <a:spcPct val="0"/>
        </a:spcAft>
        <a:buFont typeface="Wingdings 3" pitchFamily="18" charset="2"/>
        <a:buChar char="ê"/>
        <a:defRPr sz="1500">
          <a:solidFill>
            <a:srgbClr val="1C1C1C"/>
          </a:solidFill>
          <a:latin typeface="+mn-lt"/>
        </a:defRPr>
      </a:lvl7pPr>
      <a:lvl8pPr marL="2571622" indent="-171442" algn="l" rtl="0" eaLnBrk="1" fontAlgn="base" hangingPunct="1">
        <a:spcBef>
          <a:spcPct val="20000"/>
        </a:spcBef>
        <a:spcAft>
          <a:spcPct val="0"/>
        </a:spcAft>
        <a:buFont typeface="Wingdings 3" pitchFamily="18" charset="2"/>
        <a:buChar char="ê"/>
        <a:defRPr sz="1500">
          <a:solidFill>
            <a:srgbClr val="1C1C1C"/>
          </a:solidFill>
          <a:latin typeface="+mn-lt"/>
        </a:defRPr>
      </a:lvl8pPr>
      <a:lvl9pPr marL="2914505" indent="-171442" algn="l" rtl="0" eaLnBrk="1" fontAlgn="base" hangingPunct="1">
        <a:spcBef>
          <a:spcPct val="20000"/>
        </a:spcBef>
        <a:spcAft>
          <a:spcPct val="0"/>
        </a:spcAft>
        <a:buFont typeface="Wingdings 3" pitchFamily="18" charset="2"/>
        <a:buChar char="ê"/>
        <a:defRPr sz="1500">
          <a:solidFill>
            <a:srgbClr val="1C1C1C"/>
          </a:solidFill>
          <a:latin typeface="+mn-lt"/>
        </a:defRPr>
      </a:lvl9pPr>
    </p:bodyStyle>
    <p:otherStyle>
      <a:defPPr>
        <a:defRPr lang="nl-NL"/>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vclb-koepel.be/" TargetMode="External"/><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1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ibte2p2crNAhUhAcAKHTizDMAQjRwIBw&amp;url=http://www.medicalnewstoday.com/articles/283444.php&amp;psig=AFQjCNFBtjbSK6e1SXJajngn_F8QeBzl1w&amp;ust=1467202485860128"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iCocTF1MrNAhXpLsAKHarbBkYQjRwIBw&amp;url=http://blog.natuurlijkemoestuin.be/uiteraard-zijn-er-uitzonderingen-op-de-regel/&amp;psig=AFQjCNHQ9NHl45X-1wK-37xmK9iZj_792A&amp;ust=1467201198892333"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proxy.europeana.eu/2032014/ec0c88bda2ce94982e6d9d0aba712068?view=http://resolver.lias.be/get_pid?stream%26usagetype%3DVIEW_MAIN%26pid%3D35055"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hyperlink" Target="http://www.google.be/url?sa=i&amp;rct=j&amp;q=&amp;esrc=s&amp;source=images&amp;cd=&amp;cad=rja&amp;uact=8&amp;ved=0ahUKEwj7ie6X1srNAhVlCMAKHSxID9AQjRwIBw&amp;url=http://www.knack.be/nieuws/wereld/culturele-genocide-in-canada-hoe-de-indiaan-uit-het-kind-halen-duizenden-levens-kostte/article-opinion-576531.html&amp;psig=AFQjCNHL5_sS8EKyu9zWLQWD9tGRVMwMag&amp;ust=1467201609633328" TargetMode="Externa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be/url?sa=i&amp;rct=j&amp;q=devils+advocate&amp;source=images&amp;cd=&amp;cad=rja&amp;docid=bDKI6C5HTQWGmM&amp;tbnid=ojO0q7ni2pZ07M:&amp;ved=0CAUQjRw&amp;url=http://www.telco2.net/blog/devils_advocate/&amp;ei=MV0yUffZHuua0QW-z4GIAQ&amp;bvm=bv.43148975,d.d2k&amp;psig=AFQjCNEfSVTrwA9ELPsLrYPPXvYocUnubA&amp;ust=1362341444165765"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jcwpW53MrNAhXIK8AKHcPDDL4QjRwIBw&amp;url=http://sureshlulla.com/blog/yesterdays-quality-todays-dinosaur/&amp;psig=AFQjCNFWM3AYkSU2KTrGB-cHU1jN3_izhw&amp;ust=1467203206252699"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docid=QuJSQ7mUpjoODM&amp;tbnid=qRU6UHqjyg4i6M:&amp;ved=0CAUQjRw&amp;url=http://hqwide.com/nature-footprint-wallpaper-61792/&amp;ei=cc78UsO6Js-p0AW96oCwAQ&amp;psig=AFQjCNEOVr5M2D-deyRdtkW71pIWSWTKWA&amp;ust=1392385909627186"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be/url?sa=i&amp;rct=j&amp;q=&amp;esrc=s&amp;source=images&amp;cd=&amp;cad=rja&amp;uact=8&amp;ved=0ahUKEwitqdmd8erOAhVF2BoKHXKJC0kQjRwIBw&amp;url=https://pixabay.com/en/photos/post-it%20notes/&amp;psig=AFQjCNGZHQ2i85KbTivqIls8FSF-mRsG0w&amp;ust=1472706448640619"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ejustice.just.fgov.be/cgi_loi/change_lg.pl?language=nl&amp;la=N&amp;cn=2018042726&amp;table_name=wet"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6.jpg"/><Relationship Id="rId4" Type="http://schemas.openxmlformats.org/officeDocument/2006/relationships/image" Target="../media/image38.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netwerktegenarmoede.be/documents/cartoons_all.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vclb-koepel.be/over-ons/overzichten-koepelmedewerkers"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www.vclb-koepel.be/over-ons/beleidsplan"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p:txBody>
          <a:bodyPr>
            <a:normAutofit fontScale="90000"/>
          </a:bodyPr>
          <a:lstStyle/>
          <a:p>
            <a:r>
              <a:rPr lang="nl-BE" dirty="0" smtClean="0">
                <a:solidFill>
                  <a:srgbClr val="1D71B8"/>
                </a:solidFill>
              </a:rPr>
              <a:t>Instapbegeleiding</a:t>
            </a:r>
            <a:r>
              <a:rPr lang="nl-BE" dirty="0" smtClean="0"/>
              <a:t> </a:t>
            </a:r>
            <a:r>
              <a:rPr lang="nl-BE" dirty="0">
                <a:solidFill>
                  <a:srgbClr val="1D71B8"/>
                </a:solidFill>
              </a:rPr>
              <a:t>voor nieuwe medewerkers</a:t>
            </a: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p:txBody>
          <a:bodyPr>
            <a:normAutofit/>
          </a:bodyPr>
          <a:lstStyle/>
          <a:p>
            <a:r>
              <a:rPr lang="nl-BE" dirty="0" smtClean="0"/>
              <a:t>Instapdag 1</a:t>
            </a:r>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053" y="4260699"/>
            <a:ext cx="3177887" cy="2304000"/>
          </a:xfrm>
          <a:prstGeom prst="rect">
            <a:avLst/>
          </a:prstGeom>
        </p:spPr>
      </p:pic>
      <p:pic>
        <p:nvPicPr>
          <p:cNvPr id="6" name="Shape 102"/>
          <p:cNvPicPr preferRelativeResize="0"/>
          <p:nvPr/>
        </p:nvPicPr>
        <p:blipFill rotWithShape="1">
          <a:blip r:embed="rId4">
            <a:alphaModFix/>
          </a:blip>
          <a:srcRect l="12599" r="11800"/>
          <a:stretch/>
        </p:blipFill>
        <p:spPr>
          <a:xfrm>
            <a:off x="5878438" y="1275351"/>
            <a:ext cx="5581230" cy="2949177"/>
          </a:xfrm>
          <a:prstGeom prst="rect">
            <a:avLst/>
          </a:prstGeom>
          <a:noFill/>
          <a:ln>
            <a:noFill/>
          </a:ln>
        </p:spPr>
      </p:pic>
      <p:sp>
        <p:nvSpPr>
          <p:cNvPr id="7" name="Shape 103"/>
          <p:cNvSpPr txBox="1">
            <a:spLocks/>
          </p:cNvSpPr>
          <p:nvPr/>
        </p:nvSpPr>
        <p:spPr>
          <a:xfrm>
            <a:off x="7588938" y="1772816"/>
            <a:ext cx="3663143" cy="2016224"/>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6000" b="1" kern="1200">
                <a:solidFill>
                  <a:srgbClr val="2086C5"/>
                </a:solidFill>
                <a:latin typeface="Calibri" panose="020F0502020204030204" pitchFamily="34" charset="0"/>
                <a:ea typeface="+mj-ea"/>
                <a:cs typeface="Calibri" panose="020F0502020204030204" pitchFamily="34" charset="0"/>
              </a:defRPr>
            </a:lvl1pPr>
          </a:lstStyle>
          <a:p>
            <a:pPr algn="ctr">
              <a:lnSpc>
                <a:spcPct val="100000"/>
              </a:lnSpc>
              <a:spcBef>
                <a:spcPts val="0"/>
              </a:spcBef>
            </a:pPr>
            <a:r>
              <a:rPr lang="nl-BE" sz="5400" dirty="0">
                <a:solidFill>
                  <a:srgbClr val="1D71B8"/>
                </a:solidFill>
                <a:sym typeface="Calibri"/>
              </a:rPr>
              <a:t>Welkom!</a:t>
            </a:r>
          </a:p>
        </p:txBody>
      </p:sp>
    </p:spTree>
    <p:extLst>
      <p:ext uri="{BB962C8B-B14F-4D97-AF65-F5344CB8AC3E}">
        <p14:creationId xmlns:p14="http://schemas.microsoft.com/office/powerpoint/2010/main" val="139715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smtClean="0">
                <a:solidFill>
                  <a:srgbClr val="1D71B8"/>
                </a:solidFill>
              </a:rPr>
              <a:t>Spelregels</a:t>
            </a:r>
            <a:endParaRPr lang="nl-BE" dirty="0">
              <a:solidFill>
                <a:srgbClr val="1D71B8"/>
              </a:solidFill>
            </a:endParaRPr>
          </a:p>
        </p:txBody>
      </p:sp>
      <p:sp>
        <p:nvSpPr>
          <p:cNvPr id="2" name="Tijdelijke aanduiding voor inhoud 1"/>
          <p:cNvSpPr>
            <a:spLocks noGrp="1"/>
          </p:cNvSpPr>
          <p:nvPr>
            <p:ph idx="1"/>
          </p:nvPr>
        </p:nvSpPr>
        <p:spPr/>
        <p:txBody>
          <a:bodyPr/>
          <a:lstStyle/>
          <a:p>
            <a:r>
              <a:rPr lang="nl-BE" dirty="0" smtClean="0"/>
              <a:t>We krijgen graag feedback!</a:t>
            </a:r>
          </a:p>
          <a:p>
            <a:endParaRPr lang="nl-BE" dirty="0"/>
          </a:p>
          <a:p>
            <a:endParaRPr lang="nl-BE" dirty="0" smtClean="0"/>
          </a:p>
          <a:p>
            <a:pPr marL="0" indent="0" algn="ctr">
              <a:spcBef>
                <a:spcPts val="560"/>
              </a:spcBef>
              <a:buClr>
                <a:srgbClr val="128015"/>
              </a:buClr>
              <a:buSzPts val="2800"/>
              <a:buFont typeface="Noto Sans Symbols"/>
              <a:buNone/>
            </a:pPr>
            <a:r>
              <a:rPr lang="nl-BE" dirty="0">
                <a:solidFill>
                  <a:srgbClr val="008D36"/>
                </a:solidFill>
                <a:ea typeface="Calibri"/>
                <a:cs typeface="Calibri"/>
                <a:sym typeface="Calibri"/>
              </a:rPr>
              <a:t>Evaluatieformulieren of spontaan tussendoor,</a:t>
            </a:r>
            <a:endParaRPr lang="nl-BE" dirty="0">
              <a:solidFill>
                <a:srgbClr val="008D36"/>
              </a:solidFill>
            </a:endParaRPr>
          </a:p>
          <a:p>
            <a:pPr marL="0" indent="0" algn="ctr">
              <a:spcBef>
                <a:spcPts val="560"/>
              </a:spcBef>
              <a:buClr>
                <a:srgbClr val="128015"/>
              </a:buClr>
              <a:buSzPts val="2800"/>
              <a:buFont typeface="Noto Sans Symbols"/>
              <a:buNone/>
            </a:pPr>
            <a:r>
              <a:rPr lang="nl-BE" dirty="0">
                <a:solidFill>
                  <a:srgbClr val="008D36"/>
                </a:solidFill>
                <a:ea typeface="Calibri"/>
                <a:cs typeface="Calibri"/>
                <a:sym typeface="Calibri"/>
              </a:rPr>
              <a:t>meteen of als alles wat ‘bezonken’ is,</a:t>
            </a:r>
          </a:p>
          <a:p>
            <a:pPr marL="0" indent="0" algn="ctr">
              <a:spcBef>
                <a:spcPts val="560"/>
              </a:spcBef>
              <a:buClr>
                <a:srgbClr val="128015"/>
              </a:buClr>
              <a:buSzPts val="2800"/>
              <a:buFont typeface="Noto Sans Symbols"/>
              <a:buNone/>
            </a:pPr>
            <a:r>
              <a:rPr lang="nl-BE" dirty="0">
                <a:solidFill>
                  <a:srgbClr val="008D36"/>
                </a:solidFill>
                <a:ea typeface="Calibri"/>
                <a:cs typeface="Calibri"/>
                <a:sym typeface="Calibri"/>
              </a:rPr>
              <a:t>positief of negatief,</a:t>
            </a:r>
            <a:endParaRPr lang="nl-BE" dirty="0">
              <a:solidFill>
                <a:srgbClr val="008D36"/>
              </a:solidFill>
            </a:endParaRPr>
          </a:p>
          <a:p>
            <a:pPr marL="0" indent="0" algn="ctr">
              <a:spcBef>
                <a:spcPts val="560"/>
              </a:spcBef>
              <a:buClr>
                <a:srgbClr val="128015"/>
              </a:buClr>
              <a:buSzPts val="2800"/>
              <a:buFont typeface="Noto Sans Symbols"/>
              <a:buNone/>
            </a:pPr>
            <a:r>
              <a:rPr lang="nl-BE" dirty="0">
                <a:solidFill>
                  <a:srgbClr val="008D36"/>
                </a:solidFill>
                <a:ea typeface="Calibri"/>
                <a:cs typeface="Calibri"/>
                <a:sym typeface="Calibri"/>
              </a:rPr>
              <a:t>over inhoud of vorm…</a:t>
            </a:r>
            <a:endParaRPr lang="nl-BE" dirty="0">
              <a:solidFill>
                <a:srgbClr val="008D36"/>
              </a:solidFill>
            </a:endParaRPr>
          </a:p>
          <a:p>
            <a:pPr marL="0" indent="0" algn="ctr">
              <a:spcBef>
                <a:spcPts val="560"/>
              </a:spcBef>
              <a:buClr>
                <a:srgbClr val="222268"/>
              </a:buClr>
              <a:buSzPts val="2800"/>
              <a:buFont typeface="Noto Sans Symbols"/>
              <a:buNone/>
            </a:pPr>
            <a:endParaRPr lang="nl-BE" dirty="0">
              <a:solidFill>
                <a:srgbClr val="008D36"/>
              </a:solidFill>
              <a:ea typeface="Calibri"/>
              <a:cs typeface="Calibri"/>
              <a:sym typeface="Calibri"/>
            </a:endParaRPr>
          </a:p>
          <a:p>
            <a:pPr marL="0" indent="0" algn="ctr">
              <a:spcBef>
                <a:spcPts val="560"/>
              </a:spcBef>
              <a:buClr>
                <a:srgbClr val="128015"/>
              </a:buClr>
              <a:buSzPts val="2800"/>
              <a:buFont typeface="Noto Sans Symbols"/>
              <a:buNone/>
            </a:pPr>
            <a:r>
              <a:rPr lang="nl-BE" dirty="0">
                <a:solidFill>
                  <a:srgbClr val="008D36"/>
                </a:solidFill>
                <a:ea typeface="Calibri"/>
                <a:cs typeface="Calibri"/>
                <a:sym typeface="Calibri"/>
              </a:rPr>
              <a:t>Suggesties zijn welkom!</a:t>
            </a:r>
            <a:endParaRPr lang="nl-BE" dirty="0">
              <a:solidFill>
                <a:srgbClr val="008D36"/>
              </a:solidFill>
            </a:endParaRPr>
          </a:p>
          <a:p>
            <a:endParaRPr lang="nl-BE" dirty="0"/>
          </a:p>
        </p:txBody>
      </p:sp>
      <p:pic>
        <p:nvPicPr>
          <p:cNvPr id="9" name="Shape 160"/>
          <p:cNvPicPr preferRelativeResize="0"/>
          <p:nvPr/>
        </p:nvPicPr>
        <p:blipFill rotWithShape="1">
          <a:blip r:embed="rId2">
            <a:alphaModFix/>
          </a:blip>
          <a:srcRect l="53818" t="73818" r="12718" b="3900"/>
          <a:stretch/>
        </p:blipFill>
        <p:spPr>
          <a:xfrm>
            <a:off x="6276108" y="1279525"/>
            <a:ext cx="4353791" cy="1629930"/>
          </a:xfrm>
          <a:prstGeom prst="rect">
            <a:avLst/>
          </a:prstGeom>
          <a:noFill/>
          <a:ln>
            <a:noFill/>
          </a:ln>
        </p:spPr>
      </p:pic>
    </p:spTree>
    <p:extLst>
      <p:ext uri="{BB962C8B-B14F-4D97-AF65-F5344CB8AC3E}">
        <p14:creationId xmlns:p14="http://schemas.microsoft.com/office/powerpoint/2010/main" val="284142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324402" y="1514131"/>
            <a:ext cx="8352730" cy="4680991"/>
          </a:xfrm>
        </p:spPr>
        <p:txBody>
          <a:bodyPr/>
          <a:lstStyle/>
          <a:p>
            <a:pPr marL="93663" lvl="1" indent="0">
              <a:buNone/>
            </a:pPr>
            <a:r>
              <a:rPr lang="nl-BE" sz="2400" dirty="0" err="1" smtClean="0"/>
              <a:t>Vraaggestuurde</a:t>
            </a:r>
            <a:r>
              <a:rPr lang="nl-BE" sz="2400" dirty="0" smtClean="0"/>
              <a:t> begeleiding: spreiding </a:t>
            </a:r>
            <a:r>
              <a:rPr lang="nl-BE" sz="2400" dirty="0"/>
              <a:t>over domeinen</a:t>
            </a:r>
          </a:p>
        </p:txBody>
      </p:sp>
      <p:graphicFrame>
        <p:nvGraphicFramePr>
          <p:cNvPr id="6" name="Tabel 5"/>
          <p:cNvGraphicFramePr>
            <a:graphicFrameLocks noGrp="1"/>
          </p:cNvGraphicFramePr>
          <p:nvPr>
            <p:extLst>
              <p:ext uri="{D42A27DB-BD31-4B8C-83A1-F6EECF244321}">
                <p14:modId xmlns:p14="http://schemas.microsoft.com/office/powerpoint/2010/main" val="4072073436"/>
              </p:ext>
            </p:extLst>
          </p:nvPr>
        </p:nvGraphicFramePr>
        <p:xfrm>
          <a:off x="399288" y="2640777"/>
          <a:ext cx="7124634" cy="2640563"/>
        </p:xfrm>
        <a:graphic>
          <a:graphicData uri="http://schemas.openxmlformats.org/drawingml/2006/table">
            <a:tbl>
              <a:tblPr>
                <a:tableStyleId>{5940675A-B579-460E-94D1-54222C63F5DA}</a:tableStyleId>
              </a:tblPr>
              <a:tblGrid>
                <a:gridCol w="2125251">
                  <a:extLst>
                    <a:ext uri="{9D8B030D-6E8A-4147-A177-3AD203B41FA5}">
                      <a16:colId xmlns:a16="http://schemas.microsoft.com/office/drawing/2014/main" val="20000"/>
                    </a:ext>
                  </a:extLst>
                </a:gridCol>
                <a:gridCol w="1232452">
                  <a:extLst>
                    <a:ext uri="{9D8B030D-6E8A-4147-A177-3AD203B41FA5}">
                      <a16:colId xmlns:a16="http://schemas.microsoft.com/office/drawing/2014/main" val="20001"/>
                    </a:ext>
                  </a:extLst>
                </a:gridCol>
                <a:gridCol w="1262270">
                  <a:extLst>
                    <a:ext uri="{9D8B030D-6E8A-4147-A177-3AD203B41FA5}">
                      <a16:colId xmlns:a16="http://schemas.microsoft.com/office/drawing/2014/main" val="20002"/>
                    </a:ext>
                  </a:extLst>
                </a:gridCol>
                <a:gridCol w="1252330">
                  <a:extLst>
                    <a:ext uri="{9D8B030D-6E8A-4147-A177-3AD203B41FA5}">
                      <a16:colId xmlns:a16="http://schemas.microsoft.com/office/drawing/2014/main" val="20003"/>
                    </a:ext>
                  </a:extLst>
                </a:gridCol>
                <a:gridCol w="1252331">
                  <a:extLst>
                    <a:ext uri="{9D8B030D-6E8A-4147-A177-3AD203B41FA5}">
                      <a16:colId xmlns:a16="http://schemas.microsoft.com/office/drawing/2014/main" val="20004"/>
                    </a:ext>
                  </a:extLst>
                </a:gridCol>
              </a:tblGrid>
              <a:tr h="512567">
                <a:tc>
                  <a:txBody>
                    <a:bodyPr/>
                    <a:lstStyle/>
                    <a:p>
                      <a:pPr algn="just" fontAlgn="ctr"/>
                      <a:r>
                        <a:rPr lang="nl-BE" sz="2200" u="none" strike="noStrike" dirty="0">
                          <a:effectLst/>
                        </a:rPr>
                        <a:t> </a:t>
                      </a:r>
                      <a:endParaRPr lang="nl-BE" sz="2200" b="0"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200" u="none" strike="noStrike" dirty="0" smtClean="0">
                          <a:effectLst/>
                        </a:rPr>
                        <a:t>L&amp;S</a:t>
                      </a:r>
                      <a:endParaRPr lang="nl-BE" sz="2200" b="1" i="1"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200" u="none" strike="noStrike" dirty="0" smtClean="0">
                          <a:effectLst/>
                        </a:rPr>
                        <a:t>OLB</a:t>
                      </a:r>
                      <a:endParaRPr lang="nl-BE" sz="2200" b="1" i="1"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200" u="none" strike="noStrike" dirty="0" smtClean="0">
                          <a:effectLst/>
                        </a:rPr>
                        <a:t>PGZ</a:t>
                      </a:r>
                      <a:endParaRPr lang="nl-BE" sz="2200" b="1" i="1"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200" u="none" strike="noStrike" dirty="0" smtClean="0">
                          <a:effectLst/>
                        </a:rPr>
                        <a:t>PSF</a:t>
                      </a:r>
                      <a:endParaRPr lang="nl-BE" sz="2200" b="1" i="1" u="none" strike="noStrike" dirty="0">
                        <a:solidFill>
                          <a:srgbClr val="000000"/>
                        </a:solidFill>
                        <a:effectLst/>
                        <a:latin typeface="Calibri" panose="020F0502020204030204" pitchFamily="34" charset="0"/>
                      </a:endParaRPr>
                    </a:p>
                  </a:txBody>
                  <a:tcPr marL="7620" marR="7620" marT="7620" marB="0" anchor="ctr">
                    <a:solidFill>
                      <a:srgbClr val="1D71B8"/>
                    </a:solidFill>
                  </a:tcPr>
                </a:tc>
                <a:extLst>
                  <a:ext uri="{0D108BD9-81ED-4DB2-BD59-A6C34878D82A}">
                    <a16:rowId xmlns:a16="http://schemas.microsoft.com/office/drawing/2014/main" val="10000"/>
                  </a:ext>
                </a:extLst>
              </a:tr>
              <a:tr h="1063998">
                <a:tc>
                  <a:txBody>
                    <a:bodyPr/>
                    <a:lstStyle/>
                    <a:p>
                      <a:pPr algn="ctr" fontAlgn="ctr"/>
                      <a:r>
                        <a:rPr lang="nl-BE" sz="2200" u="none" strike="noStrike" dirty="0" smtClean="0">
                          <a:effectLst/>
                        </a:rPr>
                        <a:t>n leerlingen</a:t>
                      </a:r>
                      <a:r>
                        <a:rPr lang="nl-BE" sz="2200" u="none" strike="noStrike" baseline="0" dirty="0" smtClean="0">
                          <a:effectLst/>
                        </a:rPr>
                        <a:t> </a:t>
                      </a:r>
                      <a:r>
                        <a:rPr lang="nl-BE" sz="2200" u="none" strike="noStrike" dirty="0" smtClean="0">
                          <a:effectLst/>
                        </a:rPr>
                        <a:t>in</a:t>
                      </a:r>
                      <a:r>
                        <a:rPr lang="nl-BE" sz="2200" u="none" strike="noStrike" baseline="0" dirty="0" smtClean="0">
                          <a:effectLst/>
                        </a:rPr>
                        <a:t> </a:t>
                      </a:r>
                    </a:p>
                    <a:p>
                      <a:pPr algn="ctr" fontAlgn="ctr"/>
                      <a:r>
                        <a:rPr lang="nl-BE" sz="2200" u="none" strike="noStrike" dirty="0" smtClean="0">
                          <a:effectLst/>
                        </a:rPr>
                        <a:t>contact</a:t>
                      </a:r>
                      <a:r>
                        <a:rPr lang="nl-BE" sz="2200" u="none" strike="noStrike" baseline="0" dirty="0" smtClean="0">
                          <a:effectLst/>
                        </a:rPr>
                        <a:t> met</a:t>
                      </a:r>
                      <a:r>
                        <a:rPr lang="nl-BE" sz="2200" u="none" strike="noStrike" dirty="0" smtClean="0">
                          <a:effectLst/>
                        </a:rPr>
                        <a:t> CLB</a:t>
                      </a:r>
                      <a:endParaRPr lang="nl-BE" sz="2200" b="1"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a:lnSpc>
                          <a:spcPct val="115000"/>
                        </a:lnSpc>
                        <a:spcAft>
                          <a:spcPts val="0"/>
                        </a:spcAft>
                      </a:pPr>
                      <a:r>
                        <a:rPr lang="nl-BE" sz="2200" dirty="0">
                          <a:effectLst/>
                        </a:rPr>
                        <a:t> </a:t>
                      </a:r>
                      <a:r>
                        <a:rPr lang="nl-BE" sz="2200" dirty="0" smtClean="0">
                          <a:effectLst/>
                        </a:rPr>
                        <a:t>146.763</a:t>
                      </a:r>
                      <a:endParaRPr lang="nl-B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200" dirty="0">
                          <a:effectLst/>
                        </a:rPr>
                        <a:t> </a:t>
                      </a:r>
                      <a:r>
                        <a:rPr lang="nl-BE" sz="2200" dirty="0" smtClean="0">
                          <a:effectLst/>
                        </a:rPr>
                        <a:t>140.473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200" dirty="0" smtClean="0">
                          <a:effectLst/>
                        </a:rPr>
                        <a:t>58.348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200" dirty="0" smtClean="0">
                          <a:effectLst/>
                        </a:rPr>
                        <a:t>104.266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63998">
                <a:tc>
                  <a:txBody>
                    <a:bodyPr/>
                    <a:lstStyle/>
                    <a:p>
                      <a:pPr marL="0" algn="ctr" defTabSz="685766" rtl="0" eaLnBrk="1" fontAlgn="ctr" latinLnBrk="0" hangingPunct="1"/>
                      <a:r>
                        <a:rPr lang="nl-BE" sz="2200" u="none" strike="noStrike" kern="1200" dirty="0" smtClean="0">
                          <a:effectLst/>
                        </a:rPr>
                        <a:t>%</a:t>
                      </a:r>
                      <a:r>
                        <a:rPr lang="nl-BE" sz="2200" u="none" strike="noStrike" kern="1200" baseline="0" dirty="0" smtClean="0">
                          <a:effectLst/>
                        </a:rPr>
                        <a:t> t.o.v. </a:t>
                      </a:r>
                      <a:r>
                        <a:rPr lang="nl-BE" sz="2200" u="none" strike="noStrike" kern="1200" dirty="0" smtClean="0">
                          <a:effectLst/>
                        </a:rPr>
                        <a:t>Vlaamse schoolbevolking</a:t>
                      </a:r>
                      <a:endParaRPr lang="nl-BE" sz="2200" u="none" strike="noStrike" kern="1200" dirty="0">
                        <a:solidFill>
                          <a:schemeClr val="dk1"/>
                        </a:solidFill>
                        <a:effectLst/>
                        <a:latin typeface="+mn-lt"/>
                        <a:ea typeface="+mn-ea"/>
                        <a:cs typeface="+mn-cs"/>
                      </a:endParaRPr>
                    </a:p>
                  </a:txBody>
                  <a:tcPr marL="7620" marR="7620" marT="7620" marB="0" anchor="ctr">
                    <a:solidFill>
                      <a:srgbClr val="1D71B8"/>
                    </a:solidFill>
                  </a:tcPr>
                </a:tc>
                <a:tc>
                  <a:txBody>
                    <a:bodyPr/>
                    <a:lstStyle/>
                    <a:p>
                      <a:pPr algn="ctr">
                        <a:lnSpc>
                          <a:spcPct val="115000"/>
                        </a:lnSpc>
                        <a:spcAft>
                          <a:spcPts val="0"/>
                        </a:spcAft>
                      </a:pPr>
                      <a:r>
                        <a:rPr lang="nl-BE" sz="2200" dirty="0">
                          <a:effectLst/>
                        </a:rPr>
                        <a:t> </a:t>
                      </a:r>
                      <a:r>
                        <a:rPr lang="nl-BE" sz="2200" dirty="0" smtClean="0">
                          <a:effectLst/>
                        </a:rPr>
                        <a:t>12,36 </a:t>
                      </a:r>
                      <a:r>
                        <a:rPr lang="nl-BE"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200" dirty="0">
                          <a:effectLst/>
                        </a:rPr>
                        <a:t> </a:t>
                      </a:r>
                      <a:r>
                        <a:rPr lang="nl-BE" sz="2200" dirty="0" smtClean="0">
                          <a:effectLst/>
                        </a:rPr>
                        <a:t>11,83</a:t>
                      </a:r>
                      <a:r>
                        <a:rPr lang="nl-BE" sz="2200" baseline="0" dirty="0" smtClean="0">
                          <a:effectLst/>
                        </a:rPr>
                        <a:t> </a:t>
                      </a:r>
                      <a:r>
                        <a:rPr lang="nl-BE" sz="2200" dirty="0" smtClean="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200" dirty="0">
                          <a:effectLst/>
                        </a:rPr>
                        <a:t> </a:t>
                      </a:r>
                      <a:r>
                        <a:rPr lang="nl-BE" sz="2200" dirty="0" smtClean="0">
                          <a:effectLst/>
                        </a:rPr>
                        <a:t>4,92 </a:t>
                      </a:r>
                      <a:r>
                        <a:rPr lang="nl-BE"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200" dirty="0" smtClean="0">
                          <a:effectLst/>
                        </a:rPr>
                        <a:t>8,78 </a:t>
                      </a:r>
                      <a:r>
                        <a:rPr lang="nl-BE" sz="2200" dirty="0">
                          <a:effectLst/>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8" name="Grafiek 7"/>
          <p:cNvGraphicFramePr/>
          <p:nvPr>
            <p:extLst>
              <p:ext uri="{D42A27DB-BD31-4B8C-83A1-F6EECF244321}">
                <p14:modId xmlns:p14="http://schemas.microsoft.com/office/powerpoint/2010/main" val="3041138461"/>
              </p:ext>
            </p:extLst>
          </p:nvPr>
        </p:nvGraphicFramePr>
        <p:xfrm>
          <a:off x="7212904" y="2640777"/>
          <a:ext cx="4868264" cy="27032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nl-BE" dirty="0"/>
              <a:t>CLB Jaaroverzicht 2016-2017</a:t>
            </a:r>
          </a:p>
        </p:txBody>
      </p:sp>
    </p:spTree>
    <p:extLst>
      <p:ext uri="{BB962C8B-B14F-4D97-AF65-F5344CB8AC3E}">
        <p14:creationId xmlns:p14="http://schemas.microsoft.com/office/powerpoint/2010/main" val="24853788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ek 7"/>
          <p:cNvGraphicFramePr/>
          <p:nvPr>
            <p:extLst>
              <p:ext uri="{D42A27DB-BD31-4B8C-83A1-F6EECF244321}">
                <p14:modId xmlns:p14="http://schemas.microsoft.com/office/powerpoint/2010/main" val="3162781801"/>
              </p:ext>
            </p:extLst>
          </p:nvPr>
        </p:nvGraphicFramePr>
        <p:xfrm>
          <a:off x="1957997" y="2033464"/>
          <a:ext cx="828072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txBox="1">
            <a:spLocks noChangeArrowheads="1"/>
          </p:cNvSpPr>
          <p:nvPr/>
        </p:nvSpPr>
        <p:spPr bwMode="auto">
          <a:xfrm>
            <a:off x="333279" y="1473313"/>
            <a:ext cx="8991924" cy="56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62" indent="-257162" algn="l" rtl="0" eaLnBrk="1" fontAlgn="base" hangingPunct="1">
              <a:spcBef>
                <a:spcPct val="20000"/>
              </a:spcBef>
              <a:spcAft>
                <a:spcPct val="0"/>
              </a:spcAft>
              <a:buFont typeface="Wingdings 3" panose="05040102010807070707" pitchFamily="18" charset="2"/>
              <a:buChar char="ê"/>
              <a:defRPr sz="3200">
                <a:solidFill>
                  <a:srgbClr val="222268"/>
                </a:solidFill>
                <a:latin typeface="Calibri" panose="020F0502020204030204" pitchFamily="34" charset="0"/>
                <a:ea typeface="+mn-ea"/>
                <a:cs typeface="+mn-cs"/>
              </a:defRPr>
            </a:lvl1pPr>
            <a:lvl2pPr marL="557185" indent="-214303" algn="l" rtl="0" eaLnBrk="1" fontAlgn="base" hangingPunct="1">
              <a:spcBef>
                <a:spcPct val="20000"/>
              </a:spcBef>
              <a:spcAft>
                <a:spcPct val="0"/>
              </a:spcAft>
              <a:buFont typeface="Wingdings 3" panose="05040102010807070707" pitchFamily="18" charset="2"/>
              <a:buChar char="ê"/>
              <a:defRPr sz="2800">
                <a:solidFill>
                  <a:srgbClr val="128015"/>
                </a:solidFill>
                <a:latin typeface="Calibri" panose="020F0502020204030204" pitchFamily="34" charset="0"/>
              </a:defRPr>
            </a:lvl2pPr>
            <a:lvl3pPr marL="857207" indent="-171442" algn="l" rtl="0" eaLnBrk="1" fontAlgn="base" hangingPunct="1">
              <a:spcBef>
                <a:spcPct val="20000"/>
              </a:spcBef>
              <a:spcAft>
                <a:spcPct val="0"/>
              </a:spcAft>
              <a:buFont typeface="Wingdings 3" panose="05040102010807070707" pitchFamily="18" charset="2"/>
              <a:buChar char="ê"/>
              <a:defRPr sz="2400">
                <a:solidFill>
                  <a:schemeClr val="accent6">
                    <a:lumMod val="75000"/>
                  </a:schemeClr>
                </a:solidFill>
                <a:latin typeface="Calibri" panose="020F0502020204030204" pitchFamily="34" charset="0"/>
              </a:defRPr>
            </a:lvl3pPr>
            <a:lvl4pPr marL="1200090" indent="-171442" algn="l" rtl="0" eaLnBrk="1" fontAlgn="base" hangingPunct="1">
              <a:spcBef>
                <a:spcPct val="20000"/>
              </a:spcBef>
              <a:spcAft>
                <a:spcPct val="0"/>
              </a:spcAft>
              <a:buFont typeface="Wingdings 3" panose="05040102010807070707" pitchFamily="18" charset="2"/>
              <a:buChar char="ê"/>
              <a:defRPr sz="2000">
                <a:solidFill>
                  <a:srgbClr val="128015"/>
                </a:solidFill>
                <a:latin typeface="Calibri" panose="020F0502020204030204" pitchFamily="34" charset="0"/>
              </a:defRPr>
            </a:lvl4pPr>
            <a:lvl5pPr marL="1542974" indent="-171442" algn="l" rtl="0" eaLnBrk="1" fontAlgn="base" hangingPunct="1">
              <a:spcBef>
                <a:spcPct val="20000"/>
              </a:spcBef>
              <a:spcAft>
                <a:spcPct val="0"/>
              </a:spcAft>
              <a:buFont typeface="Wingdings 3" panose="05040102010807070707" pitchFamily="18" charset="2"/>
              <a:buChar char="ê"/>
              <a:defRPr sz="1800">
                <a:solidFill>
                  <a:schemeClr val="accent6">
                    <a:lumMod val="75000"/>
                  </a:schemeClr>
                </a:solidFill>
                <a:latin typeface="Calibri" panose="020F0502020204030204" pitchFamily="34" charset="0"/>
              </a:defRPr>
            </a:lvl5pPr>
            <a:lvl6pPr marL="1885856" indent="-171442" algn="l" rtl="0" eaLnBrk="1" fontAlgn="base" hangingPunct="1">
              <a:spcBef>
                <a:spcPct val="20000"/>
              </a:spcBef>
              <a:spcAft>
                <a:spcPct val="0"/>
              </a:spcAft>
              <a:buFont typeface="Wingdings 3" pitchFamily="18" charset="2"/>
              <a:buChar char="ê"/>
              <a:defRPr sz="1500">
                <a:solidFill>
                  <a:srgbClr val="1C1C1C"/>
                </a:solidFill>
                <a:latin typeface="+mn-lt"/>
              </a:defRPr>
            </a:lvl6pPr>
            <a:lvl7pPr marL="2228739" indent="-171442" algn="l" rtl="0" eaLnBrk="1" fontAlgn="base" hangingPunct="1">
              <a:spcBef>
                <a:spcPct val="20000"/>
              </a:spcBef>
              <a:spcAft>
                <a:spcPct val="0"/>
              </a:spcAft>
              <a:buFont typeface="Wingdings 3" pitchFamily="18" charset="2"/>
              <a:buChar char="ê"/>
              <a:defRPr sz="1500">
                <a:solidFill>
                  <a:srgbClr val="1C1C1C"/>
                </a:solidFill>
                <a:latin typeface="+mn-lt"/>
              </a:defRPr>
            </a:lvl7pPr>
            <a:lvl8pPr marL="2571622" indent="-171442" algn="l" rtl="0" eaLnBrk="1" fontAlgn="base" hangingPunct="1">
              <a:spcBef>
                <a:spcPct val="20000"/>
              </a:spcBef>
              <a:spcAft>
                <a:spcPct val="0"/>
              </a:spcAft>
              <a:buFont typeface="Wingdings 3" pitchFamily="18" charset="2"/>
              <a:buChar char="ê"/>
              <a:defRPr sz="1500">
                <a:solidFill>
                  <a:srgbClr val="1C1C1C"/>
                </a:solidFill>
                <a:latin typeface="+mn-lt"/>
              </a:defRPr>
            </a:lvl8pPr>
            <a:lvl9pPr marL="2914505" indent="-171442" algn="l" rtl="0" eaLnBrk="1" fontAlgn="base" hangingPunct="1">
              <a:spcBef>
                <a:spcPct val="20000"/>
              </a:spcBef>
              <a:spcAft>
                <a:spcPct val="0"/>
              </a:spcAft>
              <a:buFont typeface="Wingdings 3" pitchFamily="18" charset="2"/>
              <a:buChar char="ê"/>
              <a:defRPr sz="1500">
                <a:solidFill>
                  <a:srgbClr val="1C1C1C"/>
                </a:solidFill>
                <a:latin typeface="+mn-lt"/>
              </a:defRPr>
            </a:lvl9pPr>
          </a:lstStyle>
          <a:p>
            <a:pPr marL="93663" lvl="1" indent="0">
              <a:buFont typeface="Wingdings 3" panose="05040102010807070707" pitchFamily="18" charset="2"/>
              <a:buNone/>
            </a:pPr>
            <a:r>
              <a:rPr lang="nl-BE" sz="2400" kern="0" dirty="0" err="1" smtClean="0">
                <a:solidFill>
                  <a:schemeClr val="tx1"/>
                </a:solidFill>
              </a:rPr>
              <a:t>Vraaggestuurde</a:t>
            </a:r>
            <a:r>
              <a:rPr lang="nl-BE" sz="2400" kern="0" dirty="0" smtClean="0">
                <a:solidFill>
                  <a:schemeClr val="tx1"/>
                </a:solidFill>
              </a:rPr>
              <a:t> begeleiding: spreiding </a:t>
            </a:r>
            <a:r>
              <a:rPr lang="nl-BE" sz="2400" b="1" kern="0" dirty="0" smtClean="0">
                <a:solidFill>
                  <a:schemeClr val="tx1"/>
                </a:solidFill>
              </a:rPr>
              <a:t>zorgvragen</a:t>
            </a:r>
            <a:r>
              <a:rPr lang="nl-BE" sz="2400" kern="0" dirty="0" smtClean="0">
                <a:solidFill>
                  <a:schemeClr val="tx1"/>
                </a:solidFill>
              </a:rPr>
              <a:t> </a:t>
            </a:r>
            <a:r>
              <a:rPr lang="nl-BE" sz="2400" kern="0" dirty="0" err="1" smtClean="0">
                <a:solidFill>
                  <a:schemeClr val="tx1"/>
                </a:solidFill>
              </a:rPr>
              <a:t>ifv</a:t>
            </a:r>
            <a:r>
              <a:rPr lang="nl-BE" sz="2400" kern="0" dirty="0" smtClean="0">
                <a:solidFill>
                  <a:schemeClr val="tx1"/>
                </a:solidFill>
              </a:rPr>
              <a:t> leeftijd leerling</a:t>
            </a:r>
            <a:endParaRPr lang="nl-BE" sz="2400" kern="0" dirty="0">
              <a:solidFill>
                <a:schemeClr val="tx1"/>
              </a:solidFill>
            </a:endParaRPr>
          </a:p>
        </p:txBody>
      </p:sp>
      <p:sp>
        <p:nvSpPr>
          <p:cNvPr id="2" name="Titel 1"/>
          <p:cNvSpPr>
            <a:spLocks noGrp="1"/>
          </p:cNvSpPr>
          <p:nvPr>
            <p:ph type="title"/>
          </p:nvPr>
        </p:nvSpPr>
        <p:spPr/>
        <p:txBody>
          <a:bodyPr/>
          <a:lstStyle/>
          <a:p>
            <a:r>
              <a:rPr lang="nl-BE" dirty="0"/>
              <a:t>CLB Jaaroverzicht 2016-2017</a:t>
            </a:r>
          </a:p>
        </p:txBody>
      </p:sp>
    </p:spTree>
    <p:extLst>
      <p:ext uri="{BB962C8B-B14F-4D97-AF65-F5344CB8AC3E}">
        <p14:creationId xmlns:p14="http://schemas.microsoft.com/office/powerpoint/2010/main" val="18505137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359532" y="1516332"/>
            <a:ext cx="9000802" cy="5134362"/>
          </a:xfrm>
        </p:spPr>
        <p:txBody>
          <a:bodyPr/>
          <a:lstStyle/>
          <a:p>
            <a:pPr marL="93663" lvl="1" indent="0">
              <a:buNone/>
            </a:pPr>
            <a:r>
              <a:rPr lang="nl-BE" sz="2400" dirty="0" err="1" smtClean="0"/>
              <a:t>Vraaggestuurde</a:t>
            </a:r>
            <a:r>
              <a:rPr lang="nl-BE" sz="2400" dirty="0" smtClean="0"/>
              <a:t> begeleiding: spreiding </a:t>
            </a:r>
            <a:r>
              <a:rPr lang="nl-BE" sz="2400" b="1" dirty="0" smtClean="0"/>
              <a:t>CLB-acties</a:t>
            </a:r>
            <a:r>
              <a:rPr lang="nl-BE" sz="2400" dirty="0" smtClean="0"/>
              <a:t> </a:t>
            </a:r>
            <a:r>
              <a:rPr lang="nl-BE" sz="2400" dirty="0" err="1" smtClean="0"/>
              <a:t>ifv</a:t>
            </a:r>
            <a:r>
              <a:rPr lang="nl-BE" sz="2400" dirty="0" smtClean="0"/>
              <a:t> leeftijd leerling</a:t>
            </a:r>
            <a:endParaRPr lang="nl-BE" sz="2400" dirty="0"/>
          </a:p>
        </p:txBody>
      </p:sp>
      <p:graphicFrame>
        <p:nvGraphicFramePr>
          <p:cNvPr id="5" name="Grafiek 4"/>
          <p:cNvGraphicFramePr/>
          <p:nvPr>
            <p:extLst>
              <p:ext uri="{D42A27DB-BD31-4B8C-83A1-F6EECF244321}">
                <p14:modId xmlns:p14="http://schemas.microsoft.com/office/powerpoint/2010/main" val="3682612110"/>
              </p:ext>
            </p:extLst>
          </p:nvPr>
        </p:nvGraphicFramePr>
        <p:xfrm>
          <a:off x="911423" y="2097157"/>
          <a:ext cx="11095047" cy="45308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nl-BE" dirty="0"/>
              <a:t>CLB Jaaroverzicht 2016-2017</a:t>
            </a:r>
          </a:p>
        </p:txBody>
      </p:sp>
    </p:spTree>
    <p:extLst>
      <p:ext uri="{BB962C8B-B14F-4D97-AF65-F5344CB8AC3E}">
        <p14:creationId xmlns:p14="http://schemas.microsoft.com/office/powerpoint/2010/main" val="41952406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349593" y="1527454"/>
            <a:ext cx="8352730" cy="4680991"/>
          </a:xfrm>
        </p:spPr>
        <p:txBody>
          <a:bodyPr/>
          <a:lstStyle/>
          <a:p>
            <a:pPr marL="93663" lvl="1" indent="0">
              <a:buNone/>
            </a:pPr>
            <a:r>
              <a:rPr lang="nl-BE" sz="2400" dirty="0"/>
              <a:t>Actoren betrokken bij leerlingenbegeleiding</a:t>
            </a:r>
          </a:p>
        </p:txBody>
      </p:sp>
      <p:graphicFrame>
        <p:nvGraphicFramePr>
          <p:cNvPr id="6" name="Grafiek 5"/>
          <p:cNvGraphicFramePr/>
          <p:nvPr>
            <p:extLst>
              <p:ext uri="{D42A27DB-BD31-4B8C-83A1-F6EECF244321}">
                <p14:modId xmlns:p14="http://schemas.microsoft.com/office/powerpoint/2010/main" val="2345773909"/>
              </p:ext>
            </p:extLst>
          </p:nvPr>
        </p:nvGraphicFramePr>
        <p:xfrm>
          <a:off x="2555391" y="2133737"/>
          <a:ext cx="7081217" cy="36316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nl-BE" dirty="0"/>
              <a:t>CLB Jaaroverzicht 2016-2017</a:t>
            </a:r>
          </a:p>
        </p:txBody>
      </p:sp>
    </p:spTree>
    <p:extLst>
      <p:ext uri="{BB962C8B-B14F-4D97-AF65-F5344CB8AC3E}">
        <p14:creationId xmlns:p14="http://schemas.microsoft.com/office/powerpoint/2010/main" val="32944072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Rechtspositie van de minderjarige in de jeugdhulpverlening </a:t>
            </a:r>
            <a:endParaRPr lang="nl-BE" dirty="0"/>
          </a:p>
        </p:txBody>
      </p:sp>
    </p:spTree>
    <p:extLst>
      <p:ext uri="{BB962C8B-B14F-4D97-AF65-F5344CB8AC3E}">
        <p14:creationId xmlns:p14="http://schemas.microsoft.com/office/powerpoint/2010/main" val="20936507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66083" y="1704389"/>
            <a:ext cx="7772400" cy="1743075"/>
          </a:xfrm>
        </p:spPr>
        <p:txBody>
          <a:bodyPr/>
          <a:lstStyle/>
          <a:p>
            <a:pPr eaLnBrk="1" hangingPunct="1"/>
            <a:r>
              <a:rPr lang="nl-BE" altLang="nl-BE" dirty="0" smtClean="0"/>
              <a:t>Rechtspositie Minderjarige</a:t>
            </a:r>
            <a:endParaRPr lang="nl-NL" altLang="nl-BE" dirty="0" smtClean="0"/>
          </a:p>
        </p:txBody>
      </p:sp>
      <p:sp>
        <p:nvSpPr>
          <p:cNvPr id="3075" name="Rectangle 3"/>
          <p:cNvSpPr>
            <a:spLocks noGrp="1" noChangeArrowheads="1"/>
          </p:cNvSpPr>
          <p:nvPr>
            <p:ph type="subTitle" idx="1"/>
          </p:nvPr>
        </p:nvSpPr>
        <p:spPr>
          <a:xfrm>
            <a:off x="3719934" y="3650141"/>
            <a:ext cx="8064698" cy="1995487"/>
          </a:xfrm>
        </p:spPr>
        <p:txBody>
          <a:bodyPr/>
          <a:lstStyle/>
          <a:p>
            <a:pPr eaLnBrk="1" hangingPunct="1"/>
            <a:r>
              <a:rPr lang="nl-BE" altLang="nl-BE" sz="2800" i="1" dirty="0"/>
              <a:t>Decreet Rechtspositie Minderjarige in de Integrale Jeugdhulp </a:t>
            </a:r>
            <a:r>
              <a:rPr lang="nl-BE" altLang="nl-BE" sz="2800" i="1" dirty="0" smtClean="0"/>
              <a:t>(7 </a:t>
            </a:r>
            <a:r>
              <a:rPr lang="nl-BE" altLang="nl-BE" sz="2800" i="1" dirty="0"/>
              <a:t>mei </a:t>
            </a:r>
            <a:r>
              <a:rPr lang="nl-BE" altLang="nl-BE" sz="2800" i="1" dirty="0" smtClean="0"/>
              <a:t>2004)</a:t>
            </a:r>
            <a:endParaRPr lang="nl-BE" altLang="nl-BE" sz="2800" i="1" dirty="0"/>
          </a:p>
          <a:p>
            <a:pPr eaLnBrk="1" hangingPunct="1"/>
            <a:r>
              <a:rPr lang="nl-BE" altLang="nl-BE" sz="2800" i="1" dirty="0"/>
              <a:t>Kaderdecreet Integrale Jeugdhulp </a:t>
            </a:r>
            <a:r>
              <a:rPr lang="nl-BE" altLang="nl-BE" sz="2800" i="1" dirty="0" smtClean="0"/>
              <a:t>(1 maart 2014)</a:t>
            </a:r>
            <a:endParaRPr lang="nl-NL" altLang="nl-BE" sz="2800" i="1" dirty="0"/>
          </a:p>
        </p:txBody>
      </p:sp>
      <p:pic>
        <p:nvPicPr>
          <p:cNvPr id="2" name="Picture 2" descr="https://wvg.vlaanderen.be/rechtspositie/images/Brochure-12-cov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66" y="1501711"/>
            <a:ext cx="3312368" cy="497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045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lstStyle/>
          <a:p>
            <a:r>
              <a:rPr lang="nl-BE" altLang="nl-BE" dirty="0"/>
              <a:t>DRM - Toepassingsgebied</a:t>
            </a:r>
            <a:endParaRPr lang="nl-NL" altLang="nl-BE" dirty="0"/>
          </a:p>
        </p:txBody>
      </p:sp>
      <p:sp>
        <p:nvSpPr>
          <p:cNvPr id="5" name="Tijdelijke aanduiding voor inhoud 4"/>
          <p:cNvSpPr>
            <a:spLocks noGrp="1"/>
          </p:cNvSpPr>
          <p:nvPr>
            <p:ph idx="1"/>
          </p:nvPr>
        </p:nvSpPr>
        <p:spPr>
          <a:xfrm>
            <a:off x="467552" y="2895599"/>
            <a:ext cx="11323320" cy="4351338"/>
          </a:xfrm>
        </p:spPr>
        <p:txBody>
          <a:bodyPr/>
          <a:lstStyle/>
          <a:p>
            <a:pPr marL="914400" lvl="2" indent="0">
              <a:spcAft>
                <a:spcPts val="600"/>
              </a:spcAft>
              <a:buNone/>
              <a:defRPr/>
            </a:pPr>
            <a:endParaRPr lang="nl-BE" dirty="0"/>
          </a:p>
          <a:p>
            <a:pPr lvl="2">
              <a:spcAft>
                <a:spcPts val="600"/>
              </a:spcAft>
              <a:defRPr/>
            </a:pPr>
            <a:endParaRPr lang="nl-BE" dirty="0"/>
          </a:p>
        </p:txBody>
      </p:sp>
      <p:sp>
        <p:nvSpPr>
          <p:cNvPr id="7" name="Tijdelijke aanduiding voor inhoud 2"/>
          <p:cNvSpPr txBox="1">
            <a:spLocks/>
          </p:cNvSpPr>
          <p:nvPr/>
        </p:nvSpPr>
        <p:spPr>
          <a:xfrm>
            <a:off x="861633" y="1273968"/>
            <a:ext cx="10128250" cy="51657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nl-BE" dirty="0" smtClean="0"/>
              <a:t>Integrale Jeugdhulp</a:t>
            </a:r>
          </a:p>
          <a:p>
            <a:pPr lvl="2">
              <a:defRPr/>
            </a:pPr>
            <a:r>
              <a:rPr lang="nl-NL" dirty="0" smtClean="0"/>
              <a:t>optimaliseren van de Vlaamse jeugdhulp </a:t>
            </a:r>
          </a:p>
          <a:p>
            <a:pPr lvl="2">
              <a:spcAft>
                <a:spcPts val="600"/>
              </a:spcAft>
              <a:defRPr/>
            </a:pPr>
            <a:r>
              <a:rPr lang="nl-NL" dirty="0" smtClean="0"/>
              <a:t>in kaart brengen en ordenen van aanbod jeugdhulp</a:t>
            </a:r>
          </a:p>
          <a:p>
            <a:pPr marL="685765" lvl="2" indent="0">
              <a:buFont typeface="Helvetica" pitchFamily="2" charset="0"/>
              <a:buNone/>
              <a:defRPr/>
            </a:pPr>
            <a:endParaRPr lang="nl-BE" sz="1000" dirty="0" smtClean="0"/>
          </a:p>
          <a:p>
            <a:pPr>
              <a:lnSpc>
                <a:spcPct val="80000"/>
              </a:lnSpc>
              <a:defRPr/>
            </a:pPr>
            <a:r>
              <a:rPr lang="nl-BE" dirty="0" smtClean="0"/>
              <a:t>Toepassingsgebied: </a:t>
            </a:r>
            <a:r>
              <a:rPr lang="nl-BE" dirty="0" smtClean="0">
                <a:solidFill>
                  <a:srgbClr val="008D36"/>
                </a:solidFill>
              </a:rPr>
              <a:t>zes sectoren in </a:t>
            </a:r>
            <a:r>
              <a:rPr lang="nl-BE" b="1" dirty="0" smtClean="0">
                <a:solidFill>
                  <a:srgbClr val="008D36"/>
                </a:solidFill>
              </a:rPr>
              <a:t>vrijwillige jeugdhulp</a:t>
            </a:r>
            <a:endParaRPr lang="nl-BE" sz="2000" dirty="0">
              <a:solidFill>
                <a:srgbClr val="008D36"/>
              </a:solidFill>
            </a:endParaRPr>
          </a:p>
        </p:txBody>
      </p:sp>
      <p:grpSp>
        <p:nvGrpSpPr>
          <p:cNvPr id="2" name="Groep 1"/>
          <p:cNvGrpSpPr/>
          <p:nvPr/>
        </p:nvGrpSpPr>
        <p:grpSpPr>
          <a:xfrm>
            <a:off x="2071937" y="3330624"/>
            <a:ext cx="6038129" cy="3041245"/>
            <a:chOff x="1572777" y="1503368"/>
            <a:chExt cx="8950415" cy="4876057"/>
          </a:xfrm>
        </p:grpSpPr>
        <p:grpSp>
          <p:nvGrpSpPr>
            <p:cNvPr id="20" name="Shape 903"/>
            <p:cNvGrpSpPr/>
            <p:nvPr/>
          </p:nvGrpSpPr>
          <p:grpSpPr>
            <a:xfrm>
              <a:off x="1572777" y="4799957"/>
              <a:ext cx="1904856" cy="1302593"/>
              <a:chOff x="1104808" y="-116271"/>
              <a:chExt cx="836867" cy="669493"/>
            </a:xfrm>
            <a:solidFill>
              <a:srgbClr val="1D71B8"/>
            </a:solidFill>
          </p:grpSpPr>
          <p:sp>
            <p:nvSpPr>
              <p:cNvPr id="21" name="Shape 904"/>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22" name="Shape 905"/>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400" b="1" dirty="0" smtClean="0">
                    <a:solidFill>
                      <a:srgbClr val="FFFFFF"/>
                    </a:solidFill>
                    <a:latin typeface="Arial"/>
                    <a:ea typeface="Arial"/>
                    <a:cs typeface="Arial"/>
                    <a:sym typeface="Arial"/>
                  </a:rPr>
                  <a:t>Centra </a:t>
                </a:r>
              </a:p>
              <a:p>
                <a:pPr marL="0" marR="0" lvl="0" indent="0" algn="ctr" rtl="0">
                  <a:lnSpc>
                    <a:spcPct val="90000"/>
                  </a:lnSpc>
                  <a:spcBef>
                    <a:spcPts val="0"/>
                  </a:spcBef>
                  <a:spcAft>
                    <a:spcPts val="0"/>
                  </a:spcAft>
                  <a:buNone/>
                </a:pPr>
                <a:r>
                  <a:rPr lang="nl-BE" sz="1400" b="1" dirty="0" smtClean="0">
                    <a:solidFill>
                      <a:srgbClr val="FFFFFF"/>
                    </a:solidFill>
                    <a:latin typeface="Arial"/>
                    <a:ea typeface="Arial"/>
                    <a:cs typeface="Arial"/>
                    <a:sym typeface="Arial"/>
                  </a:rPr>
                  <a:t>Geestelijke Gezondheidszorg</a:t>
                </a:r>
                <a:endParaRPr sz="1400" b="1" dirty="0">
                  <a:solidFill>
                    <a:srgbClr val="FFFFFF"/>
                  </a:solidFill>
                  <a:latin typeface="Arial"/>
                  <a:ea typeface="Arial"/>
                  <a:cs typeface="Arial"/>
                  <a:sym typeface="Arial"/>
                </a:endParaRPr>
              </a:p>
            </p:txBody>
          </p:sp>
        </p:grpSp>
        <p:sp>
          <p:nvSpPr>
            <p:cNvPr id="23" name="Shape 906"/>
            <p:cNvSpPr/>
            <p:nvPr/>
          </p:nvSpPr>
          <p:spPr>
            <a:xfrm>
              <a:off x="8134257" y="3607953"/>
              <a:ext cx="1689436" cy="138537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400" b="1">
                  <a:solidFill>
                    <a:srgbClr val="FFFFFF"/>
                  </a:solidFill>
                  <a:latin typeface="Arial"/>
                  <a:ea typeface="Arial"/>
                  <a:cs typeface="Arial"/>
                  <a:sym typeface="Arial"/>
                </a:rPr>
                <a:t>VAPH</a:t>
              </a:r>
              <a:endParaRPr sz="1600"/>
            </a:p>
          </p:txBody>
        </p:sp>
        <p:sp>
          <p:nvSpPr>
            <p:cNvPr id="24" name="Shape 907"/>
            <p:cNvSpPr/>
            <p:nvPr/>
          </p:nvSpPr>
          <p:spPr>
            <a:xfrm rot="-6675841">
              <a:off x="4303190" y="3286824"/>
              <a:ext cx="2060422" cy="571059"/>
            </a:xfrm>
            <a:prstGeom prst="leftArrow">
              <a:avLst>
                <a:gd name="adj1" fmla="val 63476"/>
                <a:gd name="adj2" fmla="val 50000"/>
              </a:avLst>
            </a:prstGeom>
            <a:solidFill>
              <a:srgbClr val="008D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25" name="Shape 908"/>
            <p:cNvSpPr/>
            <p:nvPr/>
          </p:nvSpPr>
          <p:spPr>
            <a:xfrm rot="-8808089">
              <a:off x="3594888" y="4110590"/>
              <a:ext cx="1825095"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26" name="Shape 909"/>
            <p:cNvSpPr/>
            <p:nvPr/>
          </p:nvSpPr>
          <p:spPr>
            <a:xfrm rot="10800000">
              <a:off x="3499406" y="5179634"/>
              <a:ext cx="1567566"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27" name="Shape 910"/>
            <p:cNvSpPr/>
            <p:nvPr/>
          </p:nvSpPr>
          <p:spPr>
            <a:xfrm rot="-3923243">
              <a:off x="5853862" y="3332353"/>
              <a:ext cx="1984654" cy="57105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28" name="Shape 911"/>
            <p:cNvSpPr/>
            <p:nvPr/>
          </p:nvSpPr>
          <p:spPr>
            <a:xfrm rot="-1990177">
              <a:off x="6718766" y="4058386"/>
              <a:ext cx="1904212"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29" name="Shape 912"/>
            <p:cNvSpPr/>
            <p:nvPr/>
          </p:nvSpPr>
          <p:spPr>
            <a:xfrm>
              <a:off x="7053280" y="5158713"/>
              <a:ext cx="1724364"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grpSp>
          <p:nvGrpSpPr>
            <p:cNvPr id="30" name="Shape 913"/>
            <p:cNvGrpSpPr/>
            <p:nvPr/>
          </p:nvGrpSpPr>
          <p:grpSpPr>
            <a:xfrm>
              <a:off x="2268054" y="3082611"/>
              <a:ext cx="1904856" cy="1302593"/>
              <a:chOff x="1104808" y="-116271"/>
              <a:chExt cx="836867" cy="669493"/>
            </a:xfrm>
            <a:solidFill>
              <a:srgbClr val="1D71B8"/>
            </a:solidFill>
          </p:grpSpPr>
          <p:sp>
            <p:nvSpPr>
              <p:cNvPr id="31" name="Shape 914"/>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32" name="Shape 915"/>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algn="ctr">
                  <a:lnSpc>
                    <a:spcPct val="90000"/>
                  </a:lnSpc>
                </a:pPr>
                <a:r>
                  <a:rPr lang="nl-BE" sz="1400" b="1" dirty="0">
                    <a:solidFill>
                      <a:srgbClr val="FFFFFF"/>
                    </a:solidFill>
                    <a:latin typeface="Arial"/>
                    <a:ea typeface="Arial"/>
                    <a:cs typeface="Arial"/>
                    <a:sym typeface="Arial"/>
                  </a:rPr>
                  <a:t>Algemeen </a:t>
                </a:r>
                <a:r>
                  <a:rPr lang="nl-BE" sz="1400" b="1" dirty="0" smtClean="0">
                    <a:solidFill>
                      <a:srgbClr val="FFFFFF"/>
                    </a:solidFill>
                    <a:latin typeface="Arial"/>
                    <a:ea typeface="Arial"/>
                    <a:cs typeface="Arial"/>
                    <a:sym typeface="Arial"/>
                  </a:rPr>
                  <a:t>Welzijnswerk</a:t>
                </a:r>
                <a:endParaRPr lang="nl-BE" sz="1400" b="1" dirty="0">
                  <a:solidFill>
                    <a:srgbClr val="FFFFFF"/>
                  </a:solidFill>
                  <a:latin typeface="Arial"/>
                  <a:ea typeface="Arial"/>
                  <a:cs typeface="Arial"/>
                  <a:sym typeface="Arial"/>
                </a:endParaRPr>
              </a:p>
            </p:txBody>
          </p:sp>
        </p:grpSp>
        <p:sp>
          <p:nvSpPr>
            <p:cNvPr id="33" name="Shape 917"/>
            <p:cNvSpPr/>
            <p:nvPr/>
          </p:nvSpPr>
          <p:spPr>
            <a:xfrm>
              <a:off x="3718943" y="1511377"/>
              <a:ext cx="1904856" cy="1302593"/>
            </a:xfrm>
            <a:prstGeom prst="roundRect">
              <a:avLst>
                <a:gd name="adj" fmla="val 10000"/>
              </a:avLst>
            </a:prstGeom>
            <a:solidFill>
              <a:srgbClr val="008D36"/>
            </a:solidFill>
            <a:ln w="254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34" name="Shape 918"/>
            <p:cNvSpPr/>
            <p:nvPr/>
          </p:nvSpPr>
          <p:spPr>
            <a:xfrm>
              <a:off x="3798586" y="1609273"/>
              <a:ext cx="1790203" cy="1084271"/>
            </a:xfrm>
            <a:prstGeom prst="rect">
              <a:avLst/>
            </a:prstGeom>
            <a:solidFill>
              <a:srgbClr val="008D36"/>
            </a:solid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400" b="1" dirty="0">
                  <a:solidFill>
                    <a:srgbClr val="FFFFFF"/>
                  </a:solidFill>
                  <a:latin typeface="Arial"/>
                  <a:ea typeface="Arial"/>
                  <a:cs typeface="Arial"/>
                  <a:sym typeface="Arial"/>
                </a:rPr>
                <a:t>CLB</a:t>
              </a:r>
              <a:endParaRPr sz="1400" b="1" dirty="0">
                <a:solidFill>
                  <a:srgbClr val="FFFFFF"/>
                </a:solidFill>
                <a:latin typeface="Arial"/>
                <a:ea typeface="Arial"/>
                <a:cs typeface="Arial"/>
                <a:sym typeface="Arial"/>
              </a:endParaRPr>
            </a:p>
          </p:txBody>
        </p:sp>
        <p:grpSp>
          <p:nvGrpSpPr>
            <p:cNvPr id="35" name="Shape 919"/>
            <p:cNvGrpSpPr/>
            <p:nvPr/>
          </p:nvGrpSpPr>
          <p:grpSpPr>
            <a:xfrm>
              <a:off x="6312034" y="1503368"/>
              <a:ext cx="1904856" cy="1302593"/>
              <a:chOff x="1104808" y="-116271"/>
              <a:chExt cx="836867" cy="669493"/>
            </a:xfrm>
            <a:solidFill>
              <a:srgbClr val="1D71B8"/>
            </a:solidFill>
          </p:grpSpPr>
          <p:sp>
            <p:nvSpPr>
              <p:cNvPr id="36" name="Shape 920"/>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37" name="Shape 921"/>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400" b="1" dirty="0" smtClean="0">
                    <a:solidFill>
                      <a:srgbClr val="FFFFFF"/>
                    </a:solidFill>
                    <a:latin typeface="Arial"/>
                    <a:ea typeface="Arial"/>
                    <a:cs typeface="Arial"/>
                    <a:sym typeface="Arial"/>
                  </a:rPr>
                  <a:t>Kind en Gezin</a:t>
                </a:r>
                <a:endParaRPr sz="1400" b="1" dirty="0">
                  <a:solidFill>
                    <a:srgbClr val="FFFFFF"/>
                  </a:solidFill>
                  <a:latin typeface="Arial"/>
                  <a:ea typeface="Arial"/>
                  <a:cs typeface="Arial"/>
                  <a:sym typeface="Arial"/>
                </a:endParaRPr>
              </a:p>
            </p:txBody>
          </p:sp>
        </p:grpSp>
        <p:grpSp>
          <p:nvGrpSpPr>
            <p:cNvPr id="38" name="Shape 922"/>
            <p:cNvGrpSpPr/>
            <p:nvPr/>
          </p:nvGrpSpPr>
          <p:grpSpPr>
            <a:xfrm>
              <a:off x="8056895" y="3115742"/>
              <a:ext cx="1904856" cy="1302593"/>
              <a:chOff x="1104808" y="-116271"/>
              <a:chExt cx="836867" cy="669493"/>
            </a:xfrm>
            <a:solidFill>
              <a:srgbClr val="1D71B8"/>
            </a:solidFill>
          </p:grpSpPr>
          <p:sp>
            <p:nvSpPr>
              <p:cNvPr id="39" name="Shape 923"/>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40" name="Shape 924"/>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algn="ctr">
                  <a:lnSpc>
                    <a:spcPct val="90000"/>
                  </a:lnSpc>
                </a:pPr>
                <a:r>
                  <a:rPr lang="nl-BE" sz="1400" b="1" dirty="0" smtClean="0">
                    <a:solidFill>
                      <a:srgbClr val="FFFFFF"/>
                    </a:solidFill>
                    <a:latin typeface="Arial"/>
                    <a:ea typeface="Arial"/>
                    <a:cs typeface="Arial"/>
                    <a:sym typeface="Arial"/>
                  </a:rPr>
                  <a:t>Jongeren-welzijn</a:t>
                </a:r>
                <a:endParaRPr lang="nl-BE" sz="1400" b="1" dirty="0">
                  <a:solidFill>
                    <a:srgbClr val="FFFFFF"/>
                  </a:solidFill>
                  <a:latin typeface="Arial"/>
                  <a:ea typeface="Arial"/>
                  <a:cs typeface="Arial"/>
                  <a:sym typeface="Arial"/>
                </a:endParaRPr>
              </a:p>
            </p:txBody>
          </p:sp>
        </p:grpSp>
        <p:grpSp>
          <p:nvGrpSpPr>
            <p:cNvPr id="41" name="Shape 925"/>
            <p:cNvGrpSpPr/>
            <p:nvPr/>
          </p:nvGrpSpPr>
          <p:grpSpPr>
            <a:xfrm>
              <a:off x="8618336" y="4834242"/>
              <a:ext cx="1904856" cy="1302593"/>
              <a:chOff x="1104808" y="-116271"/>
              <a:chExt cx="836867" cy="669493"/>
            </a:xfrm>
            <a:solidFill>
              <a:srgbClr val="1D71B8"/>
            </a:solidFill>
          </p:grpSpPr>
          <p:sp>
            <p:nvSpPr>
              <p:cNvPr id="42" name="Shape 926"/>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43" name="Shape 927"/>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lvl="0" algn="ctr">
                  <a:lnSpc>
                    <a:spcPct val="90000"/>
                  </a:lnSpc>
                </a:pPr>
                <a:r>
                  <a:rPr lang="nl-BE" sz="1400" b="1" dirty="0">
                    <a:solidFill>
                      <a:srgbClr val="FFFFFF"/>
                    </a:solidFill>
                    <a:latin typeface="Arial"/>
                    <a:ea typeface="Arial"/>
                    <a:cs typeface="Arial"/>
                    <a:sym typeface="Arial"/>
                  </a:rPr>
                  <a:t>VAPH</a:t>
                </a:r>
                <a:endParaRPr sz="1400" b="1" dirty="0">
                  <a:solidFill>
                    <a:srgbClr val="FFFFFF"/>
                  </a:solidFill>
                  <a:latin typeface="Arial"/>
                  <a:ea typeface="Arial"/>
                  <a:cs typeface="Arial"/>
                  <a:sym typeface="Arial"/>
                </a:endParaRPr>
              </a:p>
            </p:txBody>
          </p:sp>
        </p:grpSp>
        <p:grpSp>
          <p:nvGrpSpPr>
            <p:cNvPr id="44" name="Shape 900"/>
            <p:cNvGrpSpPr/>
            <p:nvPr/>
          </p:nvGrpSpPr>
          <p:grpSpPr>
            <a:xfrm>
              <a:off x="5074068" y="4475580"/>
              <a:ext cx="1963558" cy="1903845"/>
              <a:chOff x="1218694" y="1446894"/>
              <a:chExt cx="1463597" cy="1195524"/>
            </a:xfrm>
          </p:grpSpPr>
          <p:sp>
            <p:nvSpPr>
              <p:cNvPr id="45" name="Shape 901"/>
              <p:cNvSpPr/>
              <p:nvPr/>
            </p:nvSpPr>
            <p:spPr>
              <a:xfrm>
                <a:off x="1218694" y="1446894"/>
                <a:ext cx="1463597" cy="1195524"/>
              </a:xfrm>
              <a:prstGeom prst="ellipse">
                <a:avLst/>
              </a:prstGeom>
              <a:solidFill>
                <a:srgbClr val="D8D8D8">
                  <a:alpha val="44705"/>
                </a:srgb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600"/>
              </a:p>
            </p:txBody>
          </p:sp>
          <p:sp>
            <p:nvSpPr>
              <p:cNvPr id="46" name="Shape 902"/>
              <p:cNvSpPr/>
              <p:nvPr/>
            </p:nvSpPr>
            <p:spPr>
              <a:xfrm>
                <a:off x="1400044" y="1621974"/>
                <a:ext cx="1034919" cy="845364"/>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nl-BE" sz="1600" b="1" dirty="0" smtClean="0">
                    <a:solidFill>
                      <a:srgbClr val="1D71B8"/>
                    </a:solidFill>
                    <a:sym typeface="Arial"/>
                  </a:rPr>
                  <a:t>Zes </a:t>
                </a:r>
              </a:p>
              <a:p>
                <a:pPr marL="0" marR="0" lvl="0" indent="0" algn="ctr" rtl="0">
                  <a:lnSpc>
                    <a:spcPct val="90000"/>
                  </a:lnSpc>
                  <a:spcBef>
                    <a:spcPts val="0"/>
                  </a:spcBef>
                  <a:spcAft>
                    <a:spcPts val="0"/>
                  </a:spcAft>
                  <a:buNone/>
                </a:pPr>
                <a:r>
                  <a:rPr lang="nl-BE" sz="1600" b="1" dirty="0" smtClean="0">
                    <a:solidFill>
                      <a:srgbClr val="1D71B8"/>
                    </a:solidFill>
                    <a:sym typeface="Arial"/>
                  </a:rPr>
                  <a:t>sectoren</a:t>
                </a:r>
                <a:endParaRPr sz="1600" dirty="0">
                  <a:solidFill>
                    <a:srgbClr val="1D71B8"/>
                  </a:solidFill>
                </a:endParaRPr>
              </a:p>
            </p:txBody>
          </p:sp>
        </p:grpSp>
      </p:grpSp>
    </p:spTree>
    <p:extLst>
      <p:ext uri="{BB962C8B-B14F-4D97-AF65-F5344CB8AC3E}">
        <p14:creationId xmlns:p14="http://schemas.microsoft.com/office/powerpoint/2010/main" val="15261708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lstStyle/>
          <a:p>
            <a:r>
              <a:rPr lang="nl-BE" altLang="nl-BE" smtClean="0"/>
              <a:t>Rechtspositie minderjarige</a:t>
            </a:r>
            <a:endParaRPr lang="nl-NL" altLang="nl-BE" dirty="0"/>
          </a:p>
        </p:txBody>
      </p:sp>
      <p:sp>
        <p:nvSpPr>
          <p:cNvPr id="5" name="Tijdelijke aanduiding voor inhoud 4"/>
          <p:cNvSpPr>
            <a:spLocks noGrp="1"/>
          </p:cNvSpPr>
          <p:nvPr>
            <p:ph idx="1"/>
          </p:nvPr>
        </p:nvSpPr>
        <p:spPr>
          <a:xfrm>
            <a:off x="399288" y="1468438"/>
            <a:ext cx="11323320" cy="4351338"/>
          </a:xfrm>
        </p:spPr>
        <p:txBody>
          <a:bodyPr>
            <a:normAutofit fontScale="92500" lnSpcReduction="10000"/>
          </a:bodyPr>
          <a:lstStyle/>
          <a:p>
            <a:pPr marL="0" indent="0">
              <a:buNone/>
            </a:pPr>
            <a:r>
              <a:rPr lang="nl-BE" altLang="nl-BE" dirty="0">
                <a:solidFill>
                  <a:srgbClr val="1D71B8"/>
                </a:solidFill>
              </a:rPr>
              <a:t>DRM – bekwaamheid en </a:t>
            </a:r>
            <a:r>
              <a:rPr lang="nl-BE" altLang="nl-BE" dirty="0" smtClean="0">
                <a:solidFill>
                  <a:srgbClr val="1D71B8"/>
                </a:solidFill>
              </a:rPr>
              <a:t>belang</a:t>
            </a:r>
          </a:p>
          <a:p>
            <a:pPr>
              <a:lnSpc>
                <a:spcPct val="80000"/>
              </a:lnSpc>
            </a:pPr>
            <a:r>
              <a:rPr lang="nl-BE" altLang="nl-BE" dirty="0"/>
              <a:t>Twee uitgangspunten</a:t>
            </a:r>
          </a:p>
          <a:p>
            <a:pPr marL="0" indent="0">
              <a:lnSpc>
                <a:spcPct val="80000"/>
              </a:lnSpc>
              <a:buNone/>
            </a:pPr>
            <a:endParaRPr lang="nl-BE" altLang="nl-BE" dirty="0"/>
          </a:p>
          <a:p>
            <a:pPr lvl="1">
              <a:lnSpc>
                <a:spcPct val="80000"/>
              </a:lnSpc>
            </a:pPr>
            <a:r>
              <a:rPr lang="nl-BE" altLang="nl-BE" b="1" i="1" dirty="0"/>
              <a:t>Belang</a:t>
            </a:r>
            <a:r>
              <a:rPr lang="nl-BE" altLang="nl-BE" i="1" dirty="0"/>
              <a:t> van de minderjarige staat centraal</a:t>
            </a:r>
          </a:p>
          <a:p>
            <a:pPr lvl="1">
              <a:lnSpc>
                <a:spcPct val="80000"/>
              </a:lnSpc>
            </a:pPr>
            <a:endParaRPr lang="nl-BE" altLang="nl-BE" i="1" u="sng" dirty="0"/>
          </a:p>
          <a:p>
            <a:pPr lvl="1">
              <a:lnSpc>
                <a:spcPct val="80000"/>
              </a:lnSpc>
            </a:pPr>
            <a:r>
              <a:rPr lang="nl-BE" altLang="nl-BE" b="1" i="1" dirty="0"/>
              <a:t>Bekwaamheid</a:t>
            </a:r>
            <a:r>
              <a:rPr lang="nl-BE" altLang="nl-BE" i="1" dirty="0"/>
              <a:t> van de minderjarige</a:t>
            </a:r>
          </a:p>
          <a:p>
            <a:pPr lvl="2"/>
            <a:r>
              <a:rPr lang="nl-BE" altLang="nl-BE" dirty="0"/>
              <a:t>Principieel handelingsonbekwaam</a:t>
            </a:r>
          </a:p>
          <a:p>
            <a:pPr lvl="2"/>
            <a:r>
              <a:rPr lang="nl-BE" altLang="nl-BE" dirty="0"/>
              <a:t>Wel handelingsbekwaam voor </a:t>
            </a:r>
            <a:r>
              <a:rPr lang="nl-BE" altLang="nl-BE" b="1" dirty="0">
                <a:solidFill>
                  <a:srgbClr val="008D36"/>
                </a:solidFill>
              </a:rPr>
              <a:t>feitelijke handelingen</a:t>
            </a:r>
          </a:p>
          <a:p>
            <a:pPr marL="685765" lvl="2" indent="0">
              <a:buNone/>
            </a:pPr>
            <a:r>
              <a:rPr lang="nl-BE" altLang="nl-BE" dirty="0"/>
              <a:t>DRM = feitelijke handelingen = principieel bekwaam tot zelfstandig uitvoeren</a:t>
            </a:r>
          </a:p>
          <a:p>
            <a:pPr lvl="3"/>
            <a:r>
              <a:rPr lang="nl-BE" altLang="nl-BE" dirty="0"/>
              <a:t>Uitzondering: zelfstandig uitoefenen </a:t>
            </a:r>
            <a:r>
              <a:rPr lang="nl-BE" altLang="nl-BE" b="1" dirty="0"/>
              <a:t>mit</a:t>
            </a:r>
            <a:r>
              <a:rPr lang="nl-BE" altLang="nl-BE" dirty="0"/>
              <a:t>s in staat tot redelijke beoordeling van zijn belangen, rekening houdend met leeftijd en maturiteit (~ 12 jaar):</a:t>
            </a:r>
          </a:p>
          <a:p>
            <a:pPr lvl="4"/>
            <a:r>
              <a:rPr lang="nl-BE" altLang="nl-BE" dirty="0"/>
              <a:t>Recht op instemming</a:t>
            </a:r>
          </a:p>
          <a:p>
            <a:pPr lvl="4"/>
            <a:r>
              <a:rPr lang="nl-BE" altLang="nl-BE" dirty="0"/>
              <a:t>Recht op toegang tot het dossier</a:t>
            </a:r>
          </a:p>
          <a:p>
            <a:pPr lvl="4"/>
            <a:r>
              <a:rPr lang="nl-BE" altLang="nl-BE" dirty="0"/>
              <a:t>Recht om niet tegen wil gescheiden te worden van ouders</a:t>
            </a:r>
          </a:p>
          <a:p>
            <a:endParaRPr lang="nl-BE" dirty="0"/>
          </a:p>
        </p:txBody>
      </p:sp>
      <p:sp>
        <p:nvSpPr>
          <p:cNvPr id="4100" name="Tijdelijke aanduiding voor dianummer 3"/>
          <p:cNvSpPr>
            <a:spLocks noGrp="1"/>
          </p:cNvSpPr>
          <p:nvPr>
            <p:ph type="sldNum" sz="quarter" idx="4294967295"/>
          </p:nvPr>
        </p:nvSpPr>
        <p:spPr>
          <a:xfrm>
            <a:off x="11383964" y="6442075"/>
            <a:ext cx="808037" cy="279400"/>
          </a:xfrm>
          <a:prstGeom prst="rect">
            <a:avLst/>
          </a:prstGeom>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7921013-A446-46E4-BFD0-507328728DB0}" type="slidenum">
              <a:rPr lang="nl-NL" altLang="nl-BE" smtClean="0"/>
              <a:pPr/>
              <a:t>107</a:t>
            </a:fld>
            <a:endParaRPr lang="nl-NL" altLang="nl-BE"/>
          </a:p>
        </p:txBody>
      </p:sp>
    </p:spTree>
    <p:extLst>
      <p:ext uri="{BB962C8B-B14F-4D97-AF65-F5344CB8AC3E}">
        <p14:creationId xmlns:p14="http://schemas.microsoft.com/office/powerpoint/2010/main" val="19084460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lstStyle/>
          <a:p>
            <a:r>
              <a:rPr lang="nl-BE" altLang="nl-BE" smtClean="0"/>
              <a:t>Rechtspositie minderjarige</a:t>
            </a:r>
            <a:endParaRPr lang="nl-NL" altLang="nl-BE" dirty="0"/>
          </a:p>
        </p:txBody>
      </p:sp>
      <p:sp>
        <p:nvSpPr>
          <p:cNvPr id="5" name="Tijdelijke aanduiding voor inhoud 4"/>
          <p:cNvSpPr>
            <a:spLocks noGrp="1"/>
          </p:cNvSpPr>
          <p:nvPr>
            <p:ph idx="1"/>
          </p:nvPr>
        </p:nvSpPr>
        <p:spPr/>
        <p:txBody>
          <a:bodyPr>
            <a:normAutofit fontScale="92500" lnSpcReduction="20000"/>
          </a:bodyPr>
          <a:lstStyle/>
          <a:p>
            <a:pPr>
              <a:lnSpc>
                <a:spcPct val="80000"/>
              </a:lnSpc>
            </a:pPr>
            <a:r>
              <a:rPr lang="nl-BE" altLang="nl-BE" dirty="0"/>
              <a:t>Voornaamste rechten?</a:t>
            </a:r>
          </a:p>
          <a:p>
            <a:endParaRPr lang="nl-BE" altLang="nl-BE" sz="1100" dirty="0"/>
          </a:p>
          <a:p>
            <a:pPr lvl="1"/>
            <a:r>
              <a:rPr lang="nl-BE" altLang="nl-BE" sz="2000" dirty="0"/>
              <a:t>Recht op instemming / weigeren</a:t>
            </a:r>
            <a:r>
              <a:rPr lang="nl-BE" altLang="nl-BE" sz="2000" dirty="0" smtClean="0"/>
              <a:t>*			</a:t>
            </a:r>
            <a:endParaRPr lang="nl-BE" altLang="nl-BE" sz="2000" dirty="0"/>
          </a:p>
          <a:p>
            <a:pPr lvl="1"/>
            <a:r>
              <a:rPr lang="nl-BE" altLang="nl-BE" sz="2000" dirty="0"/>
              <a:t>Recht op vrije keuze hulpverlener</a:t>
            </a:r>
          </a:p>
          <a:p>
            <a:pPr lvl="1"/>
            <a:r>
              <a:rPr lang="nl-BE" altLang="nl-BE" sz="2000" dirty="0"/>
              <a:t>Recht op informatie en duidelijke communicatie</a:t>
            </a:r>
          </a:p>
          <a:p>
            <a:pPr lvl="1"/>
            <a:r>
              <a:rPr lang="nl-BE" altLang="nl-BE" sz="2000" dirty="0"/>
              <a:t>Recht op inspraak en participatie</a:t>
            </a:r>
          </a:p>
          <a:p>
            <a:pPr lvl="1"/>
            <a:r>
              <a:rPr lang="nl-BE" altLang="nl-BE" sz="2000" dirty="0"/>
              <a:t>Recht op dossier</a:t>
            </a:r>
          </a:p>
          <a:p>
            <a:pPr lvl="1"/>
            <a:r>
              <a:rPr lang="nl-BE" altLang="nl-BE" sz="2000" dirty="0"/>
              <a:t>Recht op toegang en afschrift*</a:t>
            </a:r>
          </a:p>
          <a:p>
            <a:pPr lvl="1"/>
            <a:r>
              <a:rPr lang="nl-BE" altLang="nl-BE" sz="2000" dirty="0"/>
              <a:t>Recht op bijstand</a:t>
            </a:r>
          </a:p>
          <a:p>
            <a:pPr lvl="1"/>
            <a:r>
              <a:rPr lang="nl-BE" altLang="nl-BE" sz="2000" dirty="0"/>
              <a:t>Recht op privacy</a:t>
            </a:r>
          </a:p>
          <a:p>
            <a:pPr lvl="1"/>
            <a:r>
              <a:rPr lang="nl-BE" altLang="nl-BE" sz="2000" dirty="0"/>
              <a:t>Klachtrecht</a:t>
            </a:r>
          </a:p>
          <a:p>
            <a:pPr lvl="1"/>
            <a:r>
              <a:rPr lang="nl-BE" altLang="nl-BE" sz="2000" dirty="0"/>
              <a:t>Recht op een menswaardige behandeling</a:t>
            </a:r>
          </a:p>
          <a:p>
            <a:pPr lvl="1"/>
            <a:r>
              <a:rPr lang="nl-BE" altLang="nl-BE" sz="2000" dirty="0"/>
              <a:t>(Recht op zakgeld)</a:t>
            </a:r>
            <a:endParaRPr lang="nl-NL" altLang="nl-BE" sz="1800" dirty="0"/>
          </a:p>
          <a:p>
            <a:pPr marL="42859" indent="0">
              <a:buNone/>
            </a:pPr>
            <a:endParaRPr lang="nl-NL" altLang="nl-BE" sz="1200" dirty="0"/>
          </a:p>
          <a:p>
            <a:pPr marL="42859" indent="0">
              <a:buNone/>
            </a:pPr>
            <a:r>
              <a:rPr lang="nl-NL" altLang="nl-BE" sz="2000" dirty="0"/>
              <a:t>* Beperkt voor niet-bekwame minderjarige</a:t>
            </a:r>
            <a:endParaRPr lang="nl-BE" altLang="nl-BE" sz="2000" dirty="0"/>
          </a:p>
          <a:p>
            <a:endParaRPr lang="nl-BE" dirty="0"/>
          </a:p>
        </p:txBody>
      </p:sp>
      <p:sp>
        <p:nvSpPr>
          <p:cNvPr id="4100" name="Tijdelijke aanduiding voor dianummer 3"/>
          <p:cNvSpPr>
            <a:spLocks noGrp="1"/>
          </p:cNvSpPr>
          <p:nvPr>
            <p:ph type="sldNum" sz="quarter" idx="4294967295"/>
          </p:nvPr>
        </p:nvSpPr>
        <p:spPr>
          <a:xfrm>
            <a:off x="11383964" y="6442075"/>
            <a:ext cx="808037" cy="279400"/>
          </a:xfrm>
          <a:prstGeom prst="rect">
            <a:avLst/>
          </a:prstGeom>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7921013-A446-46E4-BFD0-507328728DB0}" type="slidenum">
              <a:rPr lang="nl-NL" altLang="nl-BE" smtClean="0"/>
              <a:pPr/>
              <a:t>108</a:t>
            </a:fld>
            <a:endParaRPr lang="nl-NL" altLang="nl-BE"/>
          </a:p>
        </p:txBody>
      </p:sp>
      <p:pic>
        <p:nvPicPr>
          <p:cNvPr id="6" name="Picture 2" descr="http://www.kinderrechtswinkel.be/library/102/afbeeldingen/cap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084" y="1560513"/>
            <a:ext cx="3092717" cy="438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7899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lstStyle/>
          <a:p>
            <a:r>
              <a:rPr lang="nl-BE" altLang="nl-BE" dirty="0"/>
              <a:t>DRM - Dossier</a:t>
            </a:r>
            <a:endParaRPr lang="nl-NL" altLang="nl-BE" dirty="0"/>
          </a:p>
        </p:txBody>
      </p:sp>
      <p:sp>
        <p:nvSpPr>
          <p:cNvPr id="5" name="Tijdelijke aanduiding voor inhoud 4"/>
          <p:cNvSpPr>
            <a:spLocks noGrp="1"/>
          </p:cNvSpPr>
          <p:nvPr>
            <p:ph idx="1"/>
          </p:nvPr>
        </p:nvSpPr>
        <p:spPr/>
        <p:txBody>
          <a:bodyPr/>
          <a:lstStyle/>
          <a:p>
            <a:pPr>
              <a:lnSpc>
                <a:spcPct val="80000"/>
              </a:lnSpc>
            </a:pPr>
            <a:r>
              <a:rPr lang="nl-BE" altLang="nl-BE" dirty="0"/>
              <a:t>Recht op toegang</a:t>
            </a:r>
          </a:p>
          <a:p>
            <a:pPr>
              <a:spcAft>
                <a:spcPts val="600"/>
              </a:spcAft>
              <a:buFontTx/>
              <a:buChar char="-"/>
            </a:pPr>
            <a:r>
              <a:rPr lang="nl-BE" altLang="nl-BE" sz="1800" dirty="0"/>
              <a:t>MDD = één dossier maar met verschillende soorten gegevens</a:t>
            </a:r>
          </a:p>
          <a:p>
            <a:pPr>
              <a:spcAft>
                <a:spcPts val="600"/>
              </a:spcAft>
              <a:buFontTx/>
              <a:buChar char="-"/>
            </a:pPr>
            <a:r>
              <a:rPr lang="nl-BE" altLang="nl-BE" sz="2000" dirty="0"/>
              <a:t>Wijze van toegang</a:t>
            </a:r>
          </a:p>
          <a:p>
            <a:pPr lvl="1">
              <a:spcBef>
                <a:spcPct val="0"/>
              </a:spcBef>
              <a:buFontTx/>
              <a:buChar char="-"/>
            </a:pPr>
            <a:r>
              <a:rPr lang="nl-BE" altLang="nl-BE" sz="1800" dirty="0" err="1"/>
              <a:t>afh</a:t>
            </a:r>
            <a:r>
              <a:rPr lang="nl-BE" altLang="nl-BE" sz="1800" dirty="0"/>
              <a:t>. van de aard van de gegevens </a:t>
            </a:r>
          </a:p>
          <a:p>
            <a:pPr lvl="1">
              <a:spcBef>
                <a:spcPct val="0"/>
              </a:spcBef>
              <a:spcAft>
                <a:spcPts val="600"/>
              </a:spcAft>
              <a:buFontTx/>
              <a:buChar char="-"/>
            </a:pPr>
            <a:r>
              <a:rPr lang="nl-BE" altLang="nl-BE" sz="1800" dirty="0" err="1"/>
              <a:t>afh</a:t>
            </a:r>
            <a:r>
              <a:rPr lang="nl-BE" altLang="nl-BE" sz="1800" dirty="0"/>
              <a:t>. van de leeftijd en maturiteit</a:t>
            </a:r>
          </a:p>
          <a:p>
            <a:pPr>
              <a:spcBef>
                <a:spcPts val="600"/>
              </a:spcBef>
              <a:buFontTx/>
              <a:buChar char="-"/>
            </a:pPr>
            <a:r>
              <a:rPr lang="nl-BE" altLang="nl-BE" sz="2000" b="1" dirty="0"/>
              <a:t>Volledige inzage</a:t>
            </a:r>
            <a:r>
              <a:rPr lang="nl-BE" altLang="nl-BE" sz="2000" dirty="0"/>
              <a:t>: gegevens die uitsluitend MJ zelf betreffen of contextuele gegevens</a:t>
            </a:r>
          </a:p>
          <a:p>
            <a:pPr lvl="1">
              <a:buFont typeface="Wingdings 3" panose="05040102010807070707" pitchFamily="18" charset="2"/>
              <a:buNone/>
            </a:pPr>
            <a:r>
              <a:rPr lang="nl-BE" altLang="nl-BE" sz="1800" dirty="0"/>
              <a:t>	Uitzondering: vertrouwelijkheidexceptie , gerechtelijke gegevens, agogische exceptie</a:t>
            </a:r>
          </a:p>
          <a:p>
            <a:pPr>
              <a:spcBef>
                <a:spcPts val="1200"/>
              </a:spcBef>
              <a:spcAft>
                <a:spcPts val="600"/>
              </a:spcAft>
              <a:buFontTx/>
              <a:buChar char="-"/>
            </a:pPr>
            <a:r>
              <a:rPr lang="nl-BE" altLang="nl-BE" sz="2000" b="1" dirty="0"/>
              <a:t>Gedeeltelijke inzage</a:t>
            </a:r>
            <a:r>
              <a:rPr lang="nl-BE" altLang="nl-BE" sz="2000" dirty="0"/>
              <a:t>: gegevens</a:t>
            </a:r>
            <a:r>
              <a:rPr lang="nl-NL" altLang="nl-BE" sz="2000" dirty="0"/>
              <a:t> die tegelijk betrekking hebben op de minderjarige en een derde en waarbij volledige inzage afbreuk zou doen aan het recht op privacy van deze derde</a:t>
            </a:r>
            <a:r>
              <a:rPr lang="nl-BE" altLang="nl-BE" sz="2000" dirty="0"/>
              <a:t> </a:t>
            </a:r>
            <a:r>
              <a:rPr lang="nl-BE" altLang="nl-BE" sz="1800" dirty="0"/>
              <a:t>(= privacy-uitzondering)</a:t>
            </a:r>
          </a:p>
          <a:p>
            <a:pPr marL="0" indent="0">
              <a:buNone/>
            </a:pPr>
            <a:r>
              <a:rPr lang="nl-BE" dirty="0" smtClean="0"/>
              <a:t>                                                                                            </a:t>
            </a:r>
            <a:r>
              <a:rPr lang="nl-BE" b="1" dirty="0">
                <a:solidFill>
                  <a:srgbClr val="008D36"/>
                </a:solidFill>
                <a:latin typeface="Calibri" panose="020F0502020204030204" pitchFamily="34" charset="0"/>
              </a:rPr>
              <a:t>Altijd begeleid!</a:t>
            </a:r>
          </a:p>
          <a:p>
            <a:pPr marL="0" indent="0">
              <a:buNone/>
            </a:pPr>
            <a:endParaRPr lang="nl-BE" dirty="0"/>
          </a:p>
        </p:txBody>
      </p:sp>
      <p:sp>
        <p:nvSpPr>
          <p:cNvPr id="4100" name="Tijdelijke aanduiding voor dianummer 3"/>
          <p:cNvSpPr>
            <a:spLocks noGrp="1"/>
          </p:cNvSpPr>
          <p:nvPr>
            <p:ph type="sldNum" sz="quarter" idx="4294967295"/>
          </p:nvPr>
        </p:nvSpPr>
        <p:spPr>
          <a:xfrm>
            <a:off x="11383964" y="6442075"/>
            <a:ext cx="808037" cy="279400"/>
          </a:xfrm>
          <a:prstGeom prst="rect">
            <a:avLst/>
          </a:prstGeom>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7921013-A446-46E4-BFD0-507328728DB0}" type="slidenum">
              <a:rPr lang="nl-NL" altLang="nl-BE" smtClean="0"/>
              <a:pPr/>
              <a:t>109</a:t>
            </a:fld>
            <a:endParaRPr lang="nl-NL" altLang="nl-BE"/>
          </a:p>
        </p:txBody>
      </p:sp>
    </p:spTree>
    <p:extLst>
      <p:ext uri="{BB962C8B-B14F-4D97-AF65-F5344CB8AC3E}">
        <p14:creationId xmlns:p14="http://schemas.microsoft.com/office/powerpoint/2010/main" val="226591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smtClean="0">
                <a:solidFill>
                  <a:srgbClr val="1D71B8"/>
                </a:solidFill>
              </a:rPr>
              <a:t>Spelregels</a:t>
            </a:r>
            <a:endParaRPr lang="nl-BE" dirty="0">
              <a:solidFill>
                <a:srgbClr val="1D71B8"/>
              </a:solidFill>
            </a:endParaRPr>
          </a:p>
        </p:txBody>
      </p:sp>
      <p:sp>
        <p:nvSpPr>
          <p:cNvPr id="6" name="Shape 167"/>
          <p:cNvSpPr txBox="1">
            <a:spLocks/>
          </p:cNvSpPr>
          <p:nvPr/>
        </p:nvSpPr>
        <p:spPr>
          <a:xfrm>
            <a:off x="4871864" y="1457400"/>
            <a:ext cx="6979566" cy="54006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222268"/>
              </a:buClr>
              <a:buSzPts val="4000"/>
              <a:buFont typeface="Noto Sans Symbols"/>
              <a:buNone/>
            </a:pPr>
            <a:endParaRPr lang="nl-BE" sz="4000" dirty="0" smtClean="0">
              <a:latin typeface="Calibri"/>
              <a:ea typeface="Calibri"/>
              <a:cs typeface="Calibri"/>
              <a:sym typeface="Calibri"/>
            </a:endParaRPr>
          </a:p>
          <a:p>
            <a:pPr marL="0" indent="0" algn="ctr">
              <a:spcBef>
                <a:spcPts val="800"/>
              </a:spcBef>
              <a:buClr>
                <a:srgbClr val="222268"/>
              </a:buClr>
              <a:buSzPts val="4000"/>
              <a:buFont typeface="Noto Sans Symbols"/>
              <a:buNone/>
            </a:pPr>
            <a:r>
              <a:rPr lang="nl-BE" sz="4000" dirty="0" smtClean="0">
                <a:latin typeface="Calibri"/>
                <a:ea typeface="Calibri"/>
                <a:cs typeface="Calibri"/>
                <a:sym typeface="Calibri"/>
              </a:rPr>
              <a:t>Vragen staat vrij…</a:t>
            </a:r>
            <a:endParaRPr lang="nl-BE" dirty="0" smtClean="0"/>
          </a:p>
          <a:p>
            <a:pPr marL="0" indent="0" algn="ctr">
              <a:spcBef>
                <a:spcPts val="800"/>
              </a:spcBef>
              <a:buClr>
                <a:srgbClr val="222268"/>
              </a:buClr>
              <a:buSzPts val="4000"/>
              <a:buFont typeface="Noto Sans Symbols"/>
              <a:buNone/>
            </a:pPr>
            <a:endParaRPr lang="nl-BE" sz="4000" dirty="0" smtClean="0">
              <a:latin typeface="Calibri"/>
              <a:ea typeface="Calibri"/>
              <a:cs typeface="Calibri"/>
              <a:sym typeface="Calibri"/>
            </a:endParaRPr>
          </a:p>
          <a:p>
            <a:pPr marL="0" indent="0" algn="ctr">
              <a:spcBef>
                <a:spcPts val="560"/>
              </a:spcBef>
              <a:buClr>
                <a:srgbClr val="128015"/>
              </a:buClr>
              <a:buSzPts val="2800"/>
              <a:buFont typeface="Noto Sans Symbols"/>
              <a:buNone/>
            </a:pPr>
            <a:r>
              <a:rPr lang="nl-BE" dirty="0" smtClean="0">
                <a:solidFill>
                  <a:srgbClr val="1D71B8"/>
                </a:solidFill>
                <a:latin typeface="Calibri"/>
                <a:ea typeface="Calibri"/>
                <a:cs typeface="Calibri"/>
                <a:sym typeface="Calibri"/>
              </a:rPr>
              <a:t>Onderbreken mag</a:t>
            </a:r>
            <a:endParaRPr lang="nl-BE" dirty="0" smtClean="0">
              <a:solidFill>
                <a:srgbClr val="1D71B8"/>
              </a:solidFill>
            </a:endParaRPr>
          </a:p>
        </p:txBody>
      </p:sp>
      <p:pic>
        <p:nvPicPr>
          <p:cNvPr id="7" name="Shape 168"/>
          <p:cNvPicPr preferRelativeResize="0"/>
          <p:nvPr/>
        </p:nvPicPr>
        <p:blipFill rotWithShape="1">
          <a:blip r:embed="rId2">
            <a:alphaModFix/>
          </a:blip>
          <a:srcRect/>
          <a:stretch/>
        </p:blipFill>
        <p:spPr>
          <a:xfrm>
            <a:off x="695400" y="3029551"/>
            <a:ext cx="4968552" cy="3194069"/>
          </a:xfrm>
          <a:prstGeom prst="rect">
            <a:avLst/>
          </a:prstGeom>
          <a:noFill/>
          <a:ln>
            <a:noFill/>
          </a:ln>
        </p:spPr>
      </p:pic>
    </p:spTree>
    <p:extLst>
      <p:ext uri="{BB962C8B-B14F-4D97-AF65-F5344CB8AC3E}">
        <p14:creationId xmlns:p14="http://schemas.microsoft.com/office/powerpoint/2010/main" val="13875800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lstStyle/>
          <a:p>
            <a:r>
              <a:rPr lang="nl-BE" altLang="nl-BE" dirty="0"/>
              <a:t>Decreet Rechtspositie Minderjarige</a:t>
            </a:r>
            <a:endParaRPr lang="nl-NL" altLang="nl-BE" dirty="0"/>
          </a:p>
        </p:txBody>
      </p:sp>
      <p:sp>
        <p:nvSpPr>
          <p:cNvPr id="4100" name="Tijdelijke aanduiding voor dianummer 3"/>
          <p:cNvSpPr>
            <a:spLocks noGrp="1"/>
          </p:cNvSpPr>
          <p:nvPr>
            <p:ph type="sldNum" sz="quarter" idx="4294967295"/>
          </p:nvPr>
        </p:nvSpPr>
        <p:spPr>
          <a:xfrm>
            <a:off x="11383964" y="6442075"/>
            <a:ext cx="808037" cy="279400"/>
          </a:xfrm>
          <a:prstGeom prst="rect">
            <a:avLst/>
          </a:prstGeom>
        </p:spPr>
        <p:txBody>
          <a:bodyPr/>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7921013-A446-46E4-BFD0-507328728DB0}" type="slidenum">
              <a:rPr lang="nl-NL" altLang="nl-BE" smtClean="0"/>
              <a:pPr/>
              <a:t>110</a:t>
            </a:fld>
            <a:endParaRPr lang="nl-NL" altLang="nl-BE"/>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288" y="1758156"/>
            <a:ext cx="2219325" cy="2066925"/>
          </a:xfrm>
          <a:prstGeom prst="rect">
            <a:avLst/>
          </a:prstGeom>
        </p:spPr>
      </p:pic>
      <p:sp>
        <p:nvSpPr>
          <p:cNvPr id="2" name="Rechthoek 1"/>
          <p:cNvSpPr/>
          <p:nvPr/>
        </p:nvSpPr>
        <p:spPr>
          <a:xfrm>
            <a:off x="2967243" y="2044593"/>
            <a:ext cx="8999469" cy="3236271"/>
          </a:xfrm>
          <a:prstGeom prst="rect">
            <a:avLst/>
          </a:prstGeom>
        </p:spPr>
        <p:txBody>
          <a:bodyPr wrap="square">
            <a:spAutoFit/>
          </a:bodyPr>
          <a:lstStyle/>
          <a:p>
            <a:pPr>
              <a:lnSpc>
                <a:spcPct val="80000"/>
              </a:lnSpc>
            </a:pPr>
            <a:r>
              <a:rPr lang="nl-BE" altLang="nl-BE" sz="2800" b="1" dirty="0">
                <a:solidFill>
                  <a:srgbClr val="1D71B8"/>
                </a:solidFill>
              </a:rPr>
              <a:t>Te onthouden</a:t>
            </a:r>
          </a:p>
          <a:p>
            <a:endParaRPr lang="nl-BE" altLang="nl-BE" sz="1100" dirty="0"/>
          </a:p>
          <a:p>
            <a:pPr lvl="1"/>
            <a:r>
              <a:rPr lang="nl-BE" altLang="nl-BE" sz="2800" dirty="0"/>
              <a:t>DRM = spelregels ter bescherming van de minderjarige</a:t>
            </a:r>
          </a:p>
          <a:p>
            <a:pPr lvl="1"/>
            <a:r>
              <a:rPr lang="nl-BE" altLang="nl-BE" sz="2800" dirty="0"/>
              <a:t>Evenwicht zoeken met rechten ouders</a:t>
            </a:r>
          </a:p>
          <a:p>
            <a:pPr lvl="1"/>
            <a:endParaRPr lang="nl-BE" altLang="nl-BE" sz="2400" dirty="0">
              <a:solidFill>
                <a:srgbClr val="1D71B8"/>
              </a:solidFill>
            </a:endParaRPr>
          </a:p>
          <a:p>
            <a:pPr lvl="1"/>
            <a:r>
              <a:rPr lang="nl-BE" altLang="nl-BE" sz="2800" dirty="0"/>
              <a:t>DRM beoogt een attitudewijziging: </a:t>
            </a:r>
          </a:p>
          <a:p>
            <a:pPr marL="685800" lvl="1" indent="-228600">
              <a:lnSpc>
                <a:spcPct val="70000"/>
              </a:lnSpc>
              <a:spcBef>
                <a:spcPts val="500"/>
              </a:spcBef>
              <a:buFont typeface="Helvetica" pitchFamily="2" charset="0"/>
              <a:buChar char="⁃"/>
            </a:pPr>
            <a:r>
              <a:rPr lang="nl-BE" altLang="nl-BE" sz="2400" dirty="0">
                <a:solidFill>
                  <a:srgbClr val="008D36"/>
                </a:solidFill>
              </a:rPr>
              <a:t>Handel steeds met grote </a:t>
            </a:r>
            <a:r>
              <a:rPr lang="nl-BE" altLang="nl-BE" sz="2400" b="1" dirty="0">
                <a:solidFill>
                  <a:srgbClr val="008D36"/>
                </a:solidFill>
              </a:rPr>
              <a:t>zorgvuldigheid</a:t>
            </a:r>
          </a:p>
          <a:p>
            <a:pPr marL="685800" lvl="1" indent="-228600">
              <a:lnSpc>
                <a:spcPct val="70000"/>
              </a:lnSpc>
              <a:spcBef>
                <a:spcPts val="500"/>
              </a:spcBef>
              <a:buFont typeface="Helvetica" pitchFamily="2" charset="0"/>
              <a:buChar char="⁃"/>
            </a:pPr>
            <a:r>
              <a:rPr lang="nl-BE" altLang="nl-BE" sz="2400" dirty="0">
                <a:solidFill>
                  <a:srgbClr val="008D36"/>
                </a:solidFill>
              </a:rPr>
              <a:t>Focus op </a:t>
            </a:r>
            <a:r>
              <a:rPr lang="nl-BE" altLang="nl-BE" sz="2400" b="1" dirty="0">
                <a:solidFill>
                  <a:srgbClr val="008D36"/>
                </a:solidFill>
              </a:rPr>
              <a:t>belang</a:t>
            </a:r>
            <a:r>
              <a:rPr lang="nl-BE" altLang="nl-BE" sz="2400" dirty="0">
                <a:solidFill>
                  <a:srgbClr val="008D36"/>
                </a:solidFill>
              </a:rPr>
              <a:t> </a:t>
            </a:r>
            <a:r>
              <a:rPr lang="nl-BE" altLang="nl-BE" sz="2400" b="1" dirty="0">
                <a:solidFill>
                  <a:srgbClr val="008D36"/>
                </a:solidFill>
              </a:rPr>
              <a:t>hulpvrager</a:t>
            </a:r>
            <a:r>
              <a:rPr lang="nl-BE" altLang="nl-BE" sz="2400" dirty="0">
                <a:solidFill>
                  <a:srgbClr val="008D36"/>
                </a:solidFill>
              </a:rPr>
              <a:t> = evenwaardige partner</a:t>
            </a:r>
          </a:p>
          <a:p>
            <a:pPr marL="685800" lvl="1" indent="-228600">
              <a:lnSpc>
                <a:spcPct val="70000"/>
              </a:lnSpc>
              <a:spcBef>
                <a:spcPts val="500"/>
              </a:spcBef>
              <a:buFont typeface="Helvetica" pitchFamily="2" charset="0"/>
              <a:buChar char="⁃"/>
            </a:pPr>
            <a:r>
              <a:rPr lang="nl-BE" altLang="nl-BE" sz="2400" dirty="0">
                <a:solidFill>
                  <a:srgbClr val="008D36"/>
                </a:solidFill>
              </a:rPr>
              <a:t>Draag zorg voor ‘open’ </a:t>
            </a:r>
            <a:r>
              <a:rPr lang="nl-BE" altLang="nl-BE" sz="2400" b="1" dirty="0">
                <a:solidFill>
                  <a:srgbClr val="008D36"/>
                </a:solidFill>
              </a:rPr>
              <a:t>communiceren</a:t>
            </a:r>
            <a:r>
              <a:rPr lang="nl-BE" altLang="nl-BE" sz="2400" dirty="0">
                <a:solidFill>
                  <a:srgbClr val="008D36"/>
                </a:solidFill>
              </a:rPr>
              <a:t> + duidelijk informeren</a:t>
            </a:r>
          </a:p>
        </p:txBody>
      </p:sp>
    </p:spTree>
    <p:extLst>
      <p:ext uri="{BB962C8B-B14F-4D97-AF65-F5344CB8AC3E}">
        <p14:creationId xmlns:p14="http://schemas.microsoft.com/office/powerpoint/2010/main" val="20527177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BE" sz="5400" dirty="0" smtClean="0"/>
              <a:t>Beroepsgeheim, ambtsgeheim &amp; Co</a:t>
            </a:r>
            <a:endParaRPr lang="nl-BE" sz="5400" dirty="0"/>
          </a:p>
        </p:txBody>
      </p:sp>
    </p:spTree>
    <p:extLst>
      <p:ext uri="{BB962C8B-B14F-4D97-AF65-F5344CB8AC3E}">
        <p14:creationId xmlns:p14="http://schemas.microsoft.com/office/powerpoint/2010/main" val="21121211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z/vertrouwelijk-37819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62735">
            <a:off x="-94058" y="350545"/>
            <a:ext cx="6082035" cy="4500706"/>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rot="20848245">
            <a:off x="191345" y="4285321"/>
            <a:ext cx="640871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2213520" y="2130438"/>
            <a:ext cx="10363200" cy="1470025"/>
          </a:xfrm>
        </p:spPr>
        <p:txBody>
          <a:bodyPr>
            <a:normAutofit fontScale="90000"/>
          </a:bodyPr>
          <a:lstStyle/>
          <a:p>
            <a:pPr algn="ctr"/>
            <a:r>
              <a:rPr lang="nl-BE" dirty="0" smtClean="0"/>
              <a:t>Beroepsgeheim, </a:t>
            </a:r>
            <a:br>
              <a:rPr lang="nl-BE" dirty="0" smtClean="0"/>
            </a:br>
            <a:r>
              <a:rPr lang="nl-BE" dirty="0" smtClean="0"/>
              <a:t>ambtsgeheim &amp; co</a:t>
            </a:r>
            <a:endParaRPr lang="nl-BE" dirty="0"/>
          </a:p>
        </p:txBody>
      </p:sp>
      <p:sp>
        <p:nvSpPr>
          <p:cNvPr id="3" name="Ondertitel 2"/>
          <p:cNvSpPr>
            <a:spLocks noGrp="1"/>
          </p:cNvSpPr>
          <p:nvPr>
            <p:ph type="subTitle" idx="1"/>
          </p:nvPr>
        </p:nvSpPr>
        <p:spPr>
          <a:xfrm>
            <a:off x="385763" y="4700587"/>
            <a:ext cx="11095811" cy="769021"/>
          </a:xfrm>
        </p:spPr>
        <p:txBody>
          <a:bodyPr>
            <a:normAutofit fontScale="70000" lnSpcReduction="20000"/>
          </a:bodyPr>
          <a:lstStyle/>
          <a:p>
            <a:pPr algn="ctr"/>
            <a:r>
              <a:rPr lang="nl-BE" dirty="0" smtClean="0"/>
              <a:t>Over </a:t>
            </a:r>
            <a:r>
              <a:rPr lang="nl-BE" i="1" dirty="0" err="1" smtClean="0"/>
              <a:t>need</a:t>
            </a:r>
            <a:r>
              <a:rPr lang="nl-BE" i="1" dirty="0" smtClean="0"/>
              <a:t> </a:t>
            </a:r>
            <a:r>
              <a:rPr lang="nl-BE" i="1" dirty="0" err="1" smtClean="0"/>
              <a:t>to</a:t>
            </a:r>
            <a:r>
              <a:rPr lang="nl-BE" i="1" dirty="0" smtClean="0"/>
              <a:t> </a:t>
            </a:r>
            <a:r>
              <a:rPr lang="nl-BE" i="1" dirty="0" err="1" smtClean="0"/>
              <a:t>know</a:t>
            </a:r>
            <a:r>
              <a:rPr lang="nl-BE" i="1" dirty="0" smtClean="0"/>
              <a:t> </a:t>
            </a:r>
            <a:r>
              <a:rPr lang="nl-BE" dirty="0" smtClean="0"/>
              <a:t>en </a:t>
            </a:r>
            <a:r>
              <a:rPr lang="nl-BE" i="1" dirty="0" err="1" smtClean="0"/>
              <a:t>nice</a:t>
            </a:r>
            <a:r>
              <a:rPr lang="nl-BE" i="1" dirty="0" smtClean="0"/>
              <a:t> </a:t>
            </a:r>
            <a:r>
              <a:rPr lang="nl-BE" i="1" dirty="0" err="1" smtClean="0"/>
              <a:t>to</a:t>
            </a:r>
            <a:r>
              <a:rPr lang="nl-BE" i="1" dirty="0" smtClean="0"/>
              <a:t> </a:t>
            </a:r>
            <a:r>
              <a:rPr lang="nl-BE" i="1" dirty="0" err="1" smtClean="0"/>
              <a:t>know</a:t>
            </a:r>
            <a:endParaRPr lang="nl-BE" i="1" dirty="0" smtClean="0"/>
          </a:p>
          <a:p>
            <a:pPr algn="ctr"/>
            <a:r>
              <a:rPr lang="nl-BE" kern="0" dirty="0" smtClean="0">
                <a:solidFill>
                  <a:srgbClr val="1D71B8"/>
                </a:solidFill>
                <a:sym typeface="Wingdings" panose="05000000000000000000" pitchFamily="2" charset="2"/>
                <a:hlinkClick r:id="rId3"/>
              </a:rPr>
              <a:t>www.vclb-koepel.be</a:t>
            </a:r>
            <a:r>
              <a:rPr lang="nl-BE" kern="0" dirty="0" smtClean="0">
                <a:solidFill>
                  <a:srgbClr val="1D71B8"/>
                </a:solidFill>
                <a:sym typeface="Wingdings" panose="05000000000000000000" pitchFamily="2" charset="2"/>
              </a:rPr>
              <a:t> </a:t>
            </a:r>
            <a:r>
              <a:rPr lang="nl-BE" kern="0" dirty="0">
                <a:solidFill>
                  <a:srgbClr val="1D71B8"/>
                </a:solidFill>
                <a:sym typeface="Wingdings" panose="05000000000000000000" pitchFamily="2" charset="2"/>
              </a:rPr>
              <a:t>&gt; beleid en organisatie &gt; </a:t>
            </a:r>
            <a:r>
              <a:rPr lang="nl-BE" kern="0" dirty="0" smtClean="0">
                <a:solidFill>
                  <a:srgbClr val="1D71B8"/>
                </a:solidFill>
                <a:sym typeface="Wingdings" panose="05000000000000000000" pitchFamily="2" charset="2"/>
              </a:rPr>
              <a:t>CAJO &gt; A-Z-woordenlijst</a:t>
            </a:r>
            <a:endParaRPr lang="nl-BE" i="1" kern="0" dirty="0">
              <a:solidFill>
                <a:srgbClr val="1D71B8"/>
              </a:solidFill>
            </a:endParaRPr>
          </a:p>
          <a:p>
            <a:pPr algn="ctr"/>
            <a:endParaRPr lang="nl-BE" i="1" dirty="0"/>
          </a:p>
        </p:txBody>
      </p:sp>
    </p:spTree>
    <p:extLst>
      <p:ext uri="{BB962C8B-B14F-4D97-AF65-F5344CB8AC3E}">
        <p14:creationId xmlns:p14="http://schemas.microsoft.com/office/powerpoint/2010/main" val="19088256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855963484"/>
              </p:ext>
            </p:extLst>
          </p:nvPr>
        </p:nvGraphicFramePr>
        <p:xfrm>
          <a:off x="695400" y="2132856"/>
          <a:ext cx="11089232" cy="3399264"/>
        </p:xfrm>
        <a:graphic>
          <a:graphicData uri="http://schemas.openxmlformats.org/drawingml/2006/table">
            <a:tbl>
              <a:tblPr firstRow="1" bandRow="1">
                <a:tableStyleId>{69012ECD-51FC-41F1-AA8D-1B2483CD663E}</a:tableStyleId>
              </a:tblPr>
              <a:tblGrid>
                <a:gridCol w="5399659">
                  <a:extLst>
                    <a:ext uri="{9D8B030D-6E8A-4147-A177-3AD203B41FA5}">
                      <a16:colId xmlns:a16="http://schemas.microsoft.com/office/drawing/2014/main" val="2351109958"/>
                    </a:ext>
                  </a:extLst>
                </a:gridCol>
                <a:gridCol w="5689573">
                  <a:extLst>
                    <a:ext uri="{9D8B030D-6E8A-4147-A177-3AD203B41FA5}">
                      <a16:colId xmlns:a16="http://schemas.microsoft.com/office/drawing/2014/main" val="3155127510"/>
                    </a:ext>
                  </a:extLst>
                </a:gridCol>
              </a:tblGrid>
              <a:tr h="648072">
                <a:tc>
                  <a:txBody>
                    <a:bodyPr/>
                    <a:lstStyle/>
                    <a:p>
                      <a:pPr algn="ctr"/>
                      <a:r>
                        <a:rPr lang="nl-BE" sz="2400" dirty="0" smtClean="0">
                          <a:latin typeface="Calibri" panose="020F0502020204030204" pitchFamily="34" charset="0"/>
                          <a:cs typeface="Calibri" panose="020F0502020204030204" pitchFamily="34" charset="0"/>
                        </a:rPr>
                        <a:t>BEROEPSGEHEIM</a:t>
                      </a:r>
                      <a:endParaRPr lang="nl-BE" sz="2400" dirty="0">
                        <a:latin typeface="Calibri" panose="020F0502020204030204" pitchFamily="34" charset="0"/>
                        <a:cs typeface="Calibri" panose="020F0502020204030204" pitchFamily="34" charset="0"/>
                      </a:endParaRPr>
                    </a:p>
                  </a:txBody>
                  <a:tcPr anchor="ctr">
                    <a:solidFill>
                      <a:srgbClr val="008D36"/>
                    </a:solidFill>
                  </a:tcPr>
                </a:tc>
                <a:tc>
                  <a:txBody>
                    <a:bodyPr/>
                    <a:lstStyle/>
                    <a:p>
                      <a:pPr algn="ctr"/>
                      <a:r>
                        <a:rPr lang="nl-BE" sz="2400" dirty="0" smtClean="0">
                          <a:latin typeface="Calibri" panose="020F0502020204030204" pitchFamily="34" charset="0"/>
                          <a:cs typeface="Calibri" panose="020F0502020204030204" pitchFamily="34" charset="0"/>
                        </a:rPr>
                        <a:t>AMBTSGEHEIM</a:t>
                      </a:r>
                      <a:endParaRPr lang="nl-BE" sz="2400" dirty="0">
                        <a:latin typeface="Calibri" panose="020F0502020204030204" pitchFamily="34" charset="0"/>
                        <a:cs typeface="Calibri" panose="020F0502020204030204" pitchFamily="34" charset="0"/>
                      </a:endParaRPr>
                    </a:p>
                  </a:txBody>
                  <a:tcPr anchor="ctr">
                    <a:solidFill>
                      <a:srgbClr val="008D36"/>
                    </a:solidFill>
                  </a:tcPr>
                </a:tc>
                <a:extLst>
                  <a:ext uri="{0D108BD9-81ED-4DB2-BD59-A6C34878D82A}">
                    <a16:rowId xmlns:a16="http://schemas.microsoft.com/office/drawing/2014/main" val="2121600329"/>
                  </a:ext>
                </a:extLst>
              </a:tr>
              <a:tr h="648072">
                <a:tc>
                  <a:txBody>
                    <a:bodyPr/>
                    <a:lstStyle/>
                    <a:p>
                      <a:r>
                        <a:rPr lang="nl-BE" sz="2000" dirty="0" smtClean="0">
                          <a:solidFill>
                            <a:schemeClr val="tx1"/>
                          </a:solidFill>
                          <a:latin typeface="Calibri" panose="020F0502020204030204" pitchFamily="34" charset="0"/>
                          <a:cs typeface="Calibri" panose="020F0502020204030204" pitchFamily="34" charset="0"/>
                        </a:rPr>
                        <a:t>binnen </a:t>
                      </a:r>
                      <a:r>
                        <a:rPr lang="nl-BE" sz="2000" b="1" dirty="0" smtClean="0">
                          <a:solidFill>
                            <a:schemeClr val="tx1"/>
                          </a:solidFill>
                          <a:latin typeface="Calibri" panose="020F0502020204030204" pitchFamily="34" charset="0"/>
                          <a:cs typeface="Calibri" panose="020F0502020204030204" pitchFamily="34" charset="0"/>
                        </a:rPr>
                        <a:t>hulpverlening</a:t>
                      </a:r>
                      <a:r>
                        <a:rPr lang="nl-BE" sz="2000" dirty="0" smtClean="0">
                          <a:solidFill>
                            <a:schemeClr val="tx1"/>
                          </a:solidFill>
                          <a:latin typeface="Calibri" panose="020F0502020204030204" pitchFamily="34" charset="0"/>
                          <a:cs typeface="Calibri" panose="020F0502020204030204" pitchFamily="34" charset="0"/>
                        </a:rPr>
                        <a:t>scontext</a:t>
                      </a:r>
                      <a:endParaRPr lang="nl-BE" sz="200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nl-NL" sz="2000" dirty="0" smtClean="0">
                          <a:solidFill>
                            <a:schemeClr val="tx1"/>
                          </a:solidFill>
                          <a:latin typeface="Calibri" panose="020F0502020204030204" pitchFamily="34" charset="0"/>
                          <a:cs typeface="Calibri" panose="020F0502020204030204" pitchFamily="34" charset="0"/>
                        </a:rPr>
                        <a:t>binnen </a:t>
                      </a:r>
                      <a:r>
                        <a:rPr lang="nl-NL" sz="2000" b="1" dirty="0" smtClean="0">
                          <a:solidFill>
                            <a:schemeClr val="tx1"/>
                          </a:solidFill>
                          <a:latin typeface="Calibri" panose="020F0502020204030204" pitchFamily="34" charset="0"/>
                          <a:cs typeface="Calibri" panose="020F0502020204030204" pitchFamily="34" charset="0"/>
                        </a:rPr>
                        <a:t>school</a:t>
                      </a:r>
                      <a:r>
                        <a:rPr lang="nl-NL" sz="2000" dirty="0" smtClean="0">
                          <a:solidFill>
                            <a:schemeClr val="tx1"/>
                          </a:solidFill>
                          <a:latin typeface="Calibri" panose="020F0502020204030204" pitchFamily="34" charset="0"/>
                          <a:cs typeface="Calibri" panose="020F0502020204030204" pitchFamily="34" charset="0"/>
                        </a:rPr>
                        <a:t>context</a:t>
                      </a:r>
                    </a:p>
                  </a:txBody>
                  <a:tcPr anchor="ctr"/>
                </a:tc>
                <a:extLst>
                  <a:ext uri="{0D108BD9-81ED-4DB2-BD59-A6C34878D82A}">
                    <a16:rowId xmlns:a16="http://schemas.microsoft.com/office/drawing/2014/main" val="1424284102"/>
                  </a:ext>
                </a:extLst>
              </a:tr>
              <a:tr h="648072">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nl-NL" sz="2000" b="1" i="0" dirty="0" smtClean="0">
                          <a:solidFill>
                            <a:schemeClr val="tx1"/>
                          </a:solidFill>
                          <a:latin typeface="Calibri" panose="020F0502020204030204" pitchFamily="34" charset="0"/>
                          <a:cs typeface="Calibri" panose="020F0502020204030204" pitchFamily="34" charset="0"/>
                        </a:rPr>
                        <a:t>geheimen</a:t>
                      </a:r>
                      <a:r>
                        <a:rPr lang="nl-NL" sz="2000" i="0" dirty="0" smtClean="0">
                          <a:solidFill>
                            <a:schemeClr val="tx1"/>
                          </a:solidFill>
                          <a:latin typeface="Calibri" panose="020F0502020204030204" pitchFamily="34" charset="0"/>
                          <a:cs typeface="Calibri" panose="020F0502020204030204" pitchFamily="34" charset="0"/>
                        </a:rPr>
                        <a:t>, in vertrouwen meegedeeld, verkregen in kader van beroepsuitoefening</a:t>
                      </a:r>
                    </a:p>
                  </a:txBody>
                  <a:tcPr anchor="ct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nl-NL" sz="2000" dirty="0" smtClean="0">
                          <a:solidFill>
                            <a:schemeClr val="tx1"/>
                          </a:solidFill>
                          <a:latin typeface="Calibri" panose="020F0502020204030204" pitchFamily="34" charset="0"/>
                          <a:cs typeface="Calibri" panose="020F0502020204030204" pitchFamily="34" charset="0"/>
                        </a:rPr>
                        <a:t>wel </a:t>
                      </a:r>
                      <a:r>
                        <a:rPr lang="nl-NL" sz="2000" b="1" dirty="0" smtClean="0">
                          <a:solidFill>
                            <a:schemeClr val="tx1"/>
                          </a:solidFill>
                          <a:latin typeface="Calibri" panose="020F0502020204030204" pitchFamily="34" charset="0"/>
                          <a:cs typeface="Calibri" panose="020F0502020204030204" pitchFamily="34" charset="0"/>
                        </a:rPr>
                        <a:t>discretie</a:t>
                      </a:r>
                      <a:r>
                        <a:rPr lang="nl-NL" sz="2000" dirty="0" smtClean="0">
                          <a:solidFill>
                            <a:schemeClr val="tx1"/>
                          </a:solidFill>
                          <a:latin typeface="Calibri" panose="020F0502020204030204" pitchFamily="34" charset="0"/>
                          <a:cs typeface="Calibri" panose="020F0502020204030204" pitchFamily="34" charset="0"/>
                        </a:rPr>
                        <a:t>plicht, binnen en vooral buiten schoolmuren</a:t>
                      </a:r>
                    </a:p>
                  </a:txBody>
                  <a:tcPr anchor="ctr"/>
                </a:tc>
                <a:extLst>
                  <a:ext uri="{0D108BD9-81ED-4DB2-BD59-A6C34878D82A}">
                    <a16:rowId xmlns:a16="http://schemas.microsoft.com/office/drawing/2014/main" val="453450271"/>
                  </a:ext>
                </a:extLst>
              </a:tr>
              <a:tr h="648072">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nl-NL" sz="2000" b="1" dirty="0" smtClean="0">
                          <a:solidFill>
                            <a:schemeClr val="tx1"/>
                          </a:solidFill>
                          <a:latin typeface="Calibri" panose="020F0502020204030204" pitchFamily="34" charset="0"/>
                          <a:cs typeface="Calibri" panose="020F0502020204030204" pitchFamily="34" charset="0"/>
                        </a:rPr>
                        <a:t>geheimhouding</a:t>
                      </a:r>
                      <a:r>
                        <a:rPr lang="nl-NL" sz="2000" dirty="0" smtClean="0">
                          <a:solidFill>
                            <a:schemeClr val="tx1"/>
                          </a:solidFill>
                          <a:latin typeface="Calibri" panose="020F0502020204030204" pitchFamily="34" charset="0"/>
                          <a:cs typeface="Calibri" panose="020F0502020204030204" pitchFamily="34" charset="0"/>
                        </a:rPr>
                        <a:t> mogelijk (vertrouwensrelatie)</a:t>
                      </a:r>
                    </a:p>
                  </a:txBody>
                  <a:tcPr anchor="ct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nl-NL" sz="2000" dirty="0" smtClean="0">
                          <a:solidFill>
                            <a:schemeClr val="tx1"/>
                          </a:solidFill>
                          <a:latin typeface="Calibri" panose="020F0502020204030204" pitchFamily="34" charset="0"/>
                          <a:cs typeface="Calibri" panose="020F0502020204030204" pitchFamily="34" charset="0"/>
                        </a:rPr>
                        <a:t>nooit (belofte van) geheimhouding mogelijk,</a:t>
                      </a:r>
                    </a:p>
                    <a:p>
                      <a:pPr marL="0" marR="0" lvl="0" indent="0" algn="l" defTabSz="685766" rtl="0" eaLnBrk="1" fontAlgn="auto" latinLnBrk="0" hangingPunct="1">
                        <a:lnSpc>
                          <a:spcPct val="100000"/>
                        </a:lnSpc>
                        <a:spcBef>
                          <a:spcPts val="0"/>
                        </a:spcBef>
                        <a:spcAft>
                          <a:spcPts val="0"/>
                        </a:spcAft>
                        <a:buClrTx/>
                        <a:buSzTx/>
                        <a:buFontTx/>
                        <a:buNone/>
                        <a:tabLst/>
                        <a:defRPr/>
                      </a:pPr>
                      <a:r>
                        <a:rPr lang="nl-NL" sz="2000" dirty="0" smtClean="0">
                          <a:solidFill>
                            <a:schemeClr val="tx1"/>
                          </a:solidFill>
                          <a:latin typeface="Calibri" panose="020F0502020204030204" pitchFamily="34" charset="0"/>
                          <a:cs typeface="Calibri" panose="020F0502020204030204" pitchFamily="34" charset="0"/>
                        </a:rPr>
                        <a:t>dus geen zwijgrecht tegenover collega’s of directie</a:t>
                      </a:r>
                    </a:p>
                  </a:txBody>
                  <a:tcPr anchor="ctr"/>
                </a:tc>
                <a:extLst>
                  <a:ext uri="{0D108BD9-81ED-4DB2-BD59-A6C34878D82A}">
                    <a16:rowId xmlns:a16="http://schemas.microsoft.com/office/drawing/2014/main" val="2959368848"/>
                  </a:ext>
                </a:extLst>
              </a:tr>
              <a:tr h="648072">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nl-NL" sz="2000" b="1" dirty="0" smtClean="0">
                          <a:solidFill>
                            <a:schemeClr val="tx1"/>
                          </a:solidFill>
                          <a:latin typeface="Calibri" panose="020F0502020204030204" pitchFamily="34" charset="0"/>
                          <a:cs typeface="Calibri" panose="020F0502020204030204" pitchFamily="34" charset="0"/>
                        </a:rPr>
                        <a:t>zwijgrecht</a:t>
                      </a:r>
                      <a:r>
                        <a:rPr lang="nl-NL" sz="2000" dirty="0" smtClean="0">
                          <a:solidFill>
                            <a:schemeClr val="tx1"/>
                          </a:solidFill>
                          <a:latin typeface="Calibri" panose="020F0502020204030204" pitchFamily="34" charset="0"/>
                          <a:cs typeface="Calibri" panose="020F0502020204030204" pitchFamily="34" charset="0"/>
                        </a:rPr>
                        <a:t>, maar geen zwijgplicht tegenover rechter</a:t>
                      </a:r>
                    </a:p>
                  </a:txBody>
                  <a:tcPr anchor="ct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nl-NL" sz="2000" dirty="0" smtClean="0">
                          <a:solidFill>
                            <a:schemeClr val="tx1"/>
                          </a:solidFill>
                          <a:latin typeface="Calibri" panose="020F0502020204030204" pitchFamily="34" charset="0"/>
                          <a:cs typeface="Calibri" panose="020F0502020204030204" pitchFamily="34" charset="0"/>
                        </a:rPr>
                        <a:t>geen zwijgrecht tegenover rechter</a:t>
                      </a:r>
                    </a:p>
                  </a:txBody>
                  <a:tcPr anchor="ctr"/>
                </a:tc>
                <a:extLst>
                  <a:ext uri="{0D108BD9-81ED-4DB2-BD59-A6C34878D82A}">
                    <a16:rowId xmlns:a16="http://schemas.microsoft.com/office/drawing/2014/main" val="3079392782"/>
                  </a:ext>
                </a:extLst>
              </a:tr>
            </a:tbl>
          </a:graphicData>
        </a:graphic>
      </p:graphicFrame>
      <p:sp>
        <p:nvSpPr>
          <p:cNvPr id="4" name="Titel 3"/>
          <p:cNvSpPr>
            <a:spLocks noGrp="1"/>
          </p:cNvSpPr>
          <p:nvPr>
            <p:ph type="title"/>
          </p:nvPr>
        </p:nvSpPr>
        <p:spPr>
          <a:xfrm>
            <a:off x="399288" y="365125"/>
            <a:ext cx="11323320" cy="1325563"/>
          </a:xfrm>
        </p:spPr>
        <p:txBody>
          <a:bodyPr/>
          <a:lstStyle/>
          <a:p>
            <a:r>
              <a:rPr lang="nl-BE" altLang="nl-BE" dirty="0" smtClean="0"/>
              <a:t>Samengevat </a:t>
            </a:r>
            <a:endParaRPr lang="nl-NL" altLang="nl-BE" dirty="0"/>
          </a:p>
        </p:txBody>
      </p:sp>
    </p:spTree>
    <p:extLst>
      <p:ext uri="{BB962C8B-B14F-4D97-AF65-F5344CB8AC3E}">
        <p14:creationId xmlns:p14="http://schemas.microsoft.com/office/powerpoint/2010/main" val="420859128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9288" y="2392154"/>
            <a:ext cx="11323320" cy="4351338"/>
          </a:xfrm>
        </p:spPr>
        <p:txBody>
          <a:bodyPr/>
          <a:lstStyle/>
          <a:p>
            <a:pPr marL="457200" indent="-457200">
              <a:buFont typeface="+mj-lt"/>
              <a:buAutoNum type="arabicPeriod"/>
            </a:pPr>
            <a:r>
              <a:rPr lang="nl-BE" sz="2400" dirty="0">
                <a:cs typeface="Calibri" panose="020F0502020204030204" pitchFamily="34" charset="0"/>
              </a:rPr>
              <a:t>Waarom en met welk doel deel ik de informatie mee?</a:t>
            </a:r>
          </a:p>
          <a:p>
            <a:pPr lvl="1"/>
            <a:r>
              <a:rPr lang="nl-BE" sz="2000" dirty="0">
                <a:cs typeface="Calibri" panose="020F0502020204030204" pitchFamily="34" charset="0"/>
              </a:rPr>
              <a:t>Welk belang streef ik daarmee na? Gericht op leerlingbegeleiding?</a:t>
            </a:r>
          </a:p>
          <a:p>
            <a:pPr marL="457200" indent="-457200">
              <a:buFont typeface="+mj-lt"/>
              <a:buAutoNum type="arabicPeriod"/>
            </a:pPr>
            <a:r>
              <a:rPr lang="nl-BE" sz="2400" dirty="0">
                <a:cs typeface="Calibri" panose="020F0502020204030204" pitchFamily="34" charset="0"/>
              </a:rPr>
              <a:t>Is de informatieontvanger voldoende betrokken?</a:t>
            </a:r>
          </a:p>
          <a:p>
            <a:pPr lvl="1"/>
            <a:r>
              <a:rPr lang="nl-BE" sz="2000" dirty="0">
                <a:cs typeface="Calibri" panose="020F0502020204030204" pitchFamily="34" charset="0"/>
              </a:rPr>
              <a:t>Band met het kind/de jongere?</a:t>
            </a:r>
          </a:p>
          <a:p>
            <a:pPr lvl="1"/>
            <a:r>
              <a:rPr lang="nl-BE" sz="2000" dirty="0">
                <a:cs typeface="Calibri" panose="020F0502020204030204" pitchFamily="34" charset="0"/>
              </a:rPr>
              <a:t>In welke relatie staat die persoon tot het kind/de jongere?</a:t>
            </a:r>
          </a:p>
          <a:p>
            <a:pPr marL="457200" indent="-457200">
              <a:buFont typeface="+mj-lt"/>
              <a:buAutoNum type="arabicPeriod"/>
            </a:pPr>
            <a:r>
              <a:rPr lang="nl-BE" sz="2400" dirty="0">
                <a:cs typeface="Calibri" panose="020F0502020204030204" pitchFamily="34" charset="0"/>
              </a:rPr>
              <a:t>Kan de informatieontvanger de informatie verwerken?</a:t>
            </a:r>
          </a:p>
          <a:p>
            <a:pPr lvl="1"/>
            <a:r>
              <a:rPr lang="nl-BE" sz="2000" dirty="0">
                <a:cs typeface="Calibri" panose="020F0502020204030204" pitchFamily="34" charset="0"/>
              </a:rPr>
              <a:t>Correct gebruik van ontvangen informatie?</a:t>
            </a:r>
          </a:p>
          <a:p>
            <a:pPr marL="457200" indent="-457200">
              <a:buFont typeface="+mj-lt"/>
              <a:buAutoNum type="arabicPeriod"/>
            </a:pPr>
            <a:r>
              <a:rPr lang="nl-BE" sz="2400" dirty="0">
                <a:cs typeface="Calibri" panose="020F0502020204030204" pitchFamily="34" charset="0"/>
              </a:rPr>
              <a:t>Wie is de meest geschikte informatieverstrekker?</a:t>
            </a:r>
          </a:p>
          <a:p>
            <a:pPr lvl="1"/>
            <a:r>
              <a:rPr lang="nl-BE" sz="2000" dirty="0">
                <a:cs typeface="Calibri" panose="020F0502020204030204" pitchFamily="34" charset="0"/>
              </a:rPr>
              <a:t>Binnen welke vertrouwensrelatie met de jongere/het kind?</a:t>
            </a:r>
          </a:p>
          <a:p>
            <a:pPr lvl="1"/>
            <a:r>
              <a:rPr lang="nl-BE" sz="2000" dirty="0">
                <a:cs typeface="Calibri" panose="020F0502020204030204" pitchFamily="34" charset="0"/>
              </a:rPr>
              <a:t>Wie best geplaatst?</a:t>
            </a:r>
          </a:p>
          <a:p>
            <a:pPr marL="0" indent="0">
              <a:buNone/>
            </a:pPr>
            <a:endParaRPr lang="nl-BE" dirty="0"/>
          </a:p>
        </p:txBody>
      </p:sp>
      <p:sp>
        <p:nvSpPr>
          <p:cNvPr id="6" name="Titel 3"/>
          <p:cNvSpPr>
            <a:spLocks noGrp="1"/>
          </p:cNvSpPr>
          <p:nvPr>
            <p:ph type="title"/>
          </p:nvPr>
        </p:nvSpPr>
        <p:spPr>
          <a:xfrm>
            <a:off x="399288" y="365125"/>
            <a:ext cx="11323320" cy="1325563"/>
          </a:xfrm>
        </p:spPr>
        <p:txBody>
          <a:bodyPr/>
          <a:lstStyle/>
          <a:p>
            <a:r>
              <a:rPr lang="nl-BE" altLang="nl-BE" dirty="0">
                <a:solidFill>
                  <a:srgbClr val="1D71B8"/>
                </a:solidFill>
              </a:rPr>
              <a:t>Informatiedeling</a:t>
            </a:r>
            <a:endParaRPr lang="nl-NL" altLang="nl-BE" dirty="0">
              <a:solidFill>
                <a:srgbClr val="1D71B8"/>
              </a:solidFill>
            </a:endParaRPr>
          </a:p>
        </p:txBody>
      </p:sp>
      <p:sp>
        <p:nvSpPr>
          <p:cNvPr id="7" name="Titel 3"/>
          <p:cNvSpPr txBox="1">
            <a:spLocks/>
          </p:cNvSpPr>
          <p:nvPr/>
        </p:nvSpPr>
        <p:spPr>
          <a:xfrm>
            <a:off x="399288" y="1279525"/>
            <a:ext cx="113233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D36"/>
                </a:solidFill>
                <a:latin typeface="Calibri" panose="020F0502020204030204" pitchFamily="34" charset="0"/>
                <a:ea typeface="+mj-ea"/>
                <a:cs typeface="Calibri" panose="020F0502020204030204" pitchFamily="34" charset="0"/>
              </a:defRPr>
            </a:lvl1pPr>
          </a:lstStyle>
          <a:p>
            <a:r>
              <a:rPr lang="nl-BE" altLang="nl-BE" sz="4000" dirty="0" smtClean="0"/>
              <a:t>10 zorgvuldigheidsprincipes</a:t>
            </a:r>
            <a:endParaRPr lang="nl-NL" altLang="nl-BE" sz="4000" dirty="0"/>
          </a:p>
        </p:txBody>
      </p:sp>
    </p:spTree>
    <p:extLst>
      <p:ext uri="{BB962C8B-B14F-4D97-AF65-F5344CB8AC3E}">
        <p14:creationId xmlns:p14="http://schemas.microsoft.com/office/powerpoint/2010/main" val="319741882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5" y="483778"/>
            <a:ext cx="11323320" cy="1106484"/>
          </a:xfrm>
        </p:spPr>
        <p:txBody>
          <a:bodyPr>
            <a:normAutofit/>
          </a:bodyPr>
          <a:lstStyle/>
          <a:p>
            <a:r>
              <a:rPr lang="nl-BE" sz="4000" dirty="0"/>
              <a:t>10 </a:t>
            </a:r>
            <a:r>
              <a:rPr lang="nl-BE" sz="4000" dirty="0" smtClean="0"/>
              <a:t>zorgvuldigheidsprincipes</a:t>
            </a:r>
            <a:endParaRPr lang="nl-BE" sz="4000" dirty="0"/>
          </a:p>
        </p:txBody>
      </p:sp>
      <p:sp>
        <p:nvSpPr>
          <p:cNvPr id="4" name="Tijdelijke aanduiding voor inhoud 5"/>
          <p:cNvSpPr>
            <a:spLocks noGrp="1"/>
          </p:cNvSpPr>
          <p:nvPr>
            <p:ph idx="1"/>
          </p:nvPr>
        </p:nvSpPr>
        <p:spPr>
          <a:xfrm>
            <a:off x="399288" y="1401418"/>
            <a:ext cx="11323320" cy="4891087"/>
          </a:xfrm>
        </p:spPr>
        <p:txBody>
          <a:bodyPr>
            <a:noAutofit/>
          </a:bodyPr>
          <a:lstStyle/>
          <a:p>
            <a:pPr marL="457200" indent="-457200">
              <a:buFont typeface="+mj-lt"/>
              <a:buAutoNum type="arabicPeriod" startAt="5"/>
            </a:pPr>
            <a:r>
              <a:rPr lang="nl-BE" sz="2400" dirty="0">
                <a:cs typeface="Calibri" panose="020F0502020204030204" pitchFamily="34" charset="0"/>
              </a:rPr>
              <a:t>Is de informatie relevant (</a:t>
            </a:r>
            <a:r>
              <a:rPr lang="nl-BE" sz="2400" dirty="0" err="1">
                <a:cs typeface="Calibri" panose="020F0502020204030204" pitchFamily="34" charset="0"/>
              </a:rPr>
              <a:t>need</a:t>
            </a:r>
            <a:r>
              <a:rPr lang="nl-BE" sz="2400" dirty="0">
                <a:cs typeface="Calibri" panose="020F0502020204030204" pitchFamily="34" charset="0"/>
              </a:rPr>
              <a:t> to </a:t>
            </a:r>
            <a:r>
              <a:rPr lang="nl-BE" sz="2400" dirty="0" err="1">
                <a:cs typeface="Calibri" panose="020F0502020204030204" pitchFamily="34" charset="0"/>
              </a:rPr>
              <a:t>know</a:t>
            </a:r>
            <a:r>
              <a:rPr lang="nl-BE" sz="2400" dirty="0">
                <a:cs typeface="Calibri" panose="020F0502020204030204" pitchFamily="34" charset="0"/>
              </a:rPr>
              <a:t>/</a:t>
            </a:r>
            <a:r>
              <a:rPr lang="nl-BE" sz="2400" dirty="0" err="1">
                <a:cs typeface="Calibri" panose="020F0502020204030204" pitchFamily="34" charset="0"/>
              </a:rPr>
              <a:t>nice</a:t>
            </a:r>
            <a:r>
              <a:rPr lang="nl-BE" sz="2400" dirty="0">
                <a:cs typeface="Calibri" panose="020F0502020204030204" pitchFamily="34" charset="0"/>
              </a:rPr>
              <a:t> to </a:t>
            </a:r>
            <a:r>
              <a:rPr lang="nl-BE" sz="2400" dirty="0" err="1">
                <a:cs typeface="Calibri" panose="020F0502020204030204" pitchFamily="34" charset="0"/>
              </a:rPr>
              <a:t>know</a:t>
            </a:r>
            <a:r>
              <a:rPr lang="nl-BE" sz="2400" dirty="0">
                <a:cs typeface="Calibri" panose="020F0502020204030204" pitchFamily="34" charset="0"/>
              </a:rPr>
              <a:t>)</a:t>
            </a:r>
          </a:p>
          <a:p>
            <a:pPr lvl="1"/>
            <a:r>
              <a:rPr lang="nl-BE" sz="2000" dirty="0">
                <a:cs typeface="Calibri" panose="020F0502020204030204" pitchFamily="34" charset="0"/>
              </a:rPr>
              <a:t>Wat zijn hoofdzaken en wat zijn </a:t>
            </a:r>
            <a:r>
              <a:rPr lang="nl-BE" sz="2000" dirty="0" smtClean="0">
                <a:cs typeface="Calibri" panose="020F0502020204030204" pitchFamily="34" charset="0"/>
              </a:rPr>
              <a:t>bijzaken </a:t>
            </a:r>
            <a:r>
              <a:rPr lang="nl-BE" sz="2000" dirty="0" err="1" smtClean="0">
                <a:cs typeface="Calibri" panose="020F0502020204030204" pitchFamily="34" charset="0"/>
              </a:rPr>
              <a:t>ifv</a:t>
            </a:r>
            <a:r>
              <a:rPr lang="nl-BE" sz="2000" dirty="0" smtClean="0">
                <a:cs typeface="Calibri" panose="020F0502020204030204" pitchFamily="34" charset="0"/>
              </a:rPr>
              <a:t> </a:t>
            </a:r>
            <a:r>
              <a:rPr lang="nl-BE" sz="2000" dirty="0" err="1" smtClean="0">
                <a:cs typeface="Calibri" panose="020F0502020204030204" pitchFamily="34" charset="0"/>
              </a:rPr>
              <a:t>llnbegeleiding</a:t>
            </a:r>
            <a:r>
              <a:rPr lang="nl-BE" sz="2000" dirty="0" smtClean="0">
                <a:cs typeface="Calibri" panose="020F0502020204030204" pitchFamily="34" charset="0"/>
              </a:rPr>
              <a:t>?</a:t>
            </a:r>
            <a:endParaRPr lang="nl-BE" sz="2000" dirty="0">
              <a:cs typeface="Calibri" panose="020F0502020204030204" pitchFamily="34" charset="0"/>
            </a:endParaRPr>
          </a:p>
          <a:p>
            <a:pPr lvl="1"/>
            <a:r>
              <a:rPr lang="nl-BE" sz="2000" dirty="0" smtClean="0">
                <a:cs typeface="Calibri" panose="020F0502020204030204" pitchFamily="34" charset="0"/>
              </a:rPr>
              <a:t>Relevantiefilter? (Hoog)dringendheid?</a:t>
            </a:r>
            <a:endParaRPr lang="nl-BE" sz="2000" dirty="0">
              <a:cs typeface="Calibri" panose="020F0502020204030204" pitchFamily="34" charset="0"/>
            </a:endParaRPr>
          </a:p>
          <a:p>
            <a:pPr marL="457200" indent="-457200">
              <a:buFont typeface="+mj-lt"/>
              <a:buAutoNum type="arabicPeriod" startAt="6"/>
            </a:pPr>
            <a:r>
              <a:rPr lang="nl-BE" sz="2400" dirty="0">
                <a:cs typeface="Calibri" panose="020F0502020204030204" pitchFamily="34" charset="0"/>
              </a:rPr>
              <a:t>Hoeveel informatie wordt er gegeven?</a:t>
            </a:r>
          </a:p>
          <a:p>
            <a:pPr lvl="1"/>
            <a:r>
              <a:rPr lang="nl-BE" sz="2000" dirty="0">
                <a:cs typeface="Calibri" panose="020F0502020204030204" pitchFamily="34" charset="0"/>
              </a:rPr>
              <a:t>Kan de ontvanger daarmee zijn/haar verantwoordelijkheid opnemen?</a:t>
            </a:r>
          </a:p>
          <a:p>
            <a:pPr marL="457200" indent="-457200">
              <a:buFont typeface="+mj-lt"/>
              <a:buAutoNum type="arabicPeriod" startAt="6"/>
            </a:pPr>
            <a:r>
              <a:rPr lang="nl-BE" sz="2400" dirty="0">
                <a:cs typeface="Calibri" panose="020F0502020204030204" pitchFamily="34" charset="0"/>
              </a:rPr>
              <a:t>Is de informatie gegrond en betrouwbaar</a:t>
            </a:r>
            <a:r>
              <a:rPr lang="nl-BE" sz="2400" dirty="0" smtClean="0">
                <a:cs typeface="Calibri" panose="020F0502020204030204" pitchFamily="34" charset="0"/>
              </a:rPr>
              <a:t>?</a:t>
            </a:r>
          </a:p>
          <a:p>
            <a:pPr lvl="1"/>
            <a:r>
              <a:rPr lang="nl-BE" sz="2000" dirty="0" smtClean="0">
                <a:cs typeface="Calibri" panose="020F0502020204030204" pitchFamily="34" charset="0"/>
              </a:rPr>
              <a:t>Info nog actueel? En afgetoetst?</a:t>
            </a:r>
            <a:endParaRPr lang="nl-BE" sz="2000" dirty="0">
              <a:cs typeface="Calibri" panose="020F0502020204030204" pitchFamily="34" charset="0"/>
            </a:endParaRPr>
          </a:p>
          <a:p>
            <a:pPr marL="457200" indent="-457200">
              <a:buFont typeface="+mj-lt"/>
              <a:buAutoNum type="arabicPeriod" startAt="6"/>
            </a:pPr>
            <a:r>
              <a:rPr lang="nl-BE" sz="2400" dirty="0">
                <a:cs typeface="Calibri" panose="020F0502020204030204" pitchFamily="34" charset="0"/>
              </a:rPr>
              <a:t>Hoe wordt de informatie meegedeeld? </a:t>
            </a:r>
          </a:p>
          <a:p>
            <a:pPr lvl="1"/>
            <a:r>
              <a:rPr lang="nl-BE" sz="2000" dirty="0" smtClean="0">
                <a:cs typeface="Calibri" panose="020F0502020204030204" pitchFamily="34" charset="0"/>
              </a:rPr>
              <a:t>Binnen </a:t>
            </a:r>
            <a:r>
              <a:rPr lang="nl-BE" sz="2000" dirty="0">
                <a:cs typeface="Calibri" panose="020F0502020204030204" pitchFamily="34" charset="0"/>
              </a:rPr>
              <a:t>welke perken van beroepsgeheim, </a:t>
            </a:r>
            <a:r>
              <a:rPr lang="nl-BE" sz="2000" dirty="0" smtClean="0">
                <a:cs typeface="Calibri" panose="020F0502020204030204" pitchFamily="34" charset="0"/>
              </a:rPr>
              <a:t>ambtsgeheim</a:t>
            </a:r>
            <a:r>
              <a:rPr lang="nl-BE" sz="2000" dirty="0">
                <a:cs typeface="Calibri" panose="020F0502020204030204" pitchFamily="34" charset="0"/>
              </a:rPr>
              <a:t> </a:t>
            </a:r>
            <a:r>
              <a:rPr lang="nl-BE" sz="2000" dirty="0" smtClean="0">
                <a:cs typeface="Calibri" panose="020F0502020204030204" pitchFamily="34" charset="0"/>
              </a:rPr>
              <a:t>(ook van ontvanger!)</a:t>
            </a:r>
          </a:p>
          <a:p>
            <a:pPr lvl="1"/>
            <a:r>
              <a:rPr lang="nl-BE" sz="2000" dirty="0" smtClean="0">
                <a:cs typeface="Calibri" panose="020F0502020204030204" pitchFamily="34" charset="0"/>
              </a:rPr>
              <a:t>Info beveiligd?</a:t>
            </a:r>
            <a:endParaRPr lang="nl-BE" sz="2000" dirty="0">
              <a:cs typeface="Calibri" panose="020F0502020204030204" pitchFamily="34" charset="0"/>
            </a:endParaRPr>
          </a:p>
          <a:p>
            <a:pPr marL="457200" indent="-457200">
              <a:buFont typeface="+mj-lt"/>
              <a:buAutoNum type="arabicPeriod" startAt="6"/>
            </a:pPr>
            <a:r>
              <a:rPr lang="nl-BE" sz="2400" dirty="0">
                <a:cs typeface="Calibri" panose="020F0502020204030204" pitchFamily="34" charset="0"/>
              </a:rPr>
              <a:t>Wanneer wordt de informatie meegedeeld?</a:t>
            </a:r>
          </a:p>
          <a:p>
            <a:pPr marL="457200" indent="-457200">
              <a:buFont typeface="+mj-lt"/>
              <a:buAutoNum type="arabicPeriod" startAt="6"/>
            </a:pPr>
            <a:r>
              <a:rPr lang="nl-BE" sz="2400" dirty="0">
                <a:cs typeface="Calibri" panose="020F0502020204030204" pitchFamily="34" charset="0"/>
              </a:rPr>
              <a:t>Kan de </a:t>
            </a:r>
            <a:r>
              <a:rPr lang="nl-BE" sz="2400" dirty="0" smtClean="0">
                <a:cs typeface="Calibri" panose="020F0502020204030204" pitchFamily="34" charset="0"/>
              </a:rPr>
              <a:t>jongere/leerling </a:t>
            </a:r>
            <a:r>
              <a:rPr lang="nl-BE" sz="2400" dirty="0">
                <a:cs typeface="Calibri" panose="020F0502020204030204" pitchFamily="34" charset="0"/>
              </a:rPr>
              <a:t>aanwezig </a:t>
            </a:r>
            <a:r>
              <a:rPr lang="nl-BE" sz="2400" dirty="0" smtClean="0">
                <a:cs typeface="Calibri" panose="020F0502020204030204" pitchFamily="34" charset="0"/>
              </a:rPr>
              <a:t>zijn bij meedelen van info?</a:t>
            </a:r>
            <a:endParaRPr lang="nl-BE" sz="2400" dirty="0">
              <a:cs typeface="Calibri" panose="020F0502020204030204" pitchFamily="34" charset="0"/>
            </a:endParaRPr>
          </a:p>
          <a:p>
            <a:pPr lvl="1"/>
            <a:r>
              <a:rPr lang="nl-BE" sz="2000" dirty="0" smtClean="0">
                <a:cs typeface="Calibri" panose="020F0502020204030204" pitchFamily="34" charset="0"/>
              </a:rPr>
              <a:t>Of kan </a:t>
            </a:r>
            <a:r>
              <a:rPr lang="nl-BE" sz="2000" dirty="0">
                <a:cs typeface="Calibri" panose="020F0502020204030204" pitchFamily="34" charset="0"/>
              </a:rPr>
              <a:t>hij/zij zelf de informatie meedelen?</a:t>
            </a:r>
            <a:endParaRPr lang="nl-NL" sz="2000" dirty="0">
              <a:cs typeface="Calibri" panose="020F0502020204030204" pitchFamily="34" charset="0"/>
            </a:endParaRPr>
          </a:p>
        </p:txBody>
      </p:sp>
    </p:spTree>
    <p:extLst>
      <p:ext uri="{BB962C8B-B14F-4D97-AF65-F5344CB8AC3E}">
        <p14:creationId xmlns:p14="http://schemas.microsoft.com/office/powerpoint/2010/main" val="10904115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a:bodyPr>
          <a:lstStyle/>
          <a:p>
            <a:pPr>
              <a:lnSpc>
                <a:spcPct val="80000"/>
              </a:lnSpc>
            </a:pPr>
            <a:r>
              <a:rPr lang="nl-NL" dirty="0"/>
              <a:t>Wettelijke basis voor info-uitwisseling CLB-school</a:t>
            </a:r>
          </a:p>
          <a:p>
            <a:pPr>
              <a:buNone/>
              <a:defRPr/>
            </a:pPr>
            <a:r>
              <a:rPr lang="nl-BE" sz="2200" dirty="0"/>
              <a:t>	“</a:t>
            </a:r>
            <a:r>
              <a:rPr lang="nl-BE" sz="2200" i="1" dirty="0"/>
              <a:t>Het centrum heeft</a:t>
            </a:r>
            <a:r>
              <a:rPr lang="nl-BE" sz="2200" b="1" i="1" dirty="0"/>
              <a:t> recht op relevante informatie </a:t>
            </a:r>
            <a:r>
              <a:rPr lang="nl-BE" sz="2200" i="1" dirty="0"/>
              <a:t>over de leerlingen […] en de school heeft </a:t>
            </a:r>
            <a:r>
              <a:rPr lang="nl-BE" sz="2200" b="1" i="1" dirty="0"/>
              <a:t>recht op relevante informatie </a:t>
            </a:r>
            <a:r>
              <a:rPr lang="nl-BE" sz="2200" i="1" dirty="0"/>
              <a:t>over de leerlingen in begeleiding.”</a:t>
            </a:r>
          </a:p>
          <a:p>
            <a:pPr>
              <a:buNone/>
              <a:defRPr/>
            </a:pPr>
            <a:endParaRPr lang="nl-NL" dirty="0"/>
          </a:p>
          <a:p>
            <a:pPr>
              <a:lnSpc>
                <a:spcPct val="80000"/>
              </a:lnSpc>
            </a:pPr>
            <a:r>
              <a:rPr lang="nl-NL" dirty="0"/>
              <a:t>Aanwezigheid </a:t>
            </a:r>
            <a:r>
              <a:rPr lang="nl-NL" dirty="0" smtClean="0"/>
              <a:t>CLB </a:t>
            </a:r>
            <a:r>
              <a:rPr lang="nl-NL" sz="2400" dirty="0"/>
              <a:t>(bv. klassenraad, cel leerlingenbegeleiding) </a:t>
            </a:r>
            <a:r>
              <a:rPr lang="nl-NL" dirty="0" smtClean="0"/>
              <a:t>wil </a:t>
            </a:r>
            <a:r>
              <a:rPr lang="nl-NL" dirty="0"/>
              <a:t>nog niet zeggen ‘informatiedeling’</a:t>
            </a:r>
          </a:p>
          <a:p>
            <a:pPr lvl="1">
              <a:lnSpc>
                <a:spcPct val="150000"/>
              </a:lnSpc>
            </a:pPr>
            <a:r>
              <a:rPr lang="nl-NL" dirty="0"/>
              <a:t>CLB kan niet ‘zomaar’ melden wie in begeleiding is, en zeker niet ‘zomaar’ details geven. </a:t>
            </a:r>
          </a:p>
          <a:p>
            <a:pPr lvl="1">
              <a:lnSpc>
                <a:spcPct val="150000"/>
              </a:lnSpc>
            </a:pPr>
            <a:r>
              <a:rPr lang="nl-NL" dirty="0"/>
              <a:t>Infodeling in/na overleg met leerling (ouders)</a:t>
            </a:r>
          </a:p>
          <a:p>
            <a:pPr lvl="1">
              <a:lnSpc>
                <a:spcPct val="150000"/>
              </a:lnSpc>
            </a:pPr>
            <a:r>
              <a:rPr lang="nl-NL" dirty="0" err="1"/>
              <a:t>Need</a:t>
            </a:r>
            <a:r>
              <a:rPr lang="nl-NL" dirty="0"/>
              <a:t> </a:t>
            </a:r>
            <a:r>
              <a:rPr lang="nl-NL" dirty="0" err="1"/>
              <a:t>to</a:t>
            </a:r>
            <a:r>
              <a:rPr lang="nl-NL" dirty="0"/>
              <a:t> </a:t>
            </a:r>
            <a:r>
              <a:rPr lang="nl-NL" dirty="0" err="1"/>
              <a:t>know</a:t>
            </a:r>
            <a:r>
              <a:rPr lang="nl-NL" dirty="0"/>
              <a:t>           </a:t>
            </a:r>
            <a:r>
              <a:rPr lang="nl-NL" dirty="0" err="1"/>
              <a:t>nice</a:t>
            </a:r>
            <a:r>
              <a:rPr lang="nl-NL" dirty="0"/>
              <a:t> </a:t>
            </a:r>
            <a:r>
              <a:rPr lang="nl-NL" dirty="0" err="1"/>
              <a:t>to</a:t>
            </a:r>
            <a:r>
              <a:rPr lang="nl-NL" dirty="0"/>
              <a:t> </a:t>
            </a:r>
            <a:r>
              <a:rPr lang="nl-NL" dirty="0" err="1"/>
              <a:t>know</a:t>
            </a:r>
            <a:endParaRPr lang="nl-NL" dirty="0"/>
          </a:p>
          <a:p>
            <a:pPr marL="0" indent="0">
              <a:buNone/>
            </a:pPr>
            <a:endParaRPr lang="nl-BE" dirty="0"/>
          </a:p>
        </p:txBody>
      </p:sp>
      <p:sp>
        <p:nvSpPr>
          <p:cNvPr id="2" name="Titel 1"/>
          <p:cNvSpPr>
            <a:spLocks noGrp="1"/>
          </p:cNvSpPr>
          <p:nvPr>
            <p:ph type="title"/>
          </p:nvPr>
        </p:nvSpPr>
        <p:spPr/>
        <p:txBody>
          <a:bodyPr>
            <a:normAutofit/>
          </a:bodyPr>
          <a:lstStyle/>
          <a:p>
            <a:r>
              <a:rPr lang="nl-NL" sz="4000" dirty="0"/>
              <a:t>Info delen met school</a:t>
            </a:r>
            <a:endParaRPr lang="nl-BE" sz="4000" dirty="0"/>
          </a:p>
        </p:txBody>
      </p:sp>
      <p:sp>
        <p:nvSpPr>
          <p:cNvPr id="4" name="Pijl-links en -rechts 3"/>
          <p:cNvSpPr/>
          <p:nvPr/>
        </p:nvSpPr>
        <p:spPr>
          <a:xfrm>
            <a:off x="2882348" y="5486399"/>
            <a:ext cx="427383" cy="238539"/>
          </a:xfrm>
          <a:prstGeom prst="leftRightArrow">
            <a:avLst/>
          </a:prstGeom>
          <a:solidFill>
            <a:srgbClr val="1D71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2774417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solidFill>
                  <a:srgbClr val="008D36"/>
                </a:solidFill>
              </a:rPr>
              <a:t>Info delen met ouders</a:t>
            </a:r>
            <a:endParaRPr lang="nl-BE" sz="4000" dirty="0">
              <a:solidFill>
                <a:srgbClr val="008D36"/>
              </a:solidFill>
            </a:endParaRPr>
          </a:p>
        </p:txBody>
      </p:sp>
      <p:sp>
        <p:nvSpPr>
          <p:cNvPr id="3" name="Tijdelijke aanduiding voor inhoud 2"/>
          <p:cNvSpPr>
            <a:spLocks noGrp="1"/>
          </p:cNvSpPr>
          <p:nvPr>
            <p:ph idx="1"/>
          </p:nvPr>
        </p:nvSpPr>
        <p:spPr/>
        <p:txBody>
          <a:bodyPr/>
          <a:lstStyle/>
          <a:p>
            <a:pPr lvl="1">
              <a:lnSpc>
                <a:spcPct val="80000"/>
              </a:lnSpc>
            </a:pPr>
            <a:r>
              <a:rPr lang="nl-NL" dirty="0"/>
              <a:t>Uitgangspunt:</a:t>
            </a:r>
          </a:p>
          <a:p>
            <a:pPr lvl="2">
              <a:lnSpc>
                <a:spcPct val="80000"/>
              </a:lnSpc>
            </a:pPr>
            <a:r>
              <a:rPr lang="nl-NL" dirty="0"/>
              <a:t>Alle minderjarigen hebben recht op </a:t>
            </a:r>
            <a:r>
              <a:rPr lang="nl-NL" b="1" dirty="0"/>
              <a:t>privacy</a:t>
            </a:r>
            <a:r>
              <a:rPr lang="nl-NL" dirty="0"/>
              <a:t> en op bescherming van vertrouwelijke informatie onder toepassing  van beroepsgeheim</a:t>
            </a:r>
          </a:p>
          <a:p>
            <a:pPr lvl="2">
              <a:lnSpc>
                <a:spcPct val="80000"/>
              </a:lnSpc>
            </a:pPr>
            <a:endParaRPr lang="nl-NL" dirty="0"/>
          </a:p>
          <a:p>
            <a:pPr lvl="1">
              <a:lnSpc>
                <a:spcPct val="80000"/>
              </a:lnSpc>
            </a:pPr>
            <a:r>
              <a:rPr lang="nl-NL" dirty="0"/>
              <a:t>Nuancering </a:t>
            </a:r>
          </a:p>
          <a:p>
            <a:pPr lvl="2">
              <a:lnSpc>
                <a:spcPct val="80000"/>
              </a:lnSpc>
            </a:pPr>
            <a:r>
              <a:rPr lang="nl-NL" dirty="0"/>
              <a:t>Ouders hebben info nodig in kader van </a:t>
            </a:r>
            <a:r>
              <a:rPr lang="nl-NL" b="1" dirty="0"/>
              <a:t>ouderlijk gezag </a:t>
            </a:r>
            <a:r>
              <a:rPr lang="nl-NL" dirty="0"/>
              <a:t>en nemen van opvoedingsbeslissingen (opvoeding, hulpverlening, gezondheid…)</a:t>
            </a:r>
          </a:p>
          <a:p>
            <a:pPr lvl="2">
              <a:lnSpc>
                <a:spcPct val="80000"/>
              </a:lnSpc>
            </a:pPr>
            <a:r>
              <a:rPr lang="nl-NL" dirty="0"/>
              <a:t>Uitzondering: </a:t>
            </a:r>
            <a:r>
              <a:rPr lang="nl-NL" i="1" dirty="0"/>
              <a:t>bekwame</a:t>
            </a:r>
            <a:r>
              <a:rPr lang="nl-NL" dirty="0"/>
              <a:t> minderjarigen beslissen </a:t>
            </a:r>
            <a:r>
              <a:rPr lang="nl-NL" i="1" dirty="0"/>
              <a:t>zelf</a:t>
            </a:r>
            <a:r>
              <a:rPr lang="nl-NL" dirty="0"/>
              <a:t> over hulpverlening in IJH en gezondheidszorg</a:t>
            </a:r>
          </a:p>
          <a:p>
            <a:pPr lvl="2">
              <a:lnSpc>
                <a:spcPct val="80000"/>
              </a:lnSpc>
            </a:pPr>
            <a:endParaRPr lang="nl-NL" dirty="0"/>
          </a:p>
          <a:p>
            <a:pPr lvl="1">
              <a:lnSpc>
                <a:spcPct val="80000"/>
              </a:lnSpc>
            </a:pPr>
            <a:r>
              <a:rPr lang="nl-NL" dirty="0"/>
              <a:t>Conclusie: info delen met ouders </a:t>
            </a:r>
            <a:endParaRPr lang="en-US" sz="2000" dirty="0"/>
          </a:p>
          <a:p>
            <a:pPr lvl="2">
              <a:defRPr/>
            </a:pPr>
            <a:r>
              <a:rPr lang="en-US" dirty="0"/>
              <a:t>van </a:t>
            </a:r>
            <a:r>
              <a:rPr lang="en-US" b="1" dirty="0" err="1"/>
              <a:t>onbekwame</a:t>
            </a:r>
            <a:r>
              <a:rPr lang="en-US" dirty="0"/>
              <a:t> </a:t>
            </a:r>
            <a:r>
              <a:rPr lang="en-US" dirty="0" err="1"/>
              <a:t>minderjarige</a:t>
            </a:r>
            <a:r>
              <a:rPr lang="en-US" dirty="0"/>
              <a:t>	</a:t>
            </a:r>
            <a:r>
              <a:rPr lang="en-US" b="1" dirty="0"/>
              <a:t>mag</a:t>
            </a:r>
            <a:r>
              <a:rPr lang="en-US" dirty="0"/>
              <a:t>, </a:t>
            </a:r>
            <a:r>
              <a:rPr lang="en-US" dirty="0" err="1">
                <a:solidFill>
                  <a:srgbClr val="008D36"/>
                </a:solidFill>
              </a:rPr>
              <a:t>tenzij</a:t>
            </a:r>
            <a:r>
              <a:rPr lang="en-US" dirty="0"/>
              <a:t> die </a:t>
            </a:r>
            <a:r>
              <a:rPr lang="en-US" dirty="0" err="1"/>
              <a:t>zich</a:t>
            </a:r>
            <a:r>
              <a:rPr lang="en-US" dirty="0"/>
              <a:t> </a:t>
            </a:r>
            <a:r>
              <a:rPr lang="en-US" dirty="0" err="1"/>
              <a:t>verzet</a:t>
            </a:r>
            <a:endParaRPr lang="en-US" dirty="0"/>
          </a:p>
          <a:p>
            <a:pPr lvl="2">
              <a:defRPr/>
            </a:pPr>
            <a:r>
              <a:rPr lang="en-US" dirty="0"/>
              <a:t>Van </a:t>
            </a:r>
            <a:r>
              <a:rPr lang="en-US" b="1" dirty="0" err="1"/>
              <a:t>bekwame</a:t>
            </a:r>
            <a:r>
              <a:rPr lang="en-US" dirty="0"/>
              <a:t> </a:t>
            </a:r>
            <a:r>
              <a:rPr lang="en-US" dirty="0" err="1"/>
              <a:t>minderjarige</a:t>
            </a:r>
            <a:r>
              <a:rPr lang="en-US" dirty="0"/>
              <a:t>	</a:t>
            </a:r>
            <a:r>
              <a:rPr lang="en-US" b="1" dirty="0"/>
              <a:t>mag </a:t>
            </a:r>
            <a:r>
              <a:rPr lang="en-US" b="1" dirty="0" err="1"/>
              <a:t>niet</a:t>
            </a:r>
            <a:r>
              <a:rPr lang="en-US" dirty="0"/>
              <a:t>, </a:t>
            </a:r>
            <a:r>
              <a:rPr lang="en-US" dirty="0" err="1">
                <a:solidFill>
                  <a:srgbClr val="008D36"/>
                </a:solidFill>
              </a:rPr>
              <a:t>tenzij</a:t>
            </a:r>
            <a:r>
              <a:rPr lang="en-US" dirty="0"/>
              <a:t> die </a:t>
            </a:r>
            <a:r>
              <a:rPr lang="en-US" dirty="0" err="1"/>
              <a:t>toestemming</a:t>
            </a:r>
            <a:r>
              <a:rPr lang="en-US" dirty="0"/>
              <a:t> </a:t>
            </a:r>
            <a:r>
              <a:rPr lang="en-US" dirty="0" err="1"/>
              <a:t>geeft</a:t>
            </a:r>
            <a:endParaRPr lang="nl-BE" dirty="0"/>
          </a:p>
          <a:p>
            <a:pPr marL="0" indent="0">
              <a:buNone/>
            </a:pPr>
            <a:endParaRPr lang="nl-BE" dirty="0"/>
          </a:p>
        </p:txBody>
      </p:sp>
    </p:spTree>
    <p:extLst>
      <p:ext uri="{BB962C8B-B14F-4D97-AF65-F5344CB8AC3E}">
        <p14:creationId xmlns:p14="http://schemas.microsoft.com/office/powerpoint/2010/main" val="28089367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a:xfrm>
            <a:off x="371474" y="1829560"/>
            <a:ext cx="10720595" cy="4581179"/>
          </a:xfrm>
        </p:spPr>
        <p:txBody>
          <a:bodyPr>
            <a:normAutofit/>
          </a:bodyPr>
          <a:lstStyle/>
          <a:p>
            <a:pPr>
              <a:lnSpc>
                <a:spcPct val="80000"/>
              </a:lnSpc>
            </a:pPr>
            <a:r>
              <a:rPr lang="nl-NL" sz="2800" b="1" dirty="0"/>
              <a:t>Gezamenlijk</a:t>
            </a:r>
            <a:r>
              <a:rPr lang="nl-NL" sz="2800" dirty="0"/>
              <a:t> beroepsgeheim</a:t>
            </a:r>
          </a:p>
          <a:p>
            <a:pPr lvl="1">
              <a:lnSpc>
                <a:spcPct val="80000"/>
              </a:lnSpc>
            </a:pPr>
            <a:r>
              <a:rPr lang="nl-NL" sz="2400" dirty="0"/>
              <a:t>Relevantie informatie uitwisselen binnen </a:t>
            </a:r>
            <a:r>
              <a:rPr lang="nl-NL" sz="2400" b="1" dirty="0"/>
              <a:t>éénzelfde hulpverleningsteam</a:t>
            </a:r>
            <a:r>
              <a:rPr lang="nl-NL" sz="2400" dirty="0"/>
              <a:t>, </a:t>
            </a:r>
            <a:r>
              <a:rPr lang="nl-NL" dirty="0"/>
              <a:t/>
            </a:r>
            <a:br>
              <a:rPr lang="nl-NL" dirty="0"/>
            </a:br>
            <a:r>
              <a:rPr lang="nl-NL" sz="2400" dirty="0" smtClean="0"/>
              <a:t>vb</a:t>
            </a:r>
            <a:r>
              <a:rPr lang="nl-NL" sz="2400" dirty="0"/>
              <a:t>. binnen CLB-team</a:t>
            </a:r>
          </a:p>
          <a:p>
            <a:pPr marL="342882" lvl="1" indent="0">
              <a:lnSpc>
                <a:spcPct val="80000"/>
              </a:lnSpc>
              <a:buNone/>
            </a:pPr>
            <a:r>
              <a:rPr lang="nl-NL" sz="2400" dirty="0" smtClean="0"/>
              <a:t>= </a:t>
            </a:r>
            <a:r>
              <a:rPr lang="nl-BE" sz="2400" dirty="0" smtClean="0"/>
              <a:t>personeelsleden </a:t>
            </a:r>
            <a:r>
              <a:rPr lang="nl-BE" sz="2400" dirty="0"/>
              <a:t>die betrokken zijn bij de begeleiding van de leerling en een gezamenlijke verantwoordelijk voor hulpverlening hebben</a:t>
            </a:r>
            <a:r>
              <a:rPr lang="nl-BE" sz="2400" dirty="0" smtClean="0"/>
              <a:t>.</a:t>
            </a:r>
          </a:p>
          <a:p>
            <a:pPr>
              <a:lnSpc>
                <a:spcPct val="80000"/>
              </a:lnSpc>
            </a:pPr>
            <a:endParaRPr lang="nl-NL" sz="2800" i="1" dirty="0"/>
          </a:p>
          <a:p>
            <a:pPr>
              <a:lnSpc>
                <a:spcPct val="80000"/>
              </a:lnSpc>
            </a:pPr>
            <a:r>
              <a:rPr lang="nl-NL" sz="2800" b="1" dirty="0"/>
              <a:t>Gedeeld</a:t>
            </a:r>
            <a:r>
              <a:rPr lang="nl-NL" sz="2800" dirty="0"/>
              <a:t> beroepsgeheim</a:t>
            </a:r>
          </a:p>
          <a:p>
            <a:pPr lvl="1">
              <a:lnSpc>
                <a:spcPct val="80000"/>
              </a:lnSpc>
            </a:pPr>
            <a:r>
              <a:rPr lang="nl-NL" sz="2400" dirty="0"/>
              <a:t>Noodzakelijke informatie uitwisselen binnen </a:t>
            </a:r>
            <a:r>
              <a:rPr lang="nl-NL" sz="2400" b="1" dirty="0"/>
              <a:t>dezelfde hulpverleningscontext</a:t>
            </a:r>
            <a:r>
              <a:rPr lang="nl-NL" sz="2400" dirty="0"/>
              <a:t>, binnen Integrale </a:t>
            </a:r>
            <a:r>
              <a:rPr lang="nl-NL" sz="2400" dirty="0" smtClean="0"/>
              <a:t>Jeugdhulp</a:t>
            </a:r>
          </a:p>
          <a:p>
            <a:pPr lvl="2">
              <a:lnSpc>
                <a:spcPct val="80000"/>
              </a:lnSpc>
            </a:pPr>
            <a:r>
              <a:rPr lang="nl-NL" sz="2000" dirty="0" smtClean="0"/>
              <a:t>Indien mogelijk wel toestemming proberen verkrijgen van </a:t>
            </a:r>
            <a:r>
              <a:rPr lang="nl-NL" sz="2000" dirty="0" err="1" smtClean="0"/>
              <a:t>lln</a:t>
            </a:r>
            <a:r>
              <a:rPr lang="nl-NL" sz="2000" dirty="0" smtClean="0"/>
              <a:t>/ouders</a:t>
            </a:r>
            <a:endParaRPr lang="nl-NL" sz="2000" dirty="0"/>
          </a:p>
          <a:p>
            <a:pPr lvl="1">
              <a:lnSpc>
                <a:spcPct val="80000"/>
              </a:lnSpc>
            </a:pPr>
            <a:r>
              <a:rPr lang="nl-NL" sz="2400" dirty="0"/>
              <a:t>Ook overdracht van ene CLB-team naar andere CLB-team is ‘gedeeld’ </a:t>
            </a:r>
            <a:r>
              <a:rPr lang="nl-NL" sz="2400" dirty="0" smtClean="0"/>
              <a:t>beroepsgeheim</a:t>
            </a:r>
          </a:p>
          <a:p>
            <a:pPr lvl="2">
              <a:lnSpc>
                <a:spcPct val="80000"/>
              </a:lnSpc>
            </a:pPr>
            <a:r>
              <a:rPr lang="nl-NL" sz="2000" dirty="0" err="1" smtClean="0"/>
              <a:t>Lln</a:t>
            </a:r>
            <a:r>
              <a:rPr lang="nl-NL" sz="2000" dirty="0" smtClean="0"/>
              <a:t>/ouders kan zich verzetten tegen overdracht van informatie naar ander CLB-team</a:t>
            </a:r>
            <a:endParaRPr lang="nl-NL" sz="2000" dirty="0"/>
          </a:p>
        </p:txBody>
      </p:sp>
      <p:sp>
        <p:nvSpPr>
          <p:cNvPr id="2" name="Titel 1"/>
          <p:cNvSpPr>
            <a:spLocks noGrp="1"/>
          </p:cNvSpPr>
          <p:nvPr>
            <p:ph type="title"/>
          </p:nvPr>
        </p:nvSpPr>
        <p:spPr/>
        <p:txBody>
          <a:bodyPr>
            <a:normAutofit/>
          </a:bodyPr>
          <a:lstStyle/>
          <a:p>
            <a:r>
              <a:rPr lang="nl-BE" sz="4000" dirty="0" smtClean="0">
                <a:solidFill>
                  <a:srgbClr val="008D36"/>
                </a:solidFill>
              </a:rPr>
              <a:t>Info delen met andere hulpverleners</a:t>
            </a:r>
            <a:endParaRPr lang="nl-BE" sz="4000" dirty="0">
              <a:solidFill>
                <a:srgbClr val="008D36"/>
              </a:solidFill>
            </a:endParaRPr>
          </a:p>
        </p:txBody>
      </p:sp>
    </p:spTree>
    <p:extLst>
      <p:ext uri="{BB962C8B-B14F-4D97-AF65-F5344CB8AC3E}">
        <p14:creationId xmlns:p14="http://schemas.microsoft.com/office/powerpoint/2010/main" val="41578768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Spreken of zwijgen?</a:t>
            </a: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2612937028"/>
              </p:ext>
            </p:extLst>
          </p:nvPr>
        </p:nvGraphicFramePr>
        <p:xfrm>
          <a:off x="767408" y="2224202"/>
          <a:ext cx="10729192" cy="1631636"/>
        </p:xfrm>
        <a:graphic>
          <a:graphicData uri="http://schemas.openxmlformats.org/drawingml/2006/table">
            <a:tbl>
              <a:tblPr firstRow="1" bandRow="1">
                <a:tableStyleId>{69012ECD-51FC-41F1-AA8D-1B2483CD663E}</a:tableStyleId>
              </a:tblPr>
              <a:tblGrid>
                <a:gridCol w="5291608">
                  <a:extLst>
                    <a:ext uri="{9D8B030D-6E8A-4147-A177-3AD203B41FA5}">
                      <a16:colId xmlns:a16="http://schemas.microsoft.com/office/drawing/2014/main" val="2351109958"/>
                    </a:ext>
                  </a:extLst>
                </a:gridCol>
                <a:gridCol w="5437584">
                  <a:extLst>
                    <a:ext uri="{9D8B030D-6E8A-4147-A177-3AD203B41FA5}">
                      <a16:colId xmlns:a16="http://schemas.microsoft.com/office/drawing/2014/main" val="3155127510"/>
                    </a:ext>
                  </a:extLst>
                </a:gridCol>
              </a:tblGrid>
              <a:tr h="778196">
                <a:tc>
                  <a:txBody>
                    <a:bodyPr/>
                    <a:lstStyle/>
                    <a:p>
                      <a:pPr algn="ctr"/>
                      <a:r>
                        <a:rPr lang="nl-BE" sz="2400" dirty="0" smtClean="0">
                          <a:latin typeface="Calibri" panose="020F0502020204030204" pitchFamily="34" charset="0"/>
                          <a:cs typeface="Calibri" panose="020F0502020204030204" pitchFamily="34" charset="0"/>
                        </a:rPr>
                        <a:t>ZWIJGPLICHT</a:t>
                      </a:r>
                      <a:endParaRPr lang="nl-BE" sz="2400" dirty="0">
                        <a:latin typeface="Calibri" panose="020F0502020204030204" pitchFamily="34" charset="0"/>
                        <a:cs typeface="Calibri" panose="020F0502020204030204" pitchFamily="34" charset="0"/>
                      </a:endParaRPr>
                    </a:p>
                  </a:txBody>
                  <a:tcPr anchor="ctr">
                    <a:solidFill>
                      <a:srgbClr val="008D36"/>
                    </a:solidFill>
                  </a:tcPr>
                </a:tc>
                <a:tc>
                  <a:txBody>
                    <a:bodyPr/>
                    <a:lstStyle/>
                    <a:p>
                      <a:pPr algn="ctr"/>
                      <a:r>
                        <a:rPr lang="nl-BE" sz="2400" dirty="0" smtClean="0">
                          <a:latin typeface="Calibri" panose="020F0502020204030204" pitchFamily="34" charset="0"/>
                          <a:cs typeface="Calibri" panose="020F0502020204030204" pitchFamily="34" charset="0"/>
                        </a:rPr>
                        <a:t>SPREEKRECHT</a:t>
                      </a:r>
                      <a:endParaRPr lang="nl-BE" sz="2400" dirty="0">
                        <a:latin typeface="Calibri" panose="020F0502020204030204" pitchFamily="34" charset="0"/>
                        <a:cs typeface="Calibri" panose="020F0502020204030204" pitchFamily="34" charset="0"/>
                      </a:endParaRPr>
                    </a:p>
                  </a:txBody>
                  <a:tcPr anchor="ctr">
                    <a:solidFill>
                      <a:srgbClr val="008D36"/>
                    </a:solidFill>
                  </a:tcPr>
                </a:tc>
                <a:extLst>
                  <a:ext uri="{0D108BD9-81ED-4DB2-BD59-A6C34878D82A}">
                    <a16:rowId xmlns:a16="http://schemas.microsoft.com/office/drawing/2014/main" val="2121600329"/>
                  </a:ext>
                </a:extLst>
              </a:tr>
              <a:tr h="841804">
                <a:tc>
                  <a:txBody>
                    <a:bodyPr/>
                    <a:lstStyle/>
                    <a:p>
                      <a:pPr algn="ctr"/>
                      <a:r>
                        <a:rPr lang="nl-BE" sz="2000" dirty="0" smtClean="0">
                          <a:solidFill>
                            <a:srgbClr val="1D71B8"/>
                          </a:solidFill>
                          <a:latin typeface="Calibri" panose="020F0502020204030204" pitchFamily="34" charset="0"/>
                          <a:cs typeface="Calibri" panose="020F0502020204030204" pitchFamily="34" charset="0"/>
                        </a:rPr>
                        <a:t>Geheimen, beroepsmatig toevertrouwd</a:t>
                      </a:r>
                    </a:p>
                    <a:p>
                      <a:pPr algn="ctr"/>
                      <a:endParaRPr lang="nl-BE" sz="1000" dirty="0" smtClean="0">
                        <a:solidFill>
                          <a:srgbClr val="1D71B8"/>
                        </a:solidFill>
                        <a:latin typeface="Calibri" panose="020F0502020204030204" pitchFamily="34" charset="0"/>
                        <a:cs typeface="Calibri" panose="020F0502020204030204" pitchFamily="34" charset="0"/>
                      </a:endParaRPr>
                    </a:p>
                    <a:p>
                      <a:pPr algn="ctr"/>
                      <a:r>
                        <a:rPr lang="nl-BE" sz="2000" dirty="0" smtClean="0">
                          <a:solidFill>
                            <a:srgbClr val="1D71B8"/>
                          </a:solidFill>
                          <a:latin typeface="Calibri" panose="020F0502020204030204" pitchFamily="34" charset="0"/>
                          <a:cs typeface="Calibri" panose="020F0502020204030204" pitchFamily="34" charset="0"/>
                        </a:rPr>
                        <a:t>ALGEMEEN PRINCIPE</a:t>
                      </a:r>
                      <a:endParaRPr lang="nl-BE" sz="2000" dirty="0">
                        <a:solidFill>
                          <a:srgbClr val="1D71B8"/>
                        </a:solidFill>
                        <a:latin typeface="Calibri" panose="020F0502020204030204" pitchFamily="34" charset="0"/>
                        <a:cs typeface="Calibri" panose="020F0502020204030204" pitchFamily="34" charset="0"/>
                      </a:endParaRPr>
                    </a:p>
                  </a:txBody>
                  <a:tcPr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nl-NL" sz="2000" dirty="0" smtClean="0">
                          <a:solidFill>
                            <a:srgbClr val="1D71B8"/>
                          </a:solidFill>
                          <a:latin typeface="Calibri" panose="020F0502020204030204" pitchFamily="34" charset="0"/>
                          <a:cs typeface="Calibri" panose="020F0502020204030204" pitchFamily="34" charset="0"/>
                        </a:rPr>
                        <a:t>In verontrustende situaties</a:t>
                      </a:r>
                    </a:p>
                  </a:txBody>
                  <a:tcPr anchor="ctr"/>
                </a:tc>
                <a:extLst>
                  <a:ext uri="{0D108BD9-81ED-4DB2-BD59-A6C34878D82A}">
                    <a16:rowId xmlns:a16="http://schemas.microsoft.com/office/drawing/2014/main" val="1424284102"/>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1092499338"/>
              </p:ext>
            </p:extLst>
          </p:nvPr>
        </p:nvGraphicFramePr>
        <p:xfrm>
          <a:off x="767408" y="4022996"/>
          <a:ext cx="10729192" cy="1631636"/>
        </p:xfrm>
        <a:graphic>
          <a:graphicData uri="http://schemas.openxmlformats.org/drawingml/2006/table">
            <a:tbl>
              <a:tblPr firstRow="1" bandRow="1">
                <a:tableStyleId>{69012ECD-51FC-41F1-AA8D-1B2483CD663E}</a:tableStyleId>
              </a:tblPr>
              <a:tblGrid>
                <a:gridCol w="5364596">
                  <a:extLst>
                    <a:ext uri="{9D8B030D-6E8A-4147-A177-3AD203B41FA5}">
                      <a16:colId xmlns:a16="http://schemas.microsoft.com/office/drawing/2014/main" val="2351109958"/>
                    </a:ext>
                  </a:extLst>
                </a:gridCol>
                <a:gridCol w="5364596">
                  <a:extLst>
                    <a:ext uri="{9D8B030D-6E8A-4147-A177-3AD203B41FA5}">
                      <a16:colId xmlns:a16="http://schemas.microsoft.com/office/drawing/2014/main" val="3155127510"/>
                    </a:ext>
                  </a:extLst>
                </a:gridCol>
              </a:tblGrid>
              <a:tr h="778196">
                <a:tc>
                  <a:txBody>
                    <a:bodyPr/>
                    <a:lstStyle/>
                    <a:p>
                      <a:pPr algn="ctr"/>
                      <a:r>
                        <a:rPr lang="nl-BE" sz="2400" dirty="0" smtClean="0">
                          <a:latin typeface="Calibri" panose="020F0502020204030204" pitchFamily="34" charset="0"/>
                          <a:cs typeface="Calibri" panose="020F0502020204030204" pitchFamily="34" charset="0"/>
                        </a:rPr>
                        <a:t>ZWIJGRECHT</a:t>
                      </a:r>
                      <a:endParaRPr lang="nl-BE" sz="2400" dirty="0">
                        <a:latin typeface="Calibri" panose="020F0502020204030204" pitchFamily="34" charset="0"/>
                        <a:cs typeface="Calibri" panose="020F0502020204030204" pitchFamily="34" charset="0"/>
                      </a:endParaRPr>
                    </a:p>
                  </a:txBody>
                  <a:tcPr anchor="ctr">
                    <a:solidFill>
                      <a:srgbClr val="008D36"/>
                    </a:solidFill>
                  </a:tcPr>
                </a:tc>
                <a:tc>
                  <a:txBody>
                    <a:bodyPr/>
                    <a:lstStyle/>
                    <a:p>
                      <a:pPr algn="ctr"/>
                      <a:r>
                        <a:rPr lang="nl-BE" sz="2400" dirty="0" smtClean="0">
                          <a:latin typeface="Calibri" panose="020F0502020204030204" pitchFamily="34" charset="0"/>
                          <a:cs typeface="Calibri" panose="020F0502020204030204" pitchFamily="34" charset="0"/>
                        </a:rPr>
                        <a:t>SPREEKPLICHT</a:t>
                      </a:r>
                      <a:endParaRPr lang="nl-BE" sz="2400" dirty="0">
                        <a:latin typeface="Calibri" panose="020F0502020204030204" pitchFamily="34" charset="0"/>
                        <a:cs typeface="Calibri" panose="020F0502020204030204" pitchFamily="34" charset="0"/>
                      </a:endParaRPr>
                    </a:p>
                  </a:txBody>
                  <a:tcPr anchor="ctr">
                    <a:solidFill>
                      <a:srgbClr val="008D36"/>
                    </a:solidFill>
                  </a:tcPr>
                </a:tc>
                <a:extLst>
                  <a:ext uri="{0D108BD9-81ED-4DB2-BD59-A6C34878D82A}">
                    <a16:rowId xmlns:a16="http://schemas.microsoft.com/office/drawing/2014/main" val="2121600329"/>
                  </a:ext>
                </a:extLst>
              </a:tr>
              <a:tr h="841804">
                <a:tc>
                  <a:txBody>
                    <a:bodyPr/>
                    <a:lstStyle/>
                    <a:p>
                      <a:pPr algn="ctr"/>
                      <a:r>
                        <a:rPr lang="nl-BE" sz="2000" dirty="0" smtClean="0">
                          <a:solidFill>
                            <a:srgbClr val="1D71B8"/>
                          </a:solidFill>
                          <a:latin typeface="Calibri" panose="020F0502020204030204" pitchFamily="34" charset="0"/>
                          <a:cs typeface="Calibri" panose="020F0502020204030204" pitchFamily="34" charset="0"/>
                        </a:rPr>
                        <a:t>Bijna</a:t>
                      </a:r>
                      <a:r>
                        <a:rPr lang="nl-BE" sz="2000" baseline="0" dirty="0" smtClean="0">
                          <a:solidFill>
                            <a:srgbClr val="1D71B8"/>
                          </a:solidFill>
                          <a:latin typeface="Calibri" panose="020F0502020204030204" pitchFamily="34" charset="0"/>
                          <a:cs typeface="Calibri" panose="020F0502020204030204" pitchFamily="34" charset="0"/>
                        </a:rPr>
                        <a:t> nooit gedwongen om te spreken,</a:t>
                      </a:r>
                    </a:p>
                    <a:p>
                      <a:pPr algn="ctr"/>
                      <a:r>
                        <a:rPr lang="nl-BE" sz="2000" baseline="0" dirty="0" smtClean="0">
                          <a:solidFill>
                            <a:srgbClr val="1D71B8"/>
                          </a:solidFill>
                          <a:latin typeface="Calibri" panose="020F0502020204030204" pitchFamily="34" charset="0"/>
                          <a:cs typeface="Calibri" panose="020F0502020204030204" pitchFamily="34" charset="0"/>
                        </a:rPr>
                        <a:t>ook tegenover rechter</a:t>
                      </a:r>
                      <a:endParaRPr lang="nl-BE" sz="2000" dirty="0">
                        <a:solidFill>
                          <a:srgbClr val="1D71B8"/>
                        </a:solidFill>
                        <a:latin typeface="Calibri" panose="020F0502020204030204" pitchFamily="34" charset="0"/>
                        <a:cs typeface="Calibri" panose="020F0502020204030204" pitchFamily="34" charset="0"/>
                      </a:endParaRPr>
                    </a:p>
                  </a:txBody>
                  <a:tcPr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nl-NL" sz="2000" dirty="0" smtClean="0">
                          <a:solidFill>
                            <a:srgbClr val="1D71B8"/>
                          </a:solidFill>
                          <a:latin typeface="Calibri" panose="020F0502020204030204" pitchFamily="34" charset="0"/>
                          <a:cs typeface="Calibri" panose="020F0502020204030204" pitchFamily="34" charset="0"/>
                        </a:rPr>
                        <a:t>Bij groot</a:t>
                      </a:r>
                      <a:r>
                        <a:rPr lang="nl-NL" sz="2000" baseline="0" dirty="0" smtClean="0">
                          <a:solidFill>
                            <a:srgbClr val="1D71B8"/>
                          </a:solidFill>
                          <a:latin typeface="Calibri" panose="020F0502020204030204" pitchFamily="34" charset="0"/>
                          <a:cs typeface="Calibri" panose="020F0502020204030204" pitchFamily="34" charset="0"/>
                        </a:rPr>
                        <a:t> gevaar of hoge nood</a:t>
                      </a:r>
                    </a:p>
                    <a:p>
                      <a:pPr marL="0" marR="0" lvl="0" indent="0" algn="ctr" defTabSz="685766" rtl="0" eaLnBrk="1" fontAlgn="auto" latinLnBrk="0" hangingPunct="1">
                        <a:lnSpc>
                          <a:spcPct val="100000"/>
                        </a:lnSpc>
                        <a:spcBef>
                          <a:spcPts val="0"/>
                        </a:spcBef>
                        <a:spcAft>
                          <a:spcPts val="0"/>
                        </a:spcAft>
                        <a:buClrTx/>
                        <a:buSzTx/>
                        <a:buFontTx/>
                        <a:buNone/>
                        <a:tabLst/>
                        <a:defRPr/>
                      </a:pPr>
                      <a:endParaRPr lang="nl-NL" sz="1000" baseline="0" dirty="0" smtClean="0">
                        <a:solidFill>
                          <a:srgbClr val="1D71B8"/>
                        </a:solidFill>
                        <a:latin typeface="Calibri" panose="020F0502020204030204" pitchFamily="34" charset="0"/>
                        <a:cs typeface="Calibri" panose="020F0502020204030204" pitchFamily="34" charset="0"/>
                      </a:endParaRPr>
                    </a:p>
                    <a:p>
                      <a:pPr marL="0" marR="0" lvl="0" indent="0" algn="ctr" defTabSz="685766" rtl="0" eaLnBrk="1" fontAlgn="auto" latinLnBrk="0" hangingPunct="1">
                        <a:lnSpc>
                          <a:spcPct val="100000"/>
                        </a:lnSpc>
                        <a:spcBef>
                          <a:spcPts val="0"/>
                        </a:spcBef>
                        <a:spcAft>
                          <a:spcPts val="0"/>
                        </a:spcAft>
                        <a:buClrTx/>
                        <a:buSzTx/>
                        <a:buFontTx/>
                        <a:buNone/>
                        <a:tabLst/>
                        <a:defRPr/>
                      </a:pPr>
                      <a:r>
                        <a:rPr lang="nl-NL" sz="2000" dirty="0" smtClean="0">
                          <a:solidFill>
                            <a:srgbClr val="1D71B8"/>
                          </a:solidFill>
                          <a:latin typeface="Calibri" panose="020F0502020204030204" pitchFamily="34" charset="0"/>
                          <a:cs typeface="Calibri" panose="020F0502020204030204" pitchFamily="34" charset="0"/>
                        </a:rPr>
                        <a:t>Meldingsplicht</a:t>
                      </a:r>
                      <a:r>
                        <a:rPr lang="nl-NL" sz="2000" baseline="0" dirty="0" smtClean="0">
                          <a:solidFill>
                            <a:srgbClr val="1D71B8"/>
                          </a:solidFill>
                          <a:latin typeface="Calibri" panose="020F0502020204030204" pitchFamily="34" charset="0"/>
                          <a:cs typeface="Calibri" panose="020F0502020204030204" pitchFamily="34" charset="0"/>
                        </a:rPr>
                        <a:t> voor </a:t>
                      </a:r>
                      <a:r>
                        <a:rPr lang="nl-NL" sz="2000" i="1" baseline="0" dirty="0" smtClean="0">
                          <a:solidFill>
                            <a:srgbClr val="1D71B8"/>
                          </a:solidFill>
                          <a:latin typeface="Calibri" panose="020F0502020204030204" pitchFamily="34" charset="0"/>
                          <a:cs typeface="Calibri" panose="020F0502020204030204" pitchFamily="34" charset="0"/>
                        </a:rPr>
                        <a:t>alle</a:t>
                      </a:r>
                      <a:r>
                        <a:rPr lang="nl-NL" sz="2000" baseline="0" dirty="0" smtClean="0">
                          <a:solidFill>
                            <a:srgbClr val="1D71B8"/>
                          </a:solidFill>
                          <a:latin typeface="Calibri" panose="020F0502020204030204" pitchFamily="34" charset="0"/>
                          <a:cs typeface="Calibri" panose="020F0502020204030204" pitchFamily="34" charset="0"/>
                        </a:rPr>
                        <a:t> burgers</a:t>
                      </a:r>
                      <a:endParaRPr lang="nl-NL" sz="2000" dirty="0" smtClean="0">
                        <a:solidFill>
                          <a:srgbClr val="1D71B8"/>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24284102"/>
                  </a:ext>
                </a:extLst>
              </a:tr>
            </a:tbl>
          </a:graphicData>
        </a:graphic>
      </p:graphicFrame>
    </p:spTree>
    <p:extLst>
      <p:ext uri="{BB962C8B-B14F-4D97-AF65-F5344CB8AC3E}">
        <p14:creationId xmlns:p14="http://schemas.microsoft.com/office/powerpoint/2010/main" val="876854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smtClean="0">
                <a:solidFill>
                  <a:srgbClr val="1D71B8"/>
                </a:solidFill>
              </a:rPr>
              <a:t>Spelregels</a:t>
            </a:r>
            <a:endParaRPr lang="nl-BE" dirty="0">
              <a:solidFill>
                <a:srgbClr val="1D71B8"/>
              </a:solidFill>
            </a:endParaRPr>
          </a:p>
        </p:txBody>
      </p:sp>
      <p:sp>
        <p:nvSpPr>
          <p:cNvPr id="5" name="Shape 175"/>
          <p:cNvSpPr txBox="1">
            <a:spLocks/>
          </p:cNvSpPr>
          <p:nvPr/>
        </p:nvSpPr>
        <p:spPr>
          <a:xfrm>
            <a:off x="4223792" y="1268760"/>
            <a:ext cx="6979566" cy="54006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222268"/>
              </a:buClr>
              <a:buSzPts val="4000"/>
              <a:buFont typeface="Noto Sans Symbols"/>
              <a:buNone/>
            </a:pPr>
            <a:endParaRPr lang="nl-BE" sz="4000" dirty="0" smtClean="0">
              <a:solidFill>
                <a:srgbClr val="222268"/>
              </a:solidFill>
              <a:latin typeface="Calibri"/>
              <a:ea typeface="Calibri"/>
              <a:cs typeface="Calibri"/>
              <a:sym typeface="Calibri"/>
            </a:endParaRPr>
          </a:p>
          <a:p>
            <a:pPr marL="0" indent="0" algn="ctr">
              <a:spcBef>
                <a:spcPts val="800"/>
              </a:spcBef>
              <a:buClr>
                <a:srgbClr val="222268"/>
              </a:buClr>
              <a:buSzPts val="4000"/>
              <a:buFont typeface="Noto Sans Symbols"/>
              <a:buNone/>
            </a:pPr>
            <a:r>
              <a:rPr lang="nl-BE" sz="4000" dirty="0" smtClean="0">
                <a:latin typeface="Calibri"/>
                <a:ea typeface="Calibri"/>
                <a:cs typeface="Calibri"/>
                <a:sym typeface="Calibri"/>
              </a:rPr>
              <a:t>Perfect… dat bestaat niet</a:t>
            </a:r>
            <a:endParaRPr lang="nl-BE" dirty="0" smtClean="0"/>
          </a:p>
          <a:p>
            <a:pPr marL="0" indent="0" algn="ctr">
              <a:spcBef>
                <a:spcPts val="800"/>
              </a:spcBef>
              <a:buClr>
                <a:srgbClr val="222268"/>
              </a:buClr>
              <a:buSzPts val="4000"/>
              <a:buFont typeface="Noto Sans Symbols"/>
              <a:buNone/>
            </a:pPr>
            <a:endParaRPr lang="nl-BE" sz="4000" dirty="0" smtClean="0">
              <a:solidFill>
                <a:srgbClr val="222268"/>
              </a:solidFill>
              <a:latin typeface="Calibri"/>
              <a:ea typeface="Calibri"/>
              <a:cs typeface="Calibri"/>
              <a:sym typeface="Calibri"/>
            </a:endParaRPr>
          </a:p>
          <a:p>
            <a:pPr marL="0" indent="0" algn="ctr">
              <a:spcBef>
                <a:spcPts val="560"/>
              </a:spcBef>
              <a:buClr>
                <a:srgbClr val="128015"/>
              </a:buClr>
              <a:buSzPts val="2800"/>
              <a:buFont typeface="Noto Sans Symbols"/>
              <a:buNone/>
            </a:pPr>
            <a:r>
              <a:rPr lang="nl-BE" dirty="0" smtClean="0">
                <a:solidFill>
                  <a:srgbClr val="1D71B8"/>
                </a:solidFill>
                <a:latin typeface="Calibri"/>
                <a:ea typeface="Calibri"/>
                <a:cs typeface="Calibri"/>
                <a:sym typeface="Calibri"/>
              </a:rPr>
              <a:t>We schetsen een ‘ideaalbeeld’</a:t>
            </a:r>
            <a:endParaRPr lang="nl-BE" dirty="0" smtClean="0">
              <a:solidFill>
                <a:srgbClr val="1D71B8"/>
              </a:solidFill>
            </a:endParaRPr>
          </a:p>
          <a:p>
            <a:pPr marL="0" indent="0" algn="ctr">
              <a:spcBef>
                <a:spcPts val="560"/>
              </a:spcBef>
              <a:buClr>
                <a:srgbClr val="128015"/>
              </a:buClr>
              <a:buSzPts val="2800"/>
              <a:buFont typeface="Noto Sans Symbols"/>
              <a:buNone/>
            </a:pPr>
            <a:r>
              <a:rPr lang="nl-BE" dirty="0" smtClean="0">
                <a:solidFill>
                  <a:srgbClr val="1D71B8"/>
                </a:solidFill>
                <a:latin typeface="Calibri"/>
                <a:ea typeface="Calibri"/>
                <a:cs typeface="Calibri"/>
                <a:sym typeface="Calibri"/>
              </a:rPr>
              <a:t>maar…</a:t>
            </a:r>
            <a:endParaRPr lang="nl-BE" dirty="0" smtClean="0">
              <a:solidFill>
                <a:srgbClr val="1D71B8"/>
              </a:solidFill>
            </a:endParaRPr>
          </a:p>
        </p:txBody>
      </p:sp>
      <p:pic>
        <p:nvPicPr>
          <p:cNvPr id="9" name="Shape 176"/>
          <p:cNvPicPr preferRelativeResize="0"/>
          <p:nvPr/>
        </p:nvPicPr>
        <p:blipFill rotWithShape="1">
          <a:blip r:embed="rId2">
            <a:alphaModFix/>
          </a:blip>
          <a:srcRect/>
          <a:stretch/>
        </p:blipFill>
        <p:spPr>
          <a:xfrm>
            <a:off x="533932" y="2506006"/>
            <a:ext cx="3689860" cy="4015940"/>
          </a:xfrm>
          <a:prstGeom prst="rect">
            <a:avLst/>
          </a:prstGeom>
          <a:noFill/>
          <a:ln>
            <a:noFill/>
          </a:ln>
        </p:spPr>
      </p:pic>
    </p:spTree>
    <p:extLst>
      <p:ext uri="{BB962C8B-B14F-4D97-AF65-F5344CB8AC3E}">
        <p14:creationId xmlns:p14="http://schemas.microsoft.com/office/powerpoint/2010/main" val="27655289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a:xfrm>
            <a:off x="2876136" y="1409518"/>
            <a:ext cx="8572500" cy="4929187"/>
          </a:xfrm>
        </p:spPr>
        <p:txBody>
          <a:bodyPr anchor="ctr"/>
          <a:lstStyle/>
          <a:p>
            <a:pPr marL="0" indent="0">
              <a:buNone/>
            </a:pPr>
            <a:r>
              <a:rPr lang="nl-BE" sz="2800" dirty="0" smtClean="0"/>
              <a:t>Te onthouden:</a:t>
            </a:r>
            <a:endParaRPr lang="nl-BE" sz="2800" dirty="0"/>
          </a:p>
          <a:p>
            <a:pPr lvl="1"/>
            <a:r>
              <a:rPr lang="nl-NL" sz="2400" dirty="0"/>
              <a:t>Handel steeds met grote </a:t>
            </a:r>
            <a:r>
              <a:rPr lang="nl-NL" sz="2400" b="1" dirty="0"/>
              <a:t>zorgvuldigheid</a:t>
            </a:r>
          </a:p>
          <a:p>
            <a:pPr lvl="1"/>
            <a:r>
              <a:rPr lang="nl-NL" sz="2400" dirty="0"/>
              <a:t>Focus op het </a:t>
            </a:r>
            <a:r>
              <a:rPr lang="nl-NL" sz="2400" b="1" dirty="0"/>
              <a:t>belang van de cliënt</a:t>
            </a:r>
          </a:p>
          <a:p>
            <a:pPr lvl="1"/>
            <a:r>
              <a:rPr lang="nl-NL" sz="2400" dirty="0"/>
              <a:t>Draag zorg voor een </a:t>
            </a:r>
            <a:r>
              <a:rPr lang="nl-NL" sz="2400" b="1" dirty="0"/>
              <a:t>goede communicatie</a:t>
            </a:r>
            <a:r>
              <a:rPr lang="nl-NL" sz="2400" dirty="0"/>
              <a:t> met de cliënt</a:t>
            </a:r>
          </a:p>
          <a:p>
            <a:pPr lvl="1"/>
            <a:r>
              <a:rPr lang="nl-NL" sz="2400" dirty="0"/>
              <a:t>Pleeg overleg binnen het </a:t>
            </a:r>
            <a:r>
              <a:rPr lang="nl-NL" sz="2400" b="1" dirty="0"/>
              <a:t>multidisciplinair team</a:t>
            </a:r>
          </a:p>
          <a:p>
            <a:pPr marL="342882" lvl="1" indent="0">
              <a:buNone/>
            </a:pPr>
            <a:endParaRPr lang="nl-NL" sz="2400" dirty="0" smtClean="0"/>
          </a:p>
          <a:p>
            <a:pPr marL="342882" lvl="1" indent="0">
              <a:buNone/>
            </a:pPr>
            <a:r>
              <a:rPr lang="nl-NL" sz="2400" dirty="0" smtClean="0">
                <a:solidFill>
                  <a:srgbClr val="003A8C"/>
                </a:solidFill>
              </a:rPr>
              <a:t>Niet </a:t>
            </a:r>
            <a:r>
              <a:rPr lang="nl-NL" sz="2400" dirty="0">
                <a:solidFill>
                  <a:srgbClr val="003A8C"/>
                </a:solidFill>
              </a:rPr>
              <a:t>overdrijven: het gezond verstand is nog altijd de beste leidraad, want de facto zijn er eigenlijk zeer weinig juridische problemen rond het beroepsgeheim</a:t>
            </a:r>
            <a:endParaRPr lang="nl-BE" sz="2400" i="1" dirty="0">
              <a:solidFill>
                <a:srgbClr val="003A8C"/>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1808163"/>
            <a:ext cx="2534747" cy="2360687"/>
          </a:xfrm>
          <a:prstGeom prst="rect">
            <a:avLst/>
          </a:prstGeom>
        </p:spPr>
      </p:pic>
      <p:sp>
        <p:nvSpPr>
          <p:cNvPr id="2" name="Titel 1"/>
          <p:cNvSpPr>
            <a:spLocks noGrp="1"/>
          </p:cNvSpPr>
          <p:nvPr>
            <p:ph type="title"/>
          </p:nvPr>
        </p:nvSpPr>
        <p:spPr/>
        <p:txBody>
          <a:bodyPr/>
          <a:lstStyle/>
          <a:p>
            <a:r>
              <a:rPr lang="nl-BE" dirty="0"/>
              <a:t>Beroepsgeheim, ambtsgeheim &amp; co</a:t>
            </a:r>
          </a:p>
        </p:txBody>
      </p:sp>
    </p:spTree>
    <p:extLst>
      <p:ext uri="{BB962C8B-B14F-4D97-AF65-F5344CB8AC3E}">
        <p14:creationId xmlns:p14="http://schemas.microsoft.com/office/powerpoint/2010/main" val="11141828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AOsAAADXCAMAAADMbFYxAAAAh1BMVEX///+zs7MAAAB4eHhFRUX8/Pzf39/29vZ7e3uwsLCtra36+vrz8/O2trbs7Ozn5+e7u7vT09Pc3NylpaXIyMibm5tkZGTPz8/CwsKNjY1wcHBTU1OTk5MyMjJfX1+mpqaDg4MjIyM+Pj5LS0s0NDRra2sYGBgeHh4rKytAQEAODg5QUFATExPA54xAAAAgAElEQVR4nO1dh5ajOLMWRTAm5wwWyeDw/s93VQLbuNupe9y9898zdXZ7sE3QJ5UqSxDyj/7RP/pH/+gf/X+glXHnB2XtW6dj2z4dOSlNY34Uu/aNq36X5gbKxkqX+ZERs2YZ/Djz+Dfe6nL61p/PNx0SbJJgvrxoTP8Ia352tQNI+LcOcMIv+UHvnW7Dbi/LD1oly7L+8IQvkxwUNfDu9nlbugM7rKYGQkqICDr+GJqXS6J6+jeEOBzzBkDETz1+awEw5AJDHPAj4gJkviBMh5IdHvhNiQnNFoYBGrzSDqu8ojKRNwG/r6Kwxw71njcheh9Ujd0xpwpvbFnlux102JQu9MMiVV0GDHr8sfAv1/jA22SARMINa+oBMsKw8XFMwSc2vySCgv2tD/rpMpe3m/WBRggdwzTL2wa5IJ761SQygMzPy4nQRF2dhqHvvA+qAFJymn0HPnSca5zsfEarcRC0uFzkMZAIH2JCK7xky46yiTk2QNkPrI+IAiMhCVxmaAD8rgkOZl9dbjcCdRU3UMgK6uk8zif00ob3EKiX4zI5Hxbi+bAWPOztKF1c1YGBw8q4XeRtDhlfVpxlOdb5EBjOKL9c5cB0j5ESku/OX1M4deMKhuk8iv8c3ozV7xYf6gu/qP35kPFrz9pYLrFScPAPE655PrUuIDm4buAkImv5FlwvDhizKjIsWF9AUEZQYZc2zelbmcstTgZyAp7Hn9W9GSsstUcpkNPcUqvVfKiDxyaQQfZLrMhlOp/YEh+JQ8n+n8UZCOR0BLGNM9uKxiiq0ln2TaM4tqd72XDmIQPq2FUMfzplvyPvJO9KyEnYkg0/FPGQs7eFE671CYSLM3U2ACbntB0YhinmFmJ1bcsyKnB1qC2c9CV4FuspYiU+HByZiS1xE5jT2EFj0uqIAsKFcy9apz7iWLfHt+objQNItA1XCrttFPqT0o8GLXD5mCuocty9AVcCsQQmZlF4N9AWlLe+nXSTBLYNk+AZGdBawyOb4xG5+K654ALYj5I0aSJ6uqsCQ6r2UTd1+FC/EyrZ+FMrGbH+X8BpzyJF4bOpQZm7IBEcKAlvMyLB8TlwgSQPYCiTliJHxhItpO4JT87vUaDm0SG7POAsG6xJ3frTJD+Ob8Uac0i2CxWXq8H5h+Y8nTyOlalAd3mhw+clYt3Ls22R83FeMRVpTyPFhM6KKEx9q+7UUxNWA8Xz6jJJ9Uk22ZnNfuKispiwwnvHlfD24UTCpy2GrjmPazBJyQauLFnW4OOEBzvfxx8rfgb7gQ1POJ/D7MpVyrrlyB/TTQ+IGEMbl0nKLjzYrog9YE284v8MVgXMtZZP1twatqxZ9RjwvubEtIPTLiGfaX/Cg8ISDR02aviFta/YRz7kxJv6TnaV6Zp4spvtBLk199uBzdmasb8/4LMcchrXzSSb4L2yid0eJe7Wmx5xlJqxa3HWjhDRdGOyxhmz/HWvr0tM3hB7bhYTRvRs03vF00aixN2Ou7IZ+H0NdzJjMt5fXj+NK+h3r/8uKcrcNOvy3Wp1+9yPJBsfr3yR7vSGsjgO3dvn/KN/9I/+0YLslCbrBEXjqlj7G4fLIz3L+2JWLbZxFmiriwSdhBA/2TCM1ZvVyDvok2Bd9bPK1dBoGndMJQ4O6sCoRH+GnbCbfu90YnV4UFGNGRcp15guWhXT73Xo6cTQTg+Qp145dcEU1TKcFbHcxKdZ1tPiXeE4d3M+jCPZ0cKwoAnR849BHrmDLiCyJ07RFnTUwhE2OipWI0WwIYgFM9wrE/tCDWm+h70yWxgJBlgI0JXi+sz4zpjrOysXg4fizBaGTCzQgON6hoKrnP3CizX5h0QvvvpYhWxUmo75Z/an+xeQT10f24h1irPtI2My4U1mNxVwtiUEbljL3K+rABFwi2P2fnxomeswD5aFv1AYg9UqZmyiTlYkRgGq1BwgYR6/cOV0/AElZ9MvBo+emmtD8eG8dmkOB7MNuMu8ycpfsX/Uyxnhwk9g41rB5EDNWGVmCkcw87DFPrjcbuaUTVjV6Qb79xpO9rmF1Y49aW6Bd+WY81+X5rAD3CklkCTTiQ5r7PlisoTN3NmI8zKePvkTBfOM8tMZCrtBdonT9BPICas+RRXfRjLvch3hBaxd87cubD6c5y2/cfhFdhYyd4EqdlxkOjbzPAgYWlt509iimLLnR+G4KkVunHyi+UkAZ8swmr6fWNl6t6NTUmJgtCgaMNig9nl5kBk/f4rKFtBlGZ0cXI1JU4CDgtzKCRvYQ1RFVY42fM6/nIJnKKXDGSvM7gyeMce5EtD0S2yN9UGVrl0r4+gVODvR76EUWRcFqo/8tu1ayZsF7ccTJ43RyHiYhQnnWBUCm0mSkGPd7vd7HmKQIEuFOf7agQszd8NQaLNAaE/cmcBGvsI6XHokvgQs3kMJOBADUBQP7YkNnYtMvZDt2l64RVzqmek443owZUXOk6tdTG52XMxtngLonJrTGQHr4/1lplfsfrqhU97XwSUQ9R7ygD0tm7Im+emhGih3TufhlercOK49ZZjCEmesOVw8wgxkfZ6QC5YcL1hDdnpyuXLKHXFBH3+SkH9KyGHGFDyaoygy89o92zaMGxJfR6zSWQxNsQhM4ZBqfz4pwngbs0tSKjBNik3ncxcuKYDhOB8gngAafr91fuLtaUSVTxLyTwnTUyTgQrMCykTJbsVm4ERnXXAeshgl5LA/fZ641cIZlw22bVs62sRMTM038DhWJqBC7KZLbHu/D1xPsXV2vw0XBUmsVeqZOQwuslfLnMG76XBQwzXOFBo6QuiHF4Ol8rnclCfbYX/WBbPaVRmo7GTSOawHpDSJFdvGECMOpolRdXm43O/clzHHE7CLKT4hmzmm40+I3p28eolYW5o+GqeRli8yI9/yf2I2BcKiKNSKpqyvDuvLlZubpo/txo7jMAHo0qvfk3mGOtxG1f8Tp0gOmS7o0nh6+EVwOXNLr12R94fEfplW//MI/tE/+kf/6B/9VyTrqxUGMV9U2IYdmH5BN3Go9hWjqKooLYTEtW1FceMA7STrXunef0SGU/SHZqyHoewaqWnKbhy6XEx9M4k9xTJWhmUrnseM1cn0lw3bddL22LUVDTVBC905xsv6yrJjRxPzKhKpSlXmqLe7/i/KN4VAhZgNwNIwkA0vWLMxE/u8G+ttXeY4cLtxgCNmDpuebtxXDQm7yLWfaPc3qK++ZmJ+xyA1q+fn/AL1bw5q3Cb7GVjG/gayf5imVMz6PuqzTBRpGm5MJ+aFQ3+eCgl/qcfX5ufvrCBU82YchuNxe9xvx66NaBEydEmAlDimxjwlMWNzp2Yn7PfH/XGou1KqMjX0Hebu2tYXTHIPnp/zHso/fiGnEIWOy+Td6wPGhZ/nBc4mTNWeyb1xy9BL1aEKg6d5/PFGEOnzRcasOP6kSDn9II2tY/bC3Z5rLHlleHHsamozpg/hup96m8ylpUHoCmHBk4xJxZNuTMDsBwyQyT6tsi8nyoLrFMkKbjD1J0q+wnaW09EHP9PPMV8mrXIMBFVQhRWmGwsgDuwxeYTaifBKpZXx9RGWrj71r8QDKXyxwMRs7v/WnIYnx+IVZ4rsb0BnqPR9jmE7CDBRM4KOJd4KDDwndSZksQBhr55L82rZbqtc/jS1wj7331xJQ6wvxwJsevenc/YR3IiEzRTC9SCWoSC8RjmCAVMPOdgq62NMPeQLtnKxQE3l2R8M90qyVRPi32HvfikatCVHy6Cy35yyJT7TMjZGnBn7ymS1YV/bokuUwFAcspq4PiSuQqZK3wRLrJIw3Vym9d0stHHiK3nv9eEpl2xAEYIhQ+MmQu1QyNvDFrwRPMVj/y4K6UiC0110yFwPDiRoGePdqcbPljnT6komgpEm7OpQs4pMsfg0scHT91qkEDBdD/yNvDetKb7aGFrIJN2GTYJRJ6ljAxPL51sp9+LHyonzjEGB+tzVkJcVxsJ55rsApsUO4NYQZdkWHJytRZNzmRcg1goFrNX4IWJlX9Dk1qMY1qVsaK/m+9YiVQyVREkwBQuHhoJj9iSmeEd9j8sHJHuajGkgFMTcYOlvtyKh4G29Zccty7eXFNP5wB69LVFPkjHHAlIb8gM0Fpu5Fkaygx55t4GYlwcWICIPKRiylZBrrI60LhAFs3t3ct7ZUulcTVcUG2FGCQPj8t6XSw2YEiiIG4WbRPMhigTJVdmM0W3iqm5GnBDHtWZY1zb4dJFqUsltSk5DqXQe67965nUfp6oCGYM4yAnORBHWfKVNC3KDsmlOcpPBIjYPUWOft6xX2IX7O7JTXPbBdRa1sj1gAEitu3wiyQNxXUlu9LQInaDxBlzIxB66InIV6B3rqSoIfYtLh7V3bfnRO4/3T8xtiDrrJmtOL8WYOFIw1dLDaGAZcRx5InJQBboNENn1LKCMHT3GU2cRzKmT9SG7V5GfLhVqd/WTOEY2oUw8ycrUcJCJdSAWjVarVgMi7LqQdUWEsyAsU2J3InE70RVH0wwNOErqZUqEd4RTeFuMrPjM8hH5RrsquDTBI7Iq5f7524+9aNw1MsKlY9fdO2uipa7xHpstHwtCnTve8h2sP0NXWB/o/D+k5I5oDF+x095FzkKlWte2KWuf8a6muHfGL52/R8dIvzDOi3XCX6SEXo6V62wb01cyED+vUoLlI5ZrE8XhVlmMVsLFUrAN9sHSg5Sdaq+MW8Es+07S8mQOB9V4kBx11+6mim6duCIx6YrYKHh8jd/ScHEm+6m3mKM29o/+WvhsidW+xhozTdNYQabrpAiJMDKZyax+hck64La5dlIlKSWS7hTCzrLsooFduyYfyfpYhjWTeFbvKFcj4dQFG1IGmWh3JMB5tekiJufiOsuY0k1Yn0sxMXjviXmLiw8qgSSstbw0xGFM4ZBJvtdXFRbBou7telwtZptVW68a+2gtJkSVxJBoIDQQWJ0fEwedkZpznQCW6AY0bvhygZvOlnXHqTirPAOxVk01rbl1cwPsLTNa/QArPDRKvJY0CXPLPKCqRjIwLLSEmdnKrExakNbC+i+qoWnLGrG1tzjU2nV5jk8XDbqqbZTd2mA8xm3kPCY0ZM5AsRmyyl0f8x5NGxPNBrxHUaWOqzr7gjKcNwOU98ZVPY0rGtvkEMizhoVsE0eY3eVG4EZF5bi3yWrnlZbtkryoLBzwQNqsYXXw/Xxj1a3O2I8YWCGxs3Mrd8mHYhIqXI7lw3VDWoU9wRGVwFIFPc4MRU7XutwHbbLKmXHGfN+p8qLQLCg8UZGIwZhIvIVVuTOuZ6wWYpX8IJmwpsz038UKuE7FJFbITMzRZaaAMnq1mwSktFO+7DMok/iodEXip0prV2GITsQKgx1pCJE1XD+sX9rDH/SrxoRRwGajZluqunJVapiMSdyQNcuVImI0BFScmqLGWMzoSV1WPRv7WyI3uSPQq3PH4PxxC3/2x9Aq1X0mueIur8ygEbuCyGIuBWST+r6+VUiPTIiTVPLYTHIyZcdmGPZoiGuKcP0YlT4wU74c5teWisn8kql82EZpgBWtFyHg3VKl/h1zPL9RnnWD3GkBy1kVCcyTxc7xsEZa0XSiCEaEkwl/LKrGRENfbj6EstqlifXmSrsFqXfKsA73yrO+R/Li72eSllgPn/SUe+Ix3qXy/YjEk1hFe+f39jd3dhiXWMWrXmYygIDbtF1vMfZ3MabWr0k6llkiM2a5Doo1D8HK9+LduyVWLxCSOfAT/EQfjMuhLK6m2qomSUuY2kpT0vs5w2sx+yhbI5NATAbj7n0+UXAvZrfgYbeeSqkyrI4F6ELMaQ3HJtownlyFZhCYAjEcRXEdj4TCnRs+ov3S9BSus1mRl5nMJaRHi4ADMmovyxnavrIJlORwpVseY6X3koIX0biCfdtneZlHpGq9jQQwsj9hUgywN6b6M8meVkqqhonlrczC+BIZV6Fe9/rquGLWBFQRnuakYZKuoA8GD5UoeBW9UiPhIx5ebe/9cg6ZIvOciNfY2RK0Ka9ijeBA6FT1uYKRC56CfdSm0K3+cqBYuVKp1gdjohkxwib0ss3MhC05eJZKIifYsHGVA6xP9BzXfiELmt7NfnbncR1SLZlHf64n7IqpYtcGwPJnDmwuQA8hCeZqYjYWzFbmC7Uvt70JP7kWGtV1u23GtRoTTFQRicyOiygiepGuV6SzeXRS9xTbfepkyPu7P23PohFX9MJWxZtNFf5JPo+mx1yNbEImz1h9CE+lrczw9XLOnigetcoychQ8StPsmmtwH3g+ebU2FlORV6JSeOBypvfvuj1fNm23w8PfHeyyA/BFQHno051zLg7Xp+XUXHrNQJgiWQH3hhjqhjke2LN0jVE3+bpN6Qf3q//6+tinZDxI/wyL5ijOxq9w/JhA3nL1R0FSR2741VDRDFHBXlL5IvztnHrqIumg8YBYbXOjGh0ezAR0H80U9aPx2r9mtH2BbLgTf0HafmQH1lB9f7LZcb5Oa4K2sGsClE1NWBjIBGoCNZ+VW5zkPNu3t/g/NlTZwPqh/Sj7s09psjB9rxrXPq80WVA9T/as4KC9qud7ksy/8iBwgwM4TLxhz/kNnU3hcVqGVWJzYzSO97ZRY7gEZL4bR/4RWvbZJrf8vk/NQHm5yOgBGdrYPey67rQiiM3URtqDZGBC4cT0ImI1Mc4/TgsTvHltFSlH3FwCvytx+JwuLTBIoOWSKLO569Ep0+ElsWWf+lq8lf4khsIcwj7P20PbSru2quY6qZx9aHPePbFfhP5GE3xtg9tHpS1sy0NfmEHMRLPCyA20rIb2Af8i5TOjWSo3maZmnddT8GUoOuY7RrBdU2CKJk3Wa9zIp0NxjTN5CmSxh06dduMZp+9uY12eKGN9iGVh+23FNlaGh96QARsnEbRNGGq+thYcx1kXXuxotK/asuvKsWurLHyuei9zSF/Zp7mbnAQk5Tqw2Ll8oRRAkPDVmKwDIpWv6fwS432STS8Qmh/Wk7D5q/TYrr0ILpEmnieTVbycEebXlMZn2fScKnvOBb6BkntJrR+g6hsqBlN74ZsWH+lv2zXnukJG1g3Lxvorw1idZGz2jbgAxq/vpa6/TOI31gdbPs36vBuO223NhMOuGY9HLLIauvaQ54cd84z2AMd6HIbtZI3hPn9baPIqEwst8F6vgkB59klRf5sOX74TZcI4dhU+aCg1+fitdF2filGxitbQT2hkFK5curITPTcQwqwqt/uhLhspKpJnMx5jf/C+olyaPrqXbCACpgWwGI4vpkvfMMV5mbIdrEWpTh9yduQR4/johC+STdVCCFzrPON0SwnWYaH2LVPtvAJSFcUsq/KeaTTpPcnEc/86+b36BqTIZV78Wx54JiXR/EIc0ZoPoOpx46LEtW66TuY7pKLeLTzq5EFlFLPrtDspiz8jnuP3H3Uzo/AbWvIjGddrWIPPubaZZGatHN7wwM/EcxD0SQX3zaK+L9Lqg/C/y6XWiGnZn6AKm5A90WbZ2SIoNsyfWYVh6BpOGKKI0XFzPNZXMX5gs19Tw2srEi2tpem1sjyFzdzNPfnkHYjzM+XNHGv/BGt1bmoBhl9YkASxMzgBdoHNPH3MDeP/m4Z4ZZxg1sf1TpuV7SvmAhfMzrZJVjdN2MLYNgqx703JoCfDuzYIuSZeUUOfhIHaswQtxEwLXUgdsmkd3gMW9LSOmAu+x7igzQzZAN2DgjLfiQu6Gki/TcNOby2Hy4VpK8a7TGymP1XKnaEDmD6Rs/kFq1NIvpsTVy/6wEfjwdpRcA9EagbBAikNoOHdh4FtHhSQtyoFh1YBcdN8FwoW0SZJeG/n5HQd/dACEIyIkfSJiD+cTZ1UIFVo1YyP1ymJMaNkAMHYBBCl2qhJvhanqjxTZL/gxNXByDaJyrx4twpV1w/ImvJb3SsQr5z3bohyIa5uwic6Jz/P1zgmSks8J1jpaVXwq3EQfF1kf9iANoxNeX5XHog/VRli+Dw4GI178EXOPzPWe3GnMXzjXtlXhBHnp3IvupKZi73R7SvDmq8vkef8YXCYd3rBpfaGSgx/Tbw+bwsSTD17ZyNAu8mexFW+TStkmEB6fNJ3HKOnGytqt5W2U25/bCH+jimH+EnE42nU6DsU3C6/ovBkQv0BoQz2nnjvF6yy5QiKt3BFV9c7VL5Cc4V/fFsgNvBziw69Hfv/yfZIFx620qxOU8+uMLGZ1v4KeCidkb0bK3kVFo7MOuTh3dJpQN2b4zdtd/tTxNxie3h8SrHgYYzzewzekYTM01PQgpj2Eub90RfmYW1BVwakzNhlWMq1MuIwLVymZGSeJ40m2aPcxKq8fZubKyDhw+wPkr9Q7spu0lFhiOMZQxJP8eiU4ubbVMDSBybb67hZBxqq7xRoUjqxqeMqEeT+uVRGobce5f2UcuWEQJ9s3eYs+hqLtazaMLZJtiYrBQQ/n3iSWYAqycYujz1gVqPRNVVKqFqLBglrsYhtqJQjWlJ0ssK82zLovUU6H6koyP5xaNNbFFDqaBvYas783rSK7GE1lZJ6iqUUYIUocFzA4p6tvVKYVEUR3xe2GytHvjbgTLfH9adpVMTHewZdFTlbV0x2yj/ZtBfN1RR79iSXmb+0LltFdHAj8jrchCYKQF6DOuMNfk63PCCrdp4sFisf//zphpwV+dZEDonZFKZaEGDRGy9VdyYmullX+POU1PDYyIm+G8I07l/4o0LoAWnw2I1S3rWT6IXEn9QtD8l/IonD4s2FDs6vLa3+TM8S+27W31kKKevGEyv/xjXpV9e4/i4ZDs37MPE8W1G8YDMnNpVROuzaXJLaPO9FMfXXGlJYpFRFoiotitBnXwmJqyUeQjRC6P+yjUU+k2zHvhrhDp6ZP2dcsgkzT44zJRo4IaeNIDhJEiQOI83nb5HqoypPK6nrauj/+3eYfYkmE937euLF+Ku59xZZE9bxZ6KbfxepFP+O9L9txa+QgsaHffxPzLxfJrkOiKs+rBj7f0PRmNbSu/dT/TtJrqjzPydN/5wi+YcWk/6FtONJqPVftOHYz1GFW77In94C8P+RXKiqiphQ/o9ZfYxWtuI+2QHgA7WrQCSSJ/31tvyCXJ+qm3nHbGnz+eUqm6jsJNF3PgbhUuJSOyLab673/zNydlCP5Ti2nHbD/kMpagqiGaMTk22HTxEMBZf8/c/YxSo0rXRFV+sFrKW7adPD5xu8TOu3L234IhVwjXRXD93CV3M/2ILPMpgPKPvMFb9Lygeo0lZwQuncKHm/VJ62GdrOxeT/whZaRuW5lfGfbOh+oay8hirhmOrpKTweXuoutQi2ou8t8nYV3yZLe2W0osIPEjukrhuv/cT+TyKm1odhbfcTShXlUz9ki92KztsRnisaVJdsMT/8gp2YGTRzFNvfjW2UVfW2zL5YT/8GMuvrUT2/U3hnEUX6GBpO5XhNiHASMY6Pi5WjLH/OzFSxi9RW7JkUd1PVo/a7xnTRXY1qdx4j3EEq+ig3E5sExNLU+Z0w6UC7kEjCk4QQUkwtm6+sOREDHKg/mm79RGKzhFqfK7I1slOInp/WC5529CNei6+cT+edGxpiR/J4TiA/olC1rROdQNsKHX7RvMwWUEvgFVYry8cFsXw7hWR+74e8nwuS5hVIdBqQXicbGdPuL8w9E2BeC1CqyWmM7aD7vXcjFKdx7fZbceJMv6JY9ZFgZg3a7VRBkAKMobsi/pinRQTfUB46JI6OSwYsz8+BehNaW/g9nett0Xw4dqN4YUOLWJmQqNLG2e8kaXoLrXtaxk8MNU++Y+tnlIjRSVkb/qDNYH+qTu0GiZ20G099uzpZwoYZhtq6GLhxMb2Gq81wC3QskviWsjBA3hhedN7ewqhCDtbOf0kYW/jSpt2uck+DCl3o2iv7MLeIK98xWmxLKqffrEAKWoKvcFMu+1v0Acd6+CWsAkihWjYwNjMnTS8yEnUxF9zYHLlCGhNbSl0O1/Yh/zr/CgdJDLSUqaur8nYrQ33r3dtv8N2k7Nuu7PaZqkZHLoMChpQyZZOWZhrB7Az0uGliDXtcOvmdFYyQ2HEKuwjzesvvK9um+bM1rO8j59jVoyqKYtb7Oc7LDZPFScQjSPlJRJd6C52uW+3Yjt959ZQ7YAE1j3gstSmbKUnlFb+XPZDbDqGK6khW+V5MU7WZ3z4any3lDvyDH1rd0ErffItl3B/LPK+u7AYZHKtwSfx7WF3gUEUVX6eeCfEa0izi8aP8bD0OKhnICF0rNd/fLN8QQ+HaRtqURbfy774C7/3UVRNWke8wRovB1EGtHCwtvjhApdZFqIfbo//9lunMq4gPhbmQbSmMvUFky1OsX3DytOEEVa0t1pym82irVrj51n5hPe73Xdt19RF2zdiqoYkvlVNeEMj5tr3sq7pm3OpEl/fz6riZBc1HXEG635fRT+fC6kw8UU9JnavqYatmEntsOM44Gbymbdua9mD6nbLqqzCSyoEbt9s8dbwH+nFnW/6uc+dESMonrDuJN4MCmz5SHrFuRhKjcf8ja8tOFIB6xqq2kKv8wRVu+ht16OLtaygbSazHulaJLGmkSbSLjjQ8p4iOAI14x/G29jgb+hImd8Y9itNeNoZWMtW2VdnTxEsDxCP9Qaw0nyUTdqwaTRK5P8Ahh6iWugFi4kWJHxbUT4TWUbr6QOmnKWsLjA/vrAZMS39VtOfd7xkPN33GTh9xq6wZ6BkwbX6Qj8dsetah7FqEi6APu40IaydT9lUoqFQmnbnnATYjRAfomnRPU6s9VP6NN8VOJ+yYWWYoxD+bDAWErgF9QcJ2wpg10llolD/m4VmchVVmOqjlZleJUbVrBhhFmdCNLfGhcPPdcRPckr6GG1ZsgPIwUFbMYbvzCKXFPbEkeX0uQNxFPRHyrLaraEY4BrsT1vzHBjauqarSbFiJrZ+mxaiGzIk2ZOUgBkOZzXL2xntd7NiP8KwEjNMAAAa/SURBVM2S2lkube6u8VFxKxKw9v1cmRsDlVxRiIKqm/BFYp+K1Qw2om+GeKZ4zJvyCGWfGCHVtEudsFfcs1Jtp8gBDqLvXnVBd3c8pEL0syjsaMSdJw+YVMgbRUzMSS4e6VAeu9PMrX5m9ws9betoE6BgXPWFEcLhmbVmadkedmFyg6Pv7xzA/MECPEAxO1ZhhrKeTRoiOgEXTVVIgo6eoGY/ZEXZUNd9Me9n5qrN41yL4ldsODXvtn1jgW4tyJg31MC1//ZBozBJHzVrDxk/aNxCE7nFpu5GZdNMCkBs4IeSYMqWdWe/OzbFE+fbTtIRhkh7EPFLRlO7TWtBEFVBOskeDo/9t/XTfDJjMmZGaZ2a9VUJGf2h5FbAfTk0HcqSmneAuH7PRG0RPLEHwygxhXtkmuamFM9GgxqhqTSM9fxRElUS7Ie2D60fWwUgdGetpkZtvfu0p4dsRrBXzTtse0WUTXbTeQBXk/J5UOkBUK+q48kSV3NKnGEykt+16c1H8ndL+0zF12nVXXQOEbrMwnk55dKj/Z6HjnkXrpl2wy5inMrM6Irbaf1loMtSnXZnLX/IwdtIC6wnS7HfbUuarIi53RZfCCxJ8/aDzAW6C9YR/I4Z15EqjVvGsfSqp1W+HWc8JLFye0OPPyP/E9b5sVVzhPxrUaD96eXbcB+ssG63Fbe7acZUdJ0vH6/u0MbMUnO95jXkrziMX8Ha3sI6Cf8nqwk/kjEDlR6Mq+CwecpnbA5bfNtcPvZLJ8vBqMypVxjideK+L0t7NV+vsVZfrBPAHTSP4sZ8MF8FkzaU37zcZnRyM3YTZ/GFATiuZuVc8YG2NgP7z50B3XbVmzzMH3744oKcABr6AOY0rAcujNSxWWgfCd+tmB+assTdN3fFp3swjnbcPwnQ6Eqw1gTxPg+39Cu3M0RQH+ibE9aR3zofF4wrYmyj6wtf0/CVXVvn5pWsrfE3M5d2sl4zqehk97FKX1FzIeTa7UZeY93j4+j+HPRRsxLSpcyt6N0OY3Cfv0/xI+musDYdrRDbI9zn4d3rEW8HBv8FpAzrwKfr9Jd3KFTDoY0yGob4osjqWD68z1p7yao50ypg0z3kkTtGzV2s3as50aCG4jn7TlhrRKnWM1a1GgUn6cLOT1E2pRV9DHWC+/K7duUYLXFh08waoruLdXgtoOdKr0zUM1aucE7TVd37JlNDVDU5OaLWvHAThvalltnCen7qho6Psb6UdnQrEIVXkbKndpNynWPvfcOGcVN2m+lXU9yUL91m/Yrd6mqXC0wnPADc16/Ps8krc4R+/TpSxq99xOPAc/qoyhzHoeMe16ExdWWKYfni3bSnfl+sXV3A1H7V0TtYs2crNj0KIzVfEkkz+cw7bcZD1YvzwGbAHI3DAbqyq9Rinajh+Oq9noFVtE+XmO0Q3USrVg9rSY2wgcp/eZ5Ozyqadew5Ireboyk0wcsvTma0NIbjy32nPWa7W5c4Ybnvb/Cxmj8wmxIJmlT4GlIEm0pdvWvzQ5s3kFP0IRH3SUwyKoZee/W2DwOr1udhxQY4fldnn9Cq7b3ogJ3CVn3kkz8A60ykbkep75quOWC5grTEynyfB67DkrRHquc2VmxBOjQf0ardTVNiJbRf5t1PtIZQKDIp71ppPKbHtvCnFbNhlXZVV382iG9jfeji3sGKwSB134hXaNXxxnbMSQ/d18TR7ceFUY8vUNe0zUZjys88kSYWKJFfvMsjqCRe379QEOFw5Td/zM3oQbTfqi/PpsfN5HR59uKHl++hPYnUOPfBCuY6vxJSsPQq9KCHUXwP0PfQ+umO64/AMpFcjxdGXhSAJCJ04vovAspG9QUDNr47ZwUUUnQOkTA1fypCCpjCp3/TiApoEb8ULrfMh2iFHCqOtucRGFuEgf5dI8pIS16NMioP0TobaY82TVThyhR4XbX/Fq21L627tRPtwbx1wrHMaK563Zj+bUCF9frLoQnDFe7DNR0V2raEvw4pRiW+FSO3gvtwzXUEzVectV8gBjT+g9i4FTva+jZe569Cuta05Pk7r56RrsTmPbx/B/Hg8NuC/yvbddZ/I2BMcjCc705jyYYXOGwC/yWIEaXgBMrLL8H7OhlKHPAh/u8Q8xSdE7j2r6wIly3FixMByxx+ETNm5bS1mcSe/YODeYd0w1JcxtfrHwXNIXJ+dW3L+L3VV3dB44tSEsdcz7DXfwJ9vp4DNJ0kcJW/AOItwrH2XDcOELqwPlX0PKNz5Q+CC2LX9f6GMfwaza8f40sAvds0rfvkL9r5j/Z9/Ef/6B/9o7+A/g9oR77ZZHVF5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solidFill>
                <a:srgbClr val="000000"/>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168" y="1400457"/>
            <a:ext cx="5885145" cy="5481015"/>
          </a:xfrm>
          <a:prstGeom prst="rect">
            <a:avLst/>
          </a:prstGeom>
        </p:spPr>
      </p:pic>
      <p:sp>
        <p:nvSpPr>
          <p:cNvPr id="7" name="Tekstvak 6"/>
          <p:cNvSpPr txBox="1"/>
          <p:nvPr/>
        </p:nvSpPr>
        <p:spPr>
          <a:xfrm rot="20714926">
            <a:off x="5362400" y="2736849"/>
            <a:ext cx="1569990" cy="646331"/>
          </a:xfrm>
          <a:prstGeom prst="rect">
            <a:avLst/>
          </a:prstGeom>
          <a:noFill/>
        </p:spPr>
        <p:txBody>
          <a:bodyPr wrap="square" rtlCol="0">
            <a:spAutoFit/>
          </a:bodyPr>
          <a:lstStyle/>
          <a:p>
            <a:pPr algn="ctr"/>
            <a:r>
              <a:rPr lang="nl-BE" sz="3600" b="1" dirty="0" smtClean="0">
                <a:solidFill>
                  <a:srgbClr val="008D36"/>
                </a:solidFill>
                <a:latin typeface="Calibri" panose="020F0502020204030204" pitchFamily="34" charset="0"/>
              </a:rPr>
              <a:t>TEAM</a:t>
            </a:r>
          </a:p>
        </p:txBody>
      </p:sp>
      <p:sp>
        <p:nvSpPr>
          <p:cNvPr id="8" name="Tekstvak 7"/>
          <p:cNvSpPr txBox="1"/>
          <p:nvPr/>
        </p:nvSpPr>
        <p:spPr>
          <a:xfrm rot="20361977">
            <a:off x="6461559" y="4541260"/>
            <a:ext cx="2074083" cy="1077218"/>
          </a:xfrm>
          <a:prstGeom prst="rect">
            <a:avLst/>
          </a:prstGeom>
          <a:noFill/>
        </p:spPr>
        <p:txBody>
          <a:bodyPr wrap="square" rtlCol="0">
            <a:spAutoFit/>
          </a:bodyPr>
          <a:lstStyle/>
          <a:p>
            <a:pPr algn="r"/>
            <a:r>
              <a:rPr lang="nl-BE" sz="3200" b="1" dirty="0" smtClean="0">
                <a:solidFill>
                  <a:srgbClr val="008D36"/>
                </a:solidFill>
                <a:latin typeface="Calibri" panose="020F0502020204030204" pitchFamily="34" charset="0"/>
              </a:rPr>
              <a:t>GEZOND VERSTAND</a:t>
            </a:r>
          </a:p>
        </p:txBody>
      </p:sp>
      <p:sp>
        <p:nvSpPr>
          <p:cNvPr id="3" name="Titel 2"/>
          <p:cNvSpPr>
            <a:spLocks noGrp="1"/>
          </p:cNvSpPr>
          <p:nvPr>
            <p:ph type="title"/>
          </p:nvPr>
        </p:nvSpPr>
        <p:spPr/>
        <p:txBody>
          <a:bodyPr/>
          <a:lstStyle/>
          <a:p>
            <a:r>
              <a:rPr lang="nl-NL" dirty="0"/>
              <a:t>Wat nemen we mee…</a:t>
            </a:r>
            <a:endParaRPr lang="nl-BE" dirty="0"/>
          </a:p>
        </p:txBody>
      </p:sp>
    </p:spTree>
    <p:extLst>
      <p:ext uri="{BB962C8B-B14F-4D97-AF65-F5344CB8AC3E}">
        <p14:creationId xmlns:p14="http://schemas.microsoft.com/office/powerpoint/2010/main" val="184673049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Decreet Rechtspositie Personeel</a:t>
            </a:r>
            <a:endParaRPr lang="nl-BE" dirty="0"/>
          </a:p>
        </p:txBody>
      </p:sp>
    </p:spTree>
    <p:extLst>
      <p:ext uri="{BB962C8B-B14F-4D97-AF65-F5344CB8AC3E}">
        <p14:creationId xmlns:p14="http://schemas.microsoft.com/office/powerpoint/2010/main" val="3584584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a:t>
            </a:r>
            <a:endParaRPr lang="nl-BE" dirty="0"/>
          </a:p>
        </p:txBody>
      </p:sp>
      <p:sp>
        <p:nvSpPr>
          <p:cNvPr id="3" name="Tijdelijke aanduiding voor inhoud 2"/>
          <p:cNvSpPr>
            <a:spLocks noGrp="1"/>
          </p:cNvSpPr>
          <p:nvPr>
            <p:ph idx="1"/>
          </p:nvPr>
        </p:nvSpPr>
        <p:spPr/>
        <p:txBody>
          <a:bodyPr>
            <a:normAutofit/>
          </a:bodyPr>
          <a:lstStyle/>
          <a:p>
            <a:pPr>
              <a:lnSpc>
                <a:spcPct val="80000"/>
              </a:lnSpc>
            </a:pPr>
            <a:r>
              <a:rPr lang="nl-BE" altLang="nl-BE" dirty="0"/>
              <a:t>Gesubsidieerd personeel</a:t>
            </a:r>
          </a:p>
          <a:p>
            <a:pPr>
              <a:lnSpc>
                <a:spcPct val="80000"/>
              </a:lnSpc>
            </a:pPr>
            <a:r>
              <a:rPr lang="nl-BE" altLang="nl-BE" dirty="0"/>
              <a:t>Bekwaamheidsbewijzen</a:t>
            </a:r>
          </a:p>
          <a:p>
            <a:pPr>
              <a:lnSpc>
                <a:spcPct val="80000"/>
              </a:lnSpc>
            </a:pPr>
            <a:r>
              <a:rPr lang="nl-BE" altLang="nl-BE" dirty="0"/>
              <a:t>Personeelsformatie</a:t>
            </a:r>
          </a:p>
          <a:p>
            <a:pPr>
              <a:lnSpc>
                <a:spcPct val="80000"/>
              </a:lnSpc>
            </a:pPr>
            <a:r>
              <a:rPr lang="nl-BE" altLang="nl-BE" dirty="0"/>
              <a:t>Statuut personeel in wervingsambten</a:t>
            </a:r>
          </a:p>
          <a:p>
            <a:pPr>
              <a:lnSpc>
                <a:spcPct val="80000"/>
              </a:lnSpc>
            </a:pPr>
            <a:r>
              <a:rPr lang="nl-BE" altLang="nl-BE" dirty="0"/>
              <a:t>Waar verdere informatie vinden</a:t>
            </a:r>
          </a:p>
          <a:p>
            <a:endParaRPr lang="nl-BE" dirty="0"/>
          </a:p>
          <a:p>
            <a:endParaRPr lang="nl-BE" dirty="0"/>
          </a:p>
        </p:txBody>
      </p:sp>
    </p:spTree>
    <p:extLst>
      <p:ext uri="{BB962C8B-B14F-4D97-AF65-F5344CB8AC3E}">
        <p14:creationId xmlns:p14="http://schemas.microsoft.com/office/powerpoint/2010/main" val="32139434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b="1" dirty="0" smtClean="0">
                <a:solidFill>
                  <a:schemeClr val="accent5">
                    <a:lumMod val="75000"/>
                  </a:schemeClr>
                </a:solidFill>
              </a:rPr>
              <a:t>Gesubsidieerd personeel</a:t>
            </a:r>
            <a:endParaRPr lang="nl-BE" b="1" dirty="0">
              <a:solidFill>
                <a:schemeClr val="accent5">
                  <a:lumMod val="75000"/>
                </a:schemeClr>
              </a:solidFill>
            </a:endParaRPr>
          </a:p>
        </p:txBody>
      </p:sp>
    </p:spTree>
    <p:extLst>
      <p:ext uri="{BB962C8B-B14F-4D97-AF65-F5344CB8AC3E}">
        <p14:creationId xmlns:p14="http://schemas.microsoft.com/office/powerpoint/2010/main" val="395157146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Gesubsidieerd personeel - </a:t>
            </a:r>
            <a:br>
              <a:rPr lang="nl-BE" dirty="0" smtClean="0"/>
            </a:br>
            <a:r>
              <a:rPr lang="nl-BE" dirty="0" smtClean="0"/>
              <a:t>DRP</a:t>
            </a:r>
            <a:endParaRPr lang="nl-BE" dirty="0"/>
          </a:p>
        </p:txBody>
      </p:sp>
      <p:sp>
        <p:nvSpPr>
          <p:cNvPr id="3" name="Tijdelijke aanduiding voor inhoud 2"/>
          <p:cNvSpPr>
            <a:spLocks noGrp="1"/>
          </p:cNvSpPr>
          <p:nvPr>
            <p:ph idx="1"/>
          </p:nvPr>
        </p:nvSpPr>
        <p:spPr/>
        <p:txBody>
          <a:bodyPr/>
          <a:lstStyle/>
          <a:p>
            <a:pPr marL="0" indent="0">
              <a:buNone/>
            </a:pPr>
            <a:r>
              <a:rPr lang="nl-BE" dirty="0" smtClean="0"/>
              <a:t>De meeste personeelsleden worden gesubsidieerd door de Vlaamse gemeenschap. </a:t>
            </a:r>
            <a:r>
              <a:rPr lang="nl-BE" b="1" dirty="0" smtClean="0"/>
              <a:t>Gesubsidieerde personeelsleden </a:t>
            </a:r>
            <a:r>
              <a:rPr lang="nl-BE" dirty="0" smtClean="0"/>
              <a:t>hebben een ander statuut dan contractuelen, gebaseerd op het DRP (decreet rechtspositie).</a:t>
            </a:r>
          </a:p>
          <a:p>
            <a:pPr marL="0" indent="0">
              <a:buNone/>
            </a:pPr>
            <a:r>
              <a:rPr lang="nl-BE" dirty="0" smtClean="0"/>
              <a:t> </a:t>
            </a:r>
          </a:p>
          <a:p>
            <a:pPr marL="0" indent="0">
              <a:buNone/>
            </a:pPr>
            <a:endParaRPr lang="nl-BE" dirty="0" smtClean="0"/>
          </a:p>
          <a:p>
            <a:pPr marL="0" indent="0">
              <a:buNone/>
            </a:pPr>
            <a:r>
              <a:rPr lang="nl-BE" b="1" dirty="0" smtClean="0"/>
              <a:t>Contractuelen</a:t>
            </a:r>
            <a:r>
              <a:rPr lang="nl-BE" dirty="0" smtClean="0"/>
              <a:t> worden niet gesubsidieerd maar rechtstreeks betaald met werkingsmiddelen van de VZW. </a:t>
            </a:r>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125</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
        <p:nvSpPr>
          <p:cNvPr id="5" name="Niet gelijk aan 4"/>
          <p:cNvSpPr/>
          <p:nvPr/>
        </p:nvSpPr>
        <p:spPr>
          <a:xfrm>
            <a:off x="2536749" y="3209415"/>
            <a:ext cx="1430099" cy="84575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32803941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Gesubsidieerd personeel - </a:t>
            </a:r>
            <a:br>
              <a:rPr lang="nl-BE" dirty="0" smtClean="0"/>
            </a:br>
            <a:r>
              <a:rPr lang="nl-BE" dirty="0" smtClean="0"/>
              <a:t>Salaris</a:t>
            </a:r>
            <a:endParaRPr lang="nl-BE" dirty="0"/>
          </a:p>
        </p:txBody>
      </p:sp>
      <p:sp>
        <p:nvSpPr>
          <p:cNvPr id="3" name="Tijdelijke aanduiding voor inhoud 2"/>
          <p:cNvSpPr>
            <a:spLocks noGrp="1"/>
          </p:cNvSpPr>
          <p:nvPr>
            <p:ph idx="1"/>
          </p:nvPr>
        </p:nvSpPr>
        <p:spPr/>
        <p:txBody>
          <a:bodyPr>
            <a:normAutofit lnSpcReduction="10000"/>
          </a:bodyPr>
          <a:lstStyle/>
          <a:p>
            <a:pPr marL="0" indent="0">
              <a:lnSpc>
                <a:spcPct val="90000"/>
              </a:lnSpc>
              <a:buNone/>
              <a:defRPr/>
            </a:pPr>
            <a:r>
              <a:rPr lang="nl-BE" altLang="nl-BE" b="1" dirty="0" smtClean="0"/>
              <a:t>Salaris</a:t>
            </a:r>
            <a:r>
              <a:rPr lang="nl-BE" altLang="nl-BE" dirty="0" smtClean="0"/>
              <a:t> van gesubsidieerd personeel =</a:t>
            </a:r>
            <a:endParaRPr lang="nl-BE" altLang="nl-BE" dirty="0"/>
          </a:p>
          <a:p>
            <a:pPr lvl="2">
              <a:buFont typeface="Wingdings" panose="05000000000000000000" pitchFamily="2" charset="2"/>
              <a:buChar char="§"/>
            </a:pPr>
            <a:r>
              <a:rPr lang="nl-BE" altLang="nl-BE" dirty="0" smtClean="0"/>
              <a:t>wedde</a:t>
            </a:r>
            <a:endParaRPr lang="nl-BE" altLang="nl-BE" dirty="0"/>
          </a:p>
          <a:p>
            <a:pPr lvl="2">
              <a:buFont typeface="Wingdings" panose="05000000000000000000" pitchFamily="2" charset="2"/>
              <a:buChar char="§"/>
            </a:pPr>
            <a:r>
              <a:rPr lang="nl-BE" altLang="nl-BE" dirty="0"/>
              <a:t>haard/standplaatsvergoeding</a:t>
            </a:r>
          </a:p>
          <a:p>
            <a:pPr lvl="2">
              <a:buFont typeface="Wingdings" panose="05000000000000000000" pitchFamily="2" charset="2"/>
              <a:buChar char="§"/>
            </a:pPr>
            <a:r>
              <a:rPr lang="nl-BE" altLang="nl-BE" dirty="0"/>
              <a:t>vakantiegeld</a:t>
            </a:r>
          </a:p>
          <a:p>
            <a:pPr lvl="2">
              <a:buFont typeface="Wingdings" panose="05000000000000000000" pitchFamily="2" charset="2"/>
              <a:buChar char="§"/>
            </a:pPr>
            <a:r>
              <a:rPr lang="nl-BE" altLang="nl-BE" dirty="0" err="1"/>
              <a:t>e</a:t>
            </a:r>
            <a:r>
              <a:rPr lang="nl-BE" altLang="nl-BE" dirty="0" err="1" smtClean="0"/>
              <a:t>indejaarstoelage</a:t>
            </a:r>
            <a:endParaRPr lang="nl-BE" altLang="nl-BE" dirty="0"/>
          </a:p>
          <a:p>
            <a:pPr marL="0" indent="0">
              <a:buNone/>
            </a:pPr>
            <a:r>
              <a:rPr lang="nl-BE" altLang="nl-BE" dirty="0" smtClean="0"/>
              <a:t>Partners in </a:t>
            </a:r>
            <a:r>
              <a:rPr lang="nl-BE" altLang="nl-BE" b="1" dirty="0" smtClean="0"/>
              <a:t>salarisbetaling</a:t>
            </a:r>
            <a:r>
              <a:rPr lang="nl-BE" altLang="nl-BE" dirty="0" smtClean="0"/>
              <a:t> = </a:t>
            </a:r>
          </a:p>
          <a:p>
            <a:pPr lvl="2">
              <a:buFont typeface="Wingdings" panose="05000000000000000000" pitchFamily="2" charset="2"/>
              <a:buChar char="§"/>
            </a:pPr>
            <a:r>
              <a:rPr lang="nl-BE" altLang="nl-BE" dirty="0" smtClean="0"/>
              <a:t>personeelslid </a:t>
            </a:r>
            <a:r>
              <a:rPr lang="nl-BE" altLang="nl-BE" dirty="0"/>
              <a:t>(</a:t>
            </a:r>
            <a:r>
              <a:rPr lang="nl-BE" altLang="nl-BE" dirty="0" smtClean="0"/>
              <a:t>rekeningnummer doorgeven) </a:t>
            </a:r>
          </a:p>
          <a:p>
            <a:pPr lvl="2">
              <a:buFont typeface="Wingdings" panose="05000000000000000000" pitchFamily="2" charset="2"/>
              <a:buChar char="§"/>
            </a:pPr>
            <a:r>
              <a:rPr lang="nl-BE" altLang="nl-BE" dirty="0" smtClean="0"/>
              <a:t>personeelsdienst centrum</a:t>
            </a:r>
            <a:r>
              <a:rPr lang="nl-BE" altLang="nl-BE" dirty="0"/>
              <a:t>	  </a:t>
            </a:r>
            <a:endParaRPr lang="nl-BE" altLang="nl-BE" dirty="0" smtClean="0"/>
          </a:p>
          <a:p>
            <a:pPr lvl="2">
              <a:buFont typeface="Wingdings" panose="05000000000000000000" pitchFamily="2" charset="2"/>
              <a:buChar char="§"/>
            </a:pPr>
            <a:r>
              <a:rPr lang="nl-BE" altLang="nl-BE" dirty="0"/>
              <a:t>w</a:t>
            </a:r>
            <a:r>
              <a:rPr lang="nl-BE" altLang="nl-BE" dirty="0" smtClean="0"/>
              <a:t>erkstation departement onderwijs</a:t>
            </a:r>
          </a:p>
          <a:p>
            <a:pPr lvl="2">
              <a:buFont typeface="Wingdings" panose="05000000000000000000" pitchFamily="2" charset="2"/>
              <a:buChar char="§"/>
            </a:pPr>
            <a:r>
              <a:rPr lang="nl-BE" altLang="nl-BE" dirty="0"/>
              <a:t>b</a:t>
            </a:r>
            <a:r>
              <a:rPr lang="nl-BE" altLang="nl-BE" dirty="0" smtClean="0"/>
              <a:t>oekhouding </a:t>
            </a:r>
            <a:r>
              <a:rPr lang="nl-BE" altLang="nl-BE" dirty="0"/>
              <a:t>	</a:t>
            </a:r>
            <a:endParaRPr lang="nl-BE" altLang="nl-BE" dirty="0" smtClean="0"/>
          </a:p>
          <a:p>
            <a:pPr lvl="2">
              <a:buFont typeface="Wingdings" panose="05000000000000000000" pitchFamily="2" charset="2"/>
              <a:buChar char="§"/>
            </a:pPr>
            <a:r>
              <a:rPr lang="nl-BE" altLang="nl-BE" dirty="0"/>
              <a:t>f</a:t>
            </a:r>
            <a:r>
              <a:rPr lang="nl-BE" altLang="nl-BE" dirty="0" smtClean="0"/>
              <a:t>inanciële </a:t>
            </a:r>
            <a:r>
              <a:rPr lang="nl-BE" altLang="nl-BE" dirty="0"/>
              <a:t>diensten Vlaamse Overheid (ING) </a:t>
            </a:r>
          </a:p>
          <a:p>
            <a:pPr lvl="2">
              <a:buFont typeface="Wingdings" panose="05000000000000000000" pitchFamily="2" charset="2"/>
              <a:buChar char="§"/>
            </a:pPr>
            <a:r>
              <a:rPr lang="nl-BE" altLang="nl-BE" dirty="0"/>
              <a:t>personeelslid</a:t>
            </a:r>
          </a:p>
          <a:p>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126</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
        <p:nvSpPr>
          <p:cNvPr id="8" name="Pijl-omlaag 7"/>
          <p:cNvSpPr/>
          <p:nvPr/>
        </p:nvSpPr>
        <p:spPr>
          <a:xfrm>
            <a:off x="1023730" y="4015409"/>
            <a:ext cx="377687" cy="16797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5808990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Aft>
                <a:spcPts val="600"/>
              </a:spcAft>
            </a:pPr>
            <a:r>
              <a:rPr lang="nl-BE" dirty="0" smtClean="0"/>
              <a:t>Gesubsidieerd personeel - </a:t>
            </a:r>
            <a:br>
              <a:rPr lang="nl-BE" dirty="0" smtClean="0"/>
            </a:br>
            <a:r>
              <a:rPr lang="nl-BE" dirty="0" smtClean="0"/>
              <a:t>Bekwaamheidsbewijzen</a:t>
            </a:r>
            <a:endParaRPr lang="nl-BE" dirty="0"/>
          </a:p>
        </p:txBody>
      </p:sp>
      <p:sp>
        <p:nvSpPr>
          <p:cNvPr id="3" name="Tijdelijke aanduiding voor inhoud 2"/>
          <p:cNvSpPr>
            <a:spLocks noGrp="1"/>
          </p:cNvSpPr>
          <p:nvPr>
            <p:ph idx="1"/>
          </p:nvPr>
        </p:nvSpPr>
        <p:spPr/>
        <p:txBody>
          <a:bodyPr>
            <a:normAutofit fontScale="92500" lnSpcReduction="20000"/>
          </a:bodyPr>
          <a:lstStyle/>
          <a:p>
            <a:pPr marL="0" indent="0">
              <a:lnSpc>
                <a:spcPct val="80000"/>
              </a:lnSpc>
              <a:buNone/>
            </a:pPr>
            <a:r>
              <a:rPr lang="nl-BE" altLang="nl-BE" dirty="0" smtClean="0"/>
              <a:t>Eerste criterium om als personeelslid subsidieerbaar te zijn: </a:t>
            </a:r>
            <a:r>
              <a:rPr lang="nl-BE" altLang="nl-BE" b="1" dirty="0" smtClean="0"/>
              <a:t>bekwaamheidsbewijs</a:t>
            </a:r>
          </a:p>
          <a:p>
            <a:pPr marL="0" indent="0">
              <a:lnSpc>
                <a:spcPct val="80000"/>
              </a:lnSpc>
              <a:buNone/>
            </a:pPr>
            <a:endParaRPr lang="nl-BE" altLang="nl-BE" sz="2400" b="1" dirty="0"/>
          </a:p>
          <a:p>
            <a:pPr>
              <a:lnSpc>
                <a:spcPct val="80000"/>
              </a:lnSpc>
              <a:buFont typeface="Wingdings" panose="05000000000000000000" pitchFamily="2" charset="2"/>
              <a:buChar char="q"/>
            </a:pPr>
            <a:r>
              <a:rPr lang="nl-BE" altLang="nl-BE" sz="2400" b="1" dirty="0" smtClean="0"/>
              <a:t> Vereist bekwaamheidsbewijs (VE)</a:t>
            </a:r>
          </a:p>
          <a:p>
            <a:pPr>
              <a:lnSpc>
                <a:spcPct val="80000"/>
              </a:lnSpc>
              <a:buFont typeface="Wingdings" panose="05000000000000000000" pitchFamily="2" charset="2"/>
              <a:buChar char="q"/>
            </a:pPr>
            <a:endParaRPr lang="nl-BE" altLang="nl-BE" sz="2400" b="1" dirty="0"/>
          </a:p>
          <a:p>
            <a:pPr>
              <a:lnSpc>
                <a:spcPct val="80000"/>
              </a:lnSpc>
              <a:buFont typeface="Wingdings" panose="05000000000000000000" pitchFamily="2" charset="2"/>
              <a:buChar char="q"/>
            </a:pPr>
            <a:r>
              <a:rPr lang="nl-BE" altLang="nl-BE" sz="2400" b="1" dirty="0" smtClean="0"/>
              <a:t> Voldoende geacht bekwaamheidsbewijs (VO)</a:t>
            </a:r>
          </a:p>
          <a:p>
            <a:pPr>
              <a:lnSpc>
                <a:spcPct val="80000"/>
              </a:lnSpc>
              <a:buFont typeface="Wingdings" panose="05000000000000000000" pitchFamily="2" charset="2"/>
              <a:buChar char="q"/>
            </a:pPr>
            <a:endParaRPr lang="nl-BE" altLang="nl-BE" sz="2400" b="1" dirty="0"/>
          </a:p>
          <a:p>
            <a:pPr>
              <a:lnSpc>
                <a:spcPct val="80000"/>
              </a:lnSpc>
              <a:buFont typeface="Wingdings" panose="05000000000000000000" pitchFamily="2" charset="2"/>
              <a:buChar char="q"/>
            </a:pPr>
            <a:r>
              <a:rPr lang="nl-BE" altLang="nl-BE" sz="2400" b="1" dirty="0" smtClean="0"/>
              <a:t> Andere</a:t>
            </a:r>
          </a:p>
          <a:p>
            <a:pPr marL="457200" lvl="1" indent="0">
              <a:lnSpc>
                <a:spcPct val="80000"/>
              </a:lnSpc>
              <a:buNone/>
            </a:pPr>
            <a:r>
              <a:rPr lang="nl-BE" altLang="nl-BE" sz="2200" dirty="0" smtClean="0"/>
              <a:t>= Welbepaalde andere diploma’s die toch subsidieerbaar zijn</a:t>
            </a:r>
          </a:p>
          <a:p>
            <a:pPr marL="457200" lvl="1" indent="0">
              <a:lnSpc>
                <a:spcPct val="80000"/>
              </a:lnSpc>
              <a:buNone/>
            </a:pPr>
            <a:r>
              <a:rPr lang="nl-BE" altLang="nl-BE" sz="2200" dirty="0" smtClean="0"/>
              <a:t>= enkel indien er geen kandidaat is met VE of VO</a:t>
            </a:r>
          </a:p>
          <a:p>
            <a:pPr marL="457200" lvl="1" indent="0">
              <a:lnSpc>
                <a:spcPct val="80000"/>
              </a:lnSpc>
              <a:buNone/>
            </a:pPr>
            <a:r>
              <a:rPr lang="nl-BE" altLang="nl-BE" sz="2200" dirty="0" smtClean="0"/>
              <a:t>= aanstelling eindigt altijd op 31/08 (nooit TADD of vaste benoeming mogelijk)</a:t>
            </a:r>
          </a:p>
          <a:p>
            <a:pPr marL="457200" lvl="1" indent="0">
              <a:lnSpc>
                <a:spcPct val="80000"/>
              </a:lnSpc>
              <a:buNone/>
            </a:pPr>
            <a:r>
              <a:rPr lang="nl-BE" altLang="nl-BE" sz="2200" dirty="0" smtClean="0"/>
              <a:t>= steeds lagere salarisschaal</a:t>
            </a:r>
          </a:p>
          <a:p>
            <a:pPr marL="0" indent="0">
              <a:lnSpc>
                <a:spcPct val="80000"/>
              </a:lnSpc>
              <a:buNone/>
            </a:pPr>
            <a:endParaRPr lang="nl-BE" altLang="nl-BE" sz="2400" dirty="0"/>
          </a:p>
          <a:p>
            <a:pPr marL="0" indent="0">
              <a:lnSpc>
                <a:spcPct val="80000"/>
              </a:lnSpc>
              <a:buNone/>
            </a:pPr>
            <a:r>
              <a:rPr lang="nl-BE" altLang="nl-BE" sz="2400" dirty="0" smtClean="0"/>
              <a:t>Zie ook databank: http://data-onderwijs.vlaanderen.be/bekwaamheidsbewijzen</a:t>
            </a:r>
          </a:p>
          <a:p>
            <a:pPr marL="0" indent="0">
              <a:lnSpc>
                <a:spcPct val="80000"/>
              </a:lnSpc>
              <a:buNone/>
            </a:pPr>
            <a:endParaRPr lang="nl-BE" altLang="nl-BE" sz="2400" b="1" dirty="0" smtClean="0"/>
          </a:p>
          <a:p>
            <a:pPr marL="0" indent="0">
              <a:lnSpc>
                <a:spcPct val="80000"/>
              </a:lnSpc>
              <a:buNone/>
            </a:pPr>
            <a:endParaRPr lang="nl-BE" altLang="nl-BE" sz="2400" b="1"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127</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0824703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6344" y="1122363"/>
            <a:ext cx="6431413" cy="2387600"/>
          </a:xfrm>
        </p:spPr>
        <p:txBody>
          <a:bodyPr/>
          <a:lstStyle/>
          <a:p>
            <a:r>
              <a:rPr lang="nl-BE" b="1" dirty="0" smtClean="0">
                <a:solidFill>
                  <a:schemeClr val="accent5">
                    <a:lumMod val="75000"/>
                  </a:schemeClr>
                </a:solidFill>
              </a:rPr>
              <a:t>Personeelsformatie</a:t>
            </a:r>
            <a:endParaRPr lang="nl-BE" b="1" dirty="0">
              <a:solidFill>
                <a:schemeClr val="accent5">
                  <a:lumMod val="75000"/>
                </a:schemeClr>
              </a:solidFill>
            </a:endParaRPr>
          </a:p>
        </p:txBody>
      </p:sp>
    </p:spTree>
    <p:extLst>
      <p:ext uri="{BB962C8B-B14F-4D97-AF65-F5344CB8AC3E}">
        <p14:creationId xmlns:p14="http://schemas.microsoft.com/office/powerpoint/2010/main" val="213597657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Personeelsformatie</a:t>
            </a:r>
            <a:endParaRPr lang="nl-BE" dirty="0"/>
          </a:p>
        </p:txBody>
      </p:sp>
      <p:sp>
        <p:nvSpPr>
          <p:cNvPr id="3" name="Tijdelijke aanduiding voor inhoud 2"/>
          <p:cNvSpPr>
            <a:spLocks noGrp="1"/>
          </p:cNvSpPr>
          <p:nvPr>
            <p:ph idx="1"/>
          </p:nvPr>
        </p:nvSpPr>
        <p:spPr/>
        <p:txBody>
          <a:bodyPr>
            <a:normAutofit lnSpcReduction="10000"/>
          </a:bodyPr>
          <a:lstStyle/>
          <a:p>
            <a:pPr marL="0" indent="0">
              <a:buNone/>
            </a:pPr>
            <a:r>
              <a:rPr lang="nl-BE" sz="2800" b="1" dirty="0" smtClean="0"/>
              <a:t>3 personeelscategorieën:</a:t>
            </a:r>
          </a:p>
          <a:p>
            <a:pPr>
              <a:buFont typeface="Wingdings" panose="05000000000000000000" pitchFamily="2" charset="2"/>
              <a:buChar char="q"/>
            </a:pPr>
            <a:r>
              <a:rPr lang="nl-BE" sz="2800" dirty="0" smtClean="0"/>
              <a:t> het bestuurs- en onderwijzend personeel </a:t>
            </a:r>
          </a:p>
          <a:p>
            <a:pPr>
              <a:buFont typeface="Wingdings" panose="05000000000000000000" pitchFamily="2" charset="2"/>
              <a:buChar char="q"/>
            </a:pPr>
            <a:r>
              <a:rPr lang="nl-BE" sz="2800" dirty="0" smtClean="0"/>
              <a:t> ondersteunend personeel </a:t>
            </a:r>
          </a:p>
          <a:p>
            <a:pPr>
              <a:buFont typeface="Wingdings" panose="05000000000000000000" pitchFamily="2" charset="2"/>
              <a:buChar char="q"/>
            </a:pPr>
            <a:r>
              <a:rPr lang="nl-BE" sz="2800" dirty="0" smtClean="0"/>
              <a:t> technisch personeel </a:t>
            </a:r>
          </a:p>
          <a:p>
            <a:pPr marL="0" indent="0">
              <a:buNone/>
            </a:pPr>
            <a:endParaRPr lang="nl-BE" sz="2800" dirty="0" smtClean="0"/>
          </a:p>
          <a:p>
            <a:pPr marL="0" indent="0">
              <a:buNone/>
            </a:pPr>
            <a:r>
              <a:rPr lang="nl-BE" sz="2800" b="1" dirty="0" smtClean="0"/>
              <a:t>3 soorten ambten:</a:t>
            </a:r>
          </a:p>
          <a:p>
            <a:pPr>
              <a:buFont typeface="Wingdings" panose="05000000000000000000" pitchFamily="2" charset="2"/>
              <a:buChar char="q"/>
            </a:pPr>
            <a:r>
              <a:rPr lang="nl-BE" sz="2800" dirty="0"/>
              <a:t> </a:t>
            </a:r>
            <a:r>
              <a:rPr lang="nl-BE" sz="2800" dirty="0" smtClean="0"/>
              <a:t>bevorderingsambt</a:t>
            </a:r>
          </a:p>
          <a:p>
            <a:pPr>
              <a:buFont typeface="Wingdings" panose="05000000000000000000" pitchFamily="2" charset="2"/>
              <a:buChar char="q"/>
            </a:pPr>
            <a:r>
              <a:rPr lang="nl-BE" sz="2800" dirty="0" smtClean="0"/>
              <a:t> selectieambt</a:t>
            </a:r>
          </a:p>
          <a:p>
            <a:pPr>
              <a:buFont typeface="Wingdings" panose="05000000000000000000" pitchFamily="2" charset="2"/>
              <a:buChar char="q"/>
            </a:pPr>
            <a:r>
              <a:rPr lang="nl-BE" sz="2800" dirty="0"/>
              <a:t> </a:t>
            </a:r>
            <a:r>
              <a:rPr lang="nl-BE" sz="2800" dirty="0" smtClean="0"/>
              <a:t>wervingsambt</a:t>
            </a:r>
          </a:p>
          <a:p>
            <a:pPr>
              <a:buFont typeface="Wingdings" panose="05000000000000000000" pitchFamily="2" charset="2"/>
              <a:buChar char="q"/>
            </a:pPr>
            <a:endParaRPr lang="nl-BE" sz="2800" dirty="0" smtClean="0"/>
          </a:p>
          <a:p>
            <a:pPr>
              <a:buFont typeface="Wingdings" panose="05000000000000000000" pitchFamily="2" charset="2"/>
              <a:buChar char="q"/>
            </a:pPr>
            <a:endParaRPr lang="nl-BE" sz="2800" dirty="0" smtClean="0"/>
          </a:p>
          <a:p>
            <a:pPr marL="0" indent="0">
              <a:buNone/>
            </a:pPr>
            <a:endParaRPr lang="nl-BE" sz="2800" dirty="0">
              <a:solidFill>
                <a:srgbClr val="FF0000"/>
              </a:solidFill>
            </a:endParaRPr>
          </a:p>
        </p:txBody>
      </p:sp>
      <p:sp>
        <p:nvSpPr>
          <p:cNvPr id="4" name="Tijdelijke aanduiding voor dianummer 3"/>
          <p:cNvSpPr>
            <a:spLocks noGrp="1"/>
          </p:cNvSpPr>
          <p:nvPr>
            <p:ph type="sldNum" sz="quarter" idx="4294967295"/>
          </p:nvPr>
        </p:nvSpPr>
        <p:spPr/>
        <p:txBody>
          <a:bodyPr/>
          <a:lstStyle/>
          <a:p>
            <a:pPr>
              <a:defRPr/>
            </a:pPr>
            <a:endParaRPr lang="nl-NL" altLang="nl-BE" dirty="0"/>
          </a:p>
        </p:txBody>
      </p:sp>
    </p:spTree>
    <p:extLst>
      <p:ext uri="{BB962C8B-B14F-4D97-AF65-F5344CB8AC3E}">
        <p14:creationId xmlns:p14="http://schemas.microsoft.com/office/powerpoint/2010/main" val="105120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smtClean="0">
                <a:solidFill>
                  <a:srgbClr val="1D71B8"/>
                </a:solidFill>
              </a:rPr>
              <a:t>Spelregels</a:t>
            </a:r>
            <a:endParaRPr lang="nl-BE" dirty="0">
              <a:solidFill>
                <a:srgbClr val="1D71B8"/>
              </a:solidFill>
            </a:endParaRPr>
          </a:p>
        </p:txBody>
      </p:sp>
      <p:sp>
        <p:nvSpPr>
          <p:cNvPr id="6" name="Shape 183"/>
          <p:cNvSpPr txBox="1">
            <a:spLocks/>
          </p:cNvSpPr>
          <p:nvPr/>
        </p:nvSpPr>
        <p:spPr>
          <a:xfrm>
            <a:off x="767408" y="1268760"/>
            <a:ext cx="11017224" cy="540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rgbClr val="222268"/>
              </a:buClr>
              <a:buSzPts val="3200"/>
              <a:buFont typeface="Noto Sans Symbols"/>
              <a:buChar char="↘"/>
              <a:defRPr sz="3200" b="0" i="0" u="none" strike="noStrike" cap="none">
                <a:solidFill>
                  <a:srgbClr val="222268"/>
                </a:solidFill>
                <a:latin typeface="Calibri"/>
                <a:ea typeface="Calibri"/>
                <a:cs typeface="Calibri"/>
                <a:sym typeface="Calibri"/>
              </a:defRPr>
            </a:lvl1pPr>
            <a:lvl2pPr marL="914400" marR="0" lvl="1" indent="-406400" algn="l" rtl="0">
              <a:lnSpc>
                <a:spcPct val="100000"/>
              </a:lnSpc>
              <a:spcBef>
                <a:spcPts val="560"/>
              </a:spcBef>
              <a:spcAft>
                <a:spcPts val="0"/>
              </a:spcAft>
              <a:buClr>
                <a:srgbClr val="128015"/>
              </a:buClr>
              <a:buSzPts val="2800"/>
              <a:buFont typeface="Noto Sans Symbols"/>
              <a:buChar char="↘"/>
              <a:defRPr sz="2800" b="0" i="0" u="none" strike="noStrike" cap="none">
                <a:solidFill>
                  <a:srgbClr val="128015"/>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212167"/>
              </a:buClr>
              <a:buSzPts val="2400"/>
              <a:buFont typeface="Noto Sans Symbols"/>
              <a:buChar char="↘"/>
              <a:defRPr sz="2400" b="0" i="0" u="none" strike="noStrike" cap="none">
                <a:solidFill>
                  <a:srgbClr val="212167"/>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128015"/>
              </a:buClr>
              <a:buSzPts val="2000"/>
              <a:buFont typeface="Noto Sans Symbols"/>
              <a:buChar char="↘"/>
              <a:defRPr sz="2000" b="0" i="0" u="none" strike="noStrike" cap="none">
                <a:solidFill>
                  <a:srgbClr val="128015"/>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212167"/>
              </a:buClr>
              <a:buSzPts val="1800"/>
              <a:buFont typeface="Noto Sans Symbols"/>
              <a:buChar char="↘"/>
              <a:defRPr sz="1800" b="0" i="0" u="none" strike="noStrike" cap="none">
                <a:solidFill>
                  <a:srgbClr val="212167"/>
                </a:solidFill>
                <a:latin typeface="Calibri"/>
                <a:ea typeface="Calibri"/>
                <a:cs typeface="Calibri"/>
                <a:sym typeface="Calibri"/>
              </a:defRPr>
            </a:lvl5pPr>
            <a:lvl6pPr marL="2743200" marR="0" lvl="5" indent="-323850" algn="l" rtl="0">
              <a:lnSpc>
                <a:spcPct val="100000"/>
              </a:lnSpc>
              <a:spcBef>
                <a:spcPts val="300"/>
              </a:spcBef>
              <a:spcAft>
                <a:spcPts val="0"/>
              </a:spcAft>
              <a:buClr>
                <a:srgbClr val="1C1C1C"/>
              </a:buClr>
              <a:buSzPts val="1500"/>
              <a:buFont typeface="Noto Sans Symbols"/>
              <a:buChar char="↘"/>
              <a:defRPr sz="1500" b="0" i="0" u="none" strike="noStrike" cap="none">
                <a:solidFill>
                  <a:srgbClr val="1C1C1C"/>
                </a:solidFill>
                <a:latin typeface="Verdana"/>
                <a:ea typeface="Verdana"/>
                <a:cs typeface="Verdana"/>
                <a:sym typeface="Verdana"/>
              </a:defRPr>
            </a:lvl6pPr>
            <a:lvl7pPr marL="3200400" marR="0" lvl="6" indent="-323850" algn="l" rtl="0">
              <a:lnSpc>
                <a:spcPct val="100000"/>
              </a:lnSpc>
              <a:spcBef>
                <a:spcPts val="300"/>
              </a:spcBef>
              <a:spcAft>
                <a:spcPts val="0"/>
              </a:spcAft>
              <a:buClr>
                <a:srgbClr val="1C1C1C"/>
              </a:buClr>
              <a:buSzPts val="1500"/>
              <a:buFont typeface="Noto Sans Symbols"/>
              <a:buChar char="↘"/>
              <a:defRPr sz="1500" b="0" i="0" u="none" strike="noStrike" cap="none">
                <a:solidFill>
                  <a:srgbClr val="1C1C1C"/>
                </a:solidFill>
                <a:latin typeface="Verdana"/>
                <a:ea typeface="Verdana"/>
                <a:cs typeface="Verdana"/>
                <a:sym typeface="Verdana"/>
              </a:defRPr>
            </a:lvl7pPr>
            <a:lvl8pPr marL="3657600" marR="0" lvl="7" indent="-323850" algn="l" rtl="0">
              <a:lnSpc>
                <a:spcPct val="100000"/>
              </a:lnSpc>
              <a:spcBef>
                <a:spcPts val="300"/>
              </a:spcBef>
              <a:spcAft>
                <a:spcPts val="0"/>
              </a:spcAft>
              <a:buClr>
                <a:srgbClr val="1C1C1C"/>
              </a:buClr>
              <a:buSzPts val="1500"/>
              <a:buFont typeface="Noto Sans Symbols"/>
              <a:buChar char="↘"/>
              <a:defRPr sz="1500" b="0" i="0" u="none" strike="noStrike" cap="none">
                <a:solidFill>
                  <a:srgbClr val="1C1C1C"/>
                </a:solidFill>
                <a:latin typeface="Verdana"/>
                <a:ea typeface="Verdana"/>
                <a:cs typeface="Verdana"/>
                <a:sym typeface="Verdana"/>
              </a:defRPr>
            </a:lvl8pPr>
            <a:lvl9pPr marL="4114800" marR="0" lvl="8" indent="-323850" algn="l" rtl="0">
              <a:lnSpc>
                <a:spcPct val="100000"/>
              </a:lnSpc>
              <a:spcBef>
                <a:spcPts val="300"/>
              </a:spcBef>
              <a:spcAft>
                <a:spcPts val="0"/>
              </a:spcAft>
              <a:buClr>
                <a:srgbClr val="1C1C1C"/>
              </a:buClr>
              <a:buSzPts val="1500"/>
              <a:buFont typeface="Noto Sans Symbols"/>
              <a:buChar char="↘"/>
              <a:defRPr sz="1500" b="0" i="0" u="none" strike="noStrike" cap="none">
                <a:solidFill>
                  <a:srgbClr val="1C1C1C"/>
                </a:solidFill>
                <a:latin typeface="Verdana"/>
                <a:ea typeface="Verdana"/>
                <a:cs typeface="Verdana"/>
                <a:sym typeface="Verdana"/>
              </a:defRPr>
            </a:lvl9pPr>
          </a:lstStyle>
          <a:p>
            <a:pPr marL="0" marR="0" lvl="0" indent="0" algn="l" defTabSz="914400" rtl="0" eaLnBrk="1" fontAlgn="auto" latinLnBrk="0" hangingPunct="1">
              <a:lnSpc>
                <a:spcPct val="100000"/>
              </a:lnSpc>
              <a:spcBef>
                <a:spcPts val="0"/>
              </a:spcBef>
              <a:spcAft>
                <a:spcPts val="0"/>
              </a:spcAft>
              <a:buClr>
                <a:srgbClr val="128015"/>
              </a:buClr>
              <a:buSzPts val="2800"/>
              <a:buFont typeface="Noto Sans Symbols"/>
              <a:buNone/>
              <a:tabLst/>
              <a:defRPr/>
            </a:pPr>
            <a:r>
              <a:rPr kumimoji="0" lang="nl-BE" sz="2800" b="0" i="0" u="none" strike="noStrike" kern="0" cap="none" spc="0" normalizeH="0" baseline="0" noProof="0" dirty="0" smtClean="0">
                <a:ln>
                  <a:noFill/>
                </a:ln>
                <a:solidFill>
                  <a:srgbClr val="128015"/>
                </a:solidFill>
                <a:effectLst/>
                <a:uLnTx/>
                <a:uFillTx/>
                <a:latin typeface="Calibri"/>
                <a:cs typeface="Calibri"/>
                <a:sym typeface="Calibri"/>
              </a:rPr>
              <a:t>		</a:t>
            </a:r>
            <a:endParaRPr kumimoji="0" lang="nl-BE" sz="3200" b="0" i="0" u="none" strike="noStrike" kern="0" cap="none" spc="0" normalizeH="0" baseline="0" noProof="0" dirty="0" smtClean="0">
              <a:ln>
                <a:noFill/>
              </a:ln>
              <a:solidFill>
                <a:srgbClr val="222268"/>
              </a:solidFill>
              <a:effectLst/>
              <a:uLnTx/>
              <a:uFillTx/>
              <a:latin typeface="Calibri"/>
              <a:cs typeface="Calibri"/>
              <a:sym typeface="Calibri"/>
            </a:endParaRPr>
          </a:p>
          <a:p>
            <a:pPr marL="0" marR="0" lvl="0" indent="0" algn="l" defTabSz="914400" rtl="0" eaLnBrk="1" fontAlgn="auto" latinLnBrk="0" hangingPunct="1">
              <a:lnSpc>
                <a:spcPct val="100000"/>
              </a:lnSpc>
              <a:spcBef>
                <a:spcPts val="720"/>
              </a:spcBef>
              <a:spcAft>
                <a:spcPts val="0"/>
              </a:spcAft>
              <a:buClr>
                <a:srgbClr val="128015"/>
              </a:buClr>
              <a:buSzPts val="2800"/>
              <a:buFont typeface="Noto Sans Symbols"/>
              <a:buNone/>
              <a:tabLst/>
              <a:defRPr/>
            </a:pPr>
            <a:r>
              <a:rPr kumimoji="0" lang="nl-BE" sz="2800" b="0" i="0" u="none" strike="noStrike" kern="0" cap="none" spc="0" normalizeH="0" baseline="0" noProof="0" dirty="0" smtClean="0">
                <a:ln>
                  <a:noFill/>
                </a:ln>
                <a:solidFill>
                  <a:srgbClr val="128015"/>
                </a:solidFill>
                <a:effectLst/>
                <a:uLnTx/>
                <a:uFillTx/>
                <a:latin typeface="Calibri"/>
                <a:cs typeface="Calibri"/>
                <a:sym typeface="Calibri"/>
              </a:rPr>
              <a:t>			</a:t>
            </a:r>
            <a:r>
              <a:rPr kumimoji="0" lang="nl-BE" sz="3600" b="0" i="0" u="none" strike="noStrike" kern="0" cap="none" spc="0" normalizeH="0" baseline="0" noProof="0" dirty="0" smtClean="0">
                <a:ln>
                  <a:noFill/>
                </a:ln>
                <a:solidFill>
                  <a:srgbClr val="008D36"/>
                </a:solidFill>
                <a:effectLst/>
                <a:uLnTx/>
                <a:uFillTx/>
                <a:latin typeface="Calibri"/>
                <a:cs typeface="Calibri"/>
                <a:sym typeface="Calibri"/>
              </a:rPr>
              <a:t>Een drukke agenda</a:t>
            </a:r>
            <a:endParaRPr kumimoji="0" lang="nl-BE" sz="3200" b="0" i="0" u="none" strike="noStrike" kern="0" cap="none" spc="0" normalizeH="0" baseline="0" noProof="0" dirty="0" smtClean="0">
              <a:ln>
                <a:noFill/>
              </a:ln>
              <a:solidFill>
                <a:srgbClr val="008D36"/>
              </a:solidFill>
              <a:effectLst/>
              <a:uLnTx/>
              <a:uFillTx/>
              <a:latin typeface="Calibri"/>
              <a:cs typeface="Calibri"/>
              <a:sym typeface="Calibri"/>
            </a:endParaRPr>
          </a:p>
          <a:p>
            <a:pPr marL="0" marR="0" lvl="0" indent="0" algn="l" defTabSz="914400" rtl="0" eaLnBrk="1" fontAlgn="auto" latinLnBrk="0" hangingPunct="1">
              <a:lnSpc>
                <a:spcPct val="100000"/>
              </a:lnSpc>
              <a:spcBef>
                <a:spcPts val="240"/>
              </a:spcBef>
              <a:spcAft>
                <a:spcPts val="0"/>
              </a:spcAft>
              <a:buClr>
                <a:srgbClr val="222268"/>
              </a:buClr>
              <a:buSzPts val="1200"/>
              <a:buFont typeface="Noto Sans Symbols"/>
              <a:buNone/>
              <a:tabLst/>
              <a:defRPr/>
            </a:pPr>
            <a:endParaRPr kumimoji="0" lang="nl-BE" sz="1200" b="0" i="0" u="none" strike="noStrike" kern="0" cap="none" spc="0" normalizeH="0" baseline="0" noProof="0" dirty="0" smtClean="0">
              <a:ln>
                <a:noFill/>
              </a:ln>
              <a:solidFill>
                <a:srgbClr val="008D36"/>
              </a:solidFill>
              <a:effectLst/>
              <a:uLnTx/>
              <a:uFillTx/>
              <a:latin typeface="Calibri"/>
              <a:cs typeface="Calibri"/>
              <a:sym typeface="Calibri"/>
            </a:endParaRPr>
          </a:p>
          <a:p>
            <a:pPr marL="0" marR="0" lvl="0" indent="0" algn="l" defTabSz="914400" rtl="0" eaLnBrk="1" fontAlgn="auto" latinLnBrk="0" hangingPunct="1">
              <a:lnSpc>
                <a:spcPct val="100000"/>
              </a:lnSpc>
              <a:spcBef>
                <a:spcPts val="720"/>
              </a:spcBef>
              <a:spcAft>
                <a:spcPts val="0"/>
              </a:spcAft>
              <a:buClr>
                <a:srgbClr val="222268"/>
              </a:buClr>
              <a:buSzPts val="3600"/>
              <a:buFont typeface="Noto Sans Symbols"/>
              <a:buNone/>
              <a:tabLst/>
              <a:defRPr/>
            </a:pPr>
            <a:endParaRPr kumimoji="0" lang="nl-BE" sz="3600" b="0" i="0" u="none" strike="noStrike" kern="0" cap="none" spc="0" normalizeH="0" baseline="0" noProof="0" dirty="0" smtClean="0">
              <a:ln>
                <a:noFill/>
              </a:ln>
              <a:solidFill>
                <a:srgbClr val="008D36"/>
              </a:solidFill>
              <a:effectLst/>
              <a:uLnTx/>
              <a:uFillTx/>
              <a:latin typeface="Calibri"/>
              <a:cs typeface="Calibri"/>
              <a:sym typeface="Calibri"/>
            </a:endParaRPr>
          </a:p>
          <a:p>
            <a:pPr marL="0" marR="0" lvl="0" indent="0" algn="ctr" defTabSz="914400" rtl="0" eaLnBrk="1" fontAlgn="auto" latinLnBrk="0" hangingPunct="1">
              <a:lnSpc>
                <a:spcPct val="100000"/>
              </a:lnSpc>
              <a:spcBef>
                <a:spcPts val="720"/>
              </a:spcBef>
              <a:spcAft>
                <a:spcPts val="0"/>
              </a:spcAft>
              <a:buClr>
                <a:srgbClr val="128015"/>
              </a:buClr>
              <a:buSzPts val="3600"/>
              <a:buFont typeface="Noto Sans Symbols"/>
              <a:buNone/>
              <a:tabLst/>
              <a:defRPr/>
            </a:pPr>
            <a:r>
              <a:rPr kumimoji="0" lang="nl-BE" sz="3600" b="0" i="0" u="none" strike="noStrike" kern="0" cap="none" spc="0" normalizeH="0" baseline="0" noProof="0" dirty="0" smtClean="0">
                <a:ln>
                  <a:noFill/>
                </a:ln>
                <a:solidFill>
                  <a:srgbClr val="008D36"/>
                </a:solidFill>
                <a:effectLst/>
                <a:uLnTx/>
                <a:uFillTx/>
                <a:latin typeface="Calibri"/>
                <a:cs typeface="Calibri"/>
                <a:sym typeface="Calibri"/>
              </a:rPr>
              <a:t>Afstemming</a:t>
            </a:r>
            <a:endParaRPr kumimoji="0" lang="nl-BE" sz="3200" b="0" i="0" u="none" strike="noStrike" kern="0" cap="none" spc="0" normalizeH="0" baseline="0" noProof="0" dirty="0" smtClean="0">
              <a:ln>
                <a:noFill/>
              </a:ln>
              <a:solidFill>
                <a:srgbClr val="008D36"/>
              </a:solidFill>
              <a:effectLst/>
              <a:uLnTx/>
              <a:uFillTx/>
              <a:latin typeface="Calibri"/>
              <a:cs typeface="Calibri"/>
              <a:sym typeface="Calibri"/>
            </a:endParaRPr>
          </a:p>
          <a:p>
            <a:pPr marL="0" marR="0" lvl="0" indent="0" algn="ctr" defTabSz="914400" rtl="0" eaLnBrk="1" fontAlgn="auto" latinLnBrk="0" hangingPunct="1">
              <a:lnSpc>
                <a:spcPct val="100000"/>
              </a:lnSpc>
              <a:spcBef>
                <a:spcPts val="720"/>
              </a:spcBef>
              <a:spcAft>
                <a:spcPts val="0"/>
              </a:spcAft>
              <a:buClr>
                <a:srgbClr val="222268"/>
              </a:buClr>
              <a:buSzPts val="3600"/>
              <a:buFont typeface="Noto Sans Symbols"/>
              <a:buNone/>
              <a:tabLst/>
              <a:defRPr/>
            </a:pPr>
            <a:endParaRPr kumimoji="0" lang="nl-BE" sz="3600" b="0" i="0" u="none" strike="noStrike" kern="0" cap="none" spc="0" normalizeH="0" baseline="0" noProof="0" dirty="0" smtClean="0">
              <a:ln>
                <a:noFill/>
              </a:ln>
              <a:solidFill>
                <a:srgbClr val="008D36"/>
              </a:solidFill>
              <a:effectLst/>
              <a:uLnTx/>
              <a:uFillTx/>
              <a:latin typeface="Calibri"/>
              <a:cs typeface="Calibri"/>
              <a:sym typeface="Calibri"/>
            </a:endParaRPr>
          </a:p>
          <a:p>
            <a:pPr marL="0" marR="0" lvl="0" indent="0" algn="l" defTabSz="914400" rtl="0" eaLnBrk="1" fontAlgn="auto" latinLnBrk="0" hangingPunct="1">
              <a:lnSpc>
                <a:spcPct val="100000"/>
              </a:lnSpc>
              <a:spcBef>
                <a:spcPts val="720"/>
              </a:spcBef>
              <a:spcAft>
                <a:spcPts val="0"/>
              </a:spcAft>
              <a:buClr>
                <a:srgbClr val="128015"/>
              </a:buClr>
              <a:buSzPts val="3600"/>
              <a:buFont typeface="Noto Sans Symbols"/>
              <a:buNone/>
              <a:tabLst/>
              <a:defRPr/>
            </a:pPr>
            <a:r>
              <a:rPr kumimoji="0" lang="nl-BE" sz="3600" b="0" i="0" u="none" strike="noStrike" kern="0" cap="none" spc="0" normalizeH="0" baseline="0" noProof="0" dirty="0" smtClean="0">
                <a:ln>
                  <a:noFill/>
                </a:ln>
                <a:solidFill>
                  <a:srgbClr val="008D36"/>
                </a:solidFill>
                <a:effectLst/>
                <a:uLnTx/>
                <a:uFillTx/>
                <a:latin typeface="Calibri"/>
                <a:cs typeface="Calibri"/>
                <a:sym typeface="Calibri"/>
              </a:rPr>
              <a:t>			  Je zal </a:t>
            </a:r>
            <a:endParaRPr kumimoji="0" lang="nl-BE" sz="3200" b="0" i="0" u="none" strike="noStrike" kern="0" cap="none" spc="0" normalizeH="0" baseline="0" noProof="0" dirty="0" smtClean="0">
              <a:ln>
                <a:noFill/>
              </a:ln>
              <a:solidFill>
                <a:srgbClr val="008D36"/>
              </a:solidFill>
              <a:effectLst/>
              <a:uLnTx/>
              <a:uFillTx/>
              <a:latin typeface="Calibri"/>
              <a:cs typeface="Calibri"/>
              <a:sym typeface="Calibri"/>
            </a:endParaRPr>
          </a:p>
          <a:p>
            <a:pPr marL="0" marR="0" lvl="0" indent="0" algn="l" defTabSz="914400" rtl="0" eaLnBrk="1" fontAlgn="auto" latinLnBrk="0" hangingPunct="1">
              <a:lnSpc>
                <a:spcPct val="100000"/>
              </a:lnSpc>
              <a:spcBef>
                <a:spcPts val="720"/>
              </a:spcBef>
              <a:spcAft>
                <a:spcPts val="0"/>
              </a:spcAft>
              <a:buClr>
                <a:srgbClr val="128015"/>
              </a:buClr>
              <a:buSzPts val="3600"/>
              <a:buFont typeface="Noto Sans Symbols"/>
              <a:buNone/>
              <a:tabLst/>
              <a:defRPr/>
            </a:pPr>
            <a:r>
              <a:rPr kumimoji="0" lang="nl-BE" sz="3600" b="0" i="0" u="none" strike="noStrike" kern="0" cap="none" spc="0" normalizeH="0" baseline="0" noProof="0" dirty="0" smtClean="0">
                <a:ln>
                  <a:noFill/>
                </a:ln>
                <a:solidFill>
                  <a:srgbClr val="008D36"/>
                </a:solidFill>
                <a:effectLst/>
                <a:uLnTx/>
                <a:uFillTx/>
                <a:latin typeface="Calibri"/>
                <a:cs typeface="Calibri"/>
                <a:sym typeface="Calibri"/>
              </a:rPr>
              <a:t>			     hobbels tegenkomen</a:t>
            </a:r>
            <a:endParaRPr kumimoji="0" lang="nl-BE" sz="3200" b="0" i="0" u="none" strike="noStrike" kern="0" cap="none" spc="0" normalizeH="0" baseline="0" noProof="0" dirty="0" smtClean="0">
              <a:ln>
                <a:noFill/>
              </a:ln>
              <a:solidFill>
                <a:srgbClr val="008D36"/>
              </a:solidFill>
              <a:effectLst/>
              <a:uLnTx/>
              <a:uFillTx/>
              <a:latin typeface="Calibri"/>
              <a:cs typeface="Calibri"/>
              <a:sym typeface="Calibri"/>
            </a:endParaRPr>
          </a:p>
          <a:p>
            <a:pPr marL="0" marR="0" lvl="0" indent="0" algn="ctr" defTabSz="914400" rtl="0" eaLnBrk="1" fontAlgn="auto" latinLnBrk="0" hangingPunct="1">
              <a:lnSpc>
                <a:spcPct val="100000"/>
              </a:lnSpc>
              <a:spcBef>
                <a:spcPts val="720"/>
              </a:spcBef>
              <a:spcAft>
                <a:spcPts val="0"/>
              </a:spcAft>
              <a:buClr>
                <a:srgbClr val="222268"/>
              </a:buClr>
              <a:buSzPts val="3600"/>
              <a:buFont typeface="Noto Sans Symbols"/>
              <a:buNone/>
              <a:tabLst/>
              <a:defRPr/>
            </a:pPr>
            <a:endParaRPr kumimoji="0" lang="nl-BE" sz="3600" b="0" i="0" u="none" strike="noStrike" kern="0" cap="none" spc="0" normalizeH="0" baseline="0" noProof="0" dirty="0" smtClean="0">
              <a:ln>
                <a:noFill/>
              </a:ln>
              <a:solidFill>
                <a:srgbClr val="128015"/>
              </a:solidFill>
              <a:effectLst/>
              <a:uLnTx/>
              <a:uFillTx/>
              <a:latin typeface="Calibri"/>
              <a:cs typeface="Calibri"/>
              <a:sym typeface="Calibri"/>
            </a:endParaRPr>
          </a:p>
          <a:p>
            <a:pPr marL="0" marR="0" lvl="0" indent="0" algn="ctr" defTabSz="914400" rtl="0" eaLnBrk="1" fontAlgn="auto" latinLnBrk="0" hangingPunct="1">
              <a:lnSpc>
                <a:spcPct val="100000"/>
              </a:lnSpc>
              <a:spcBef>
                <a:spcPts val="720"/>
              </a:spcBef>
              <a:spcAft>
                <a:spcPts val="0"/>
              </a:spcAft>
              <a:buClr>
                <a:srgbClr val="222268"/>
              </a:buClr>
              <a:buSzPts val="3600"/>
              <a:buFont typeface="Noto Sans Symbols"/>
              <a:buNone/>
              <a:tabLst/>
              <a:defRPr/>
            </a:pPr>
            <a:endParaRPr kumimoji="0" lang="nl-BE" sz="3600" b="0" i="0" u="none" strike="noStrike" kern="0" cap="none" spc="0" normalizeH="0" baseline="0" noProof="0" dirty="0" smtClean="0">
              <a:ln>
                <a:noFill/>
              </a:ln>
              <a:solidFill>
                <a:srgbClr val="128015"/>
              </a:solidFill>
              <a:effectLst/>
              <a:uLnTx/>
              <a:uFillTx/>
              <a:latin typeface="Calibri"/>
              <a:cs typeface="Calibri"/>
              <a:sym typeface="Calibri"/>
            </a:endParaRPr>
          </a:p>
          <a:p>
            <a:pPr marL="0" marR="0" lvl="0" indent="0" algn="l" defTabSz="914400" rtl="0" eaLnBrk="1" fontAlgn="auto" latinLnBrk="0" hangingPunct="1">
              <a:lnSpc>
                <a:spcPct val="100000"/>
              </a:lnSpc>
              <a:spcBef>
                <a:spcPts val="720"/>
              </a:spcBef>
              <a:spcAft>
                <a:spcPts val="0"/>
              </a:spcAft>
              <a:buClr>
                <a:srgbClr val="128015"/>
              </a:buClr>
              <a:buSzPts val="3600"/>
              <a:buFont typeface="Noto Sans Symbols"/>
              <a:buNone/>
              <a:tabLst/>
              <a:defRPr/>
            </a:pPr>
            <a:r>
              <a:rPr kumimoji="0" lang="nl-BE" sz="3600" b="0" i="0" u="none" strike="noStrike" kern="0" cap="none" spc="0" normalizeH="0" baseline="0" noProof="0" dirty="0" smtClean="0">
                <a:ln>
                  <a:noFill/>
                </a:ln>
                <a:solidFill>
                  <a:srgbClr val="128015"/>
                </a:solidFill>
                <a:effectLst/>
                <a:uLnTx/>
                <a:uFillTx/>
                <a:latin typeface="Calibri"/>
                <a:cs typeface="Calibri"/>
                <a:sym typeface="Calibri"/>
              </a:rPr>
              <a:t>	</a:t>
            </a:r>
          </a:p>
          <a:p>
            <a:pPr marL="600045" marR="0" lvl="2" indent="0" algn="l" defTabSz="914400" rtl="0" eaLnBrk="1" fontAlgn="auto" latinLnBrk="0" hangingPunct="1">
              <a:lnSpc>
                <a:spcPct val="100000"/>
              </a:lnSpc>
              <a:spcBef>
                <a:spcPts val="560"/>
              </a:spcBef>
              <a:spcAft>
                <a:spcPts val="0"/>
              </a:spcAft>
              <a:buClr>
                <a:srgbClr val="128015"/>
              </a:buClr>
              <a:buSzPts val="2800"/>
              <a:buFont typeface="Noto Sans Symbols"/>
              <a:buNone/>
              <a:tabLst/>
              <a:defRPr/>
            </a:pPr>
            <a:r>
              <a:rPr kumimoji="0" lang="nl-BE" sz="2800" b="0" i="0" u="none" strike="noStrike" kern="0" cap="none" spc="0" normalizeH="0" baseline="0" noProof="0" dirty="0" smtClean="0">
                <a:ln>
                  <a:noFill/>
                </a:ln>
                <a:solidFill>
                  <a:srgbClr val="128015"/>
                </a:solidFill>
                <a:effectLst/>
                <a:uLnTx/>
                <a:uFillTx/>
                <a:latin typeface="Calibri"/>
                <a:cs typeface="Calibri"/>
                <a:sym typeface="Calibri"/>
              </a:rPr>
              <a:t>	</a:t>
            </a:r>
            <a:endParaRPr kumimoji="0" lang="nl-BE" sz="2800" b="0" i="0" u="none" strike="noStrike" kern="0" cap="none" spc="0" normalizeH="0" baseline="0" noProof="0" dirty="0">
              <a:ln>
                <a:noFill/>
              </a:ln>
              <a:solidFill>
                <a:srgbClr val="128015"/>
              </a:solidFill>
              <a:effectLst/>
              <a:uLnTx/>
              <a:uFillTx/>
              <a:latin typeface="Calibri"/>
              <a:cs typeface="Calibri"/>
              <a:sym typeface="Calibri"/>
            </a:endParaRPr>
          </a:p>
        </p:txBody>
      </p:sp>
      <p:pic>
        <p:nvPicPr>
          <p:cNvPr id="7" name="Shape 184"/>
          <p:cNvPicPr preferRelativeResize="0"/>
          <p:nvPr/>
        </p:nvPicPr>
        <p:blipFill rotWithShape="1">
          <a:blip r:embed="rId2">
            <a:alphaModFix/>
          </a:blip>
          <a:srcRect/>
          <a:stretch/>
        </p:blipFill>
        <p:spPr>
          <a:xfrm>
            <a:off x="767408" y="1556792"/>
            <a:ext cx="2145978" cy="1780186"/>
          </a:xfrm>
          <a:prstGeom prst="rect">
            <a:avLst/>
          </a:prstGeom>
          <a:noFill/>
          <a:ln>
            <a:noFill/>
          </a:ln>
        </p:spPr>
      </p:pic>
      <p:pic>
        <p:nvPicPr>
          <p:cNvPr id="10" name="Shape 185" descr="http://www.ecsparrenbos.nl/Digidact_C01/UploadData/images/120/0/passend_onderwijs.jpg"/>
          <p:cNvPicPr preferRelativeResize="0"/>
          <p:nvPr/>
        </p:nvPicPr>
        <p:blipFill rotWithShape="1">
          <a:blip r:embed="rId3">
            <a:alphaModFix/>
          </a:blip>
          <a:srcRect/>
          <a:stretch/>
        </p:blipFill>
        <p:spPr>
          <a:xfrm>
            <a:off x="8040216" y="3140968"/>
            <a:ext cx="3312368" cy="1963468"/>
          </a:xfrm>
          <a:prstGeom prst="rect">
            <a:avLst/>
          </a:prstGeom>
          <a:noFill/>
          <a:ln>
            <a:noFill/>
          </a:ln>
        </p:spPr>
      </p:pic>
      <p:pic>
        <p:nvPicPr>
          <p:cNvPr id="11" name="Shape 186" descr="Afbeeldingsresultaat voor fouten maken"/>
          <p:cNvPicPr preferRelativeResize="0"/>
          <p:nvPr/>
        </p:nvPicPr>
        <p:blipFill rotWithShape="1">
          <a:blip r:embed="rId4">
            <a:alphaModFix/>
          </a:blip>
          <a:srcRect l="20425" t="3359" r="19094"/>
          <a:stretch/>
        </p:blipFill>
        <p:spPr>
          <a:xfrm>
            <a:off x="1775520" y="4077072"/>
            <a:ext cx="1800200" cy="2431157"/>
          </a:xfrm>
          <a:prstGeom prst="rect">
            <a:avLst/>
          </a:prstGeom>
          <a:noFill/>
          <a:ln>
            <a:noFill/>
          </a:ln>
        </p:spPr>
      </p:pic>
    </p:spTree>
    <p:extLst>
      <p:ext uri="{BB962C8B-B14F-4D97-AF65-F5344CB8AC3E}">
        <p14:creationId xmlns:p14="http://schemas.microsoft.com/office/powerpoint/2010/main" val="360842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Personeelsformatie</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2800" dirty="0" smtClean="0"/>
              <a:t>De personeelsformatie van een CLB bestaat uit volgende ambten:</a:t>
            </a:r>
          </a:p>
          <a:p>
            <a:pPr>
              <a:buFont typeface="Wingdings" panose="05000000000000000000" pitchFamily="2" charset="2"/>
              <a:buChar char="q"/>
            </a:pPr>
            <a:r>
              <a:rPr lang="nl-BE" sz="2800" b="1" dirty="0" smtClean="0"/>
              <a:t> Bestuurs- en onderwijzend personeel </a:t>
            </a:r>
            <a:r>
              <a:rPr lang="nl-BE" sz="2800" dirty="0" smtClean="0"/>
              <a:t>:</a:t>
            </a:r>
          </a:p>
          <a:p>
            <a:pPr lvl="1">
              <a:buFont typeface="Arial" panose="020B0604020202020204" pitchFamily="34" charset="0"/>
              <a:buChar char="•"/>
            </a:pPr>
            <a:r>
              <a:rPr lang="nl-BE" dirty="0" smtClean="0"/>
              <a:t>Directeur (= bevorderingsambt)</a:t>
            </a:r>
          </a:p>
          <a:p>
            <a:pPr lvl="1">
              <a:buFont typeface="Arial" panose="020B0604020202020204" pitchFamily="34" charset="0"/>
              <a:buChar char="•"/>
            </a:pPr>
            <a:r>
              <a:rPr lang="nl-BE" dirty="0" smtClean="0"/>
              <a:t>Coördinator (= selectieambt)</a:t>
            </a:r>
          </a:p>
          <a:p>
            <a:pPr>
              <a:buFont typeface="Wingdings" panose="05000000000000000000" pitchFamily="2" charset="2"/>
              <a:buChar char="q"/>
            </a:pPr>
            <a:r>
              <a:rPr lang="nl-BE" sz="2800" b="1" dirty="0" smtClean="0"/>
              <a:t> Ondersteunend personeel:</a:t>
            </a:r>
          </a:p>
          <a:p>
            <a:pPr lvl="1">
              <a:buFont typeface="Arial" panose="020B0604020202020204" pitchFamily="34" charset="0"/>
              <a:buChar char="•"/>
            </a:pPr>
            <a:r>
              <a:rPr lang="nl-BE" dirty="0" smtClean="0"/>
              <a:t>Administratief medewerker (= wervingsambt)</a:t>
            </a:r>
          </a:p>
          <a:p>
            <a:pPr>
              <a:buFont typeface="Wingdings" panose="05000000000000000000" pitchFamily="2" charset="2"/>
              <a:buChar char="q"/>
            </a:pPr>
            <a:r>
              <a:rPr lang="nl-BE" sz="2800" b="1" dirty="0" smtClean="0"/>
              <a:t> Technisch personeel:</a:t>
            </a:r>
          </a:p>
          <a:p>
            <a:pPr lvl="1">
              <a:buFont typeface="Arial" panose="020B0604020202020204" pitchFamily="34" charset="0"/>
              <a:buChar char="•"/>
            </a:pPr>
            <a:r>
              <a:rPr lang="nl-BE" dirty="0" smtClean="0"/>
              <a:t>Arts</a:t>
            </a:r>
            <a:r>
              <a:rPr lang="nl-BE" dirty="0"/>
              <a:t>, consulent, </a:t>
            </a:r>
            <a:r>
              <a:rPr lang="nl-BE" dirty="0" err="1"/>
              <a:t>psycho</a:t>
            </a:r>
            <a:r>
              <a:rPr lang="nl-BE" dirty="0"/>
              <a:t>-pedagogisch </a:t>
            </a:r>
            <a:r>
              <a:rPr lang="nl-BE" dirty="0" smtClean="0"/>
              <a:t>consulent (PPC), </a:t>
            </a:r>
            <a:r>
              <a:rPr lang="nl-BE" dirty="0"/>
              <a:t>maatschappelijk </a:t>
            </a:r>
            <a:r>
              <a:rPr lang="nl-BE" dirty="0" smtClean="0"/>
              <a:t>werker (MW), </a:t>
            </a:r>
            <a:r>
              <a:rPr lang="nl-BE" dirty="0" err="1" smtClean="0"/>
              <a:t>paramadisch</a:t>
            </a:r>
            <a:r>
              <a:rPr lang="nl-BE" dirty="0" smtClean="0"/>
              <a:t> werker (PMW), </a:t>
            </a:r>
            <a:r>
              <a:rPr lang="nl-BE" dirty="0" err="1"/>
              <a:t>psycho</a:t>
            </a:r>
            <a:r>
              <a:rPr lang="nl-BE" dirty="0"/>
              <a:t>-pedagogisch </a:t>
            </a:r>
            <a:r>
              <a:rPr lang="nl-BE" dirty="0" smtClean="0"/>
              <a:t>werker (PPW), </a:t>
            </a:r>
            <a:r>
              <a:rPr lang="nl-BE" dirty="0"/>
              <a:t>intercultureel bemiddelaar, </a:t>
            </a:r>
            <a:r>
              <a:rPr lang="nl-BE" dirty="0" smtClean="0"/>
              <a:t>ervaringsdeskundige (= wervingsambt)</a:t>
            </a:r>
            <a:endParaRPr lang="nl-BE" dirty="0"/>
          </a:p>
          <a:p>
            <a:pPr marL="0" indent="0">
              <a:buNone/>
            </a:pPr>
            <a:endParaRPr lang="nl-BE" sz="2800" dirty="0" smtClean="0"/>
          </a:p>
          <a:p>
            <a:pPr marL="0" indent="0">
              <a:buNone/>
            </a:pPr>
            <a:endParaRPr lang="nl-BE" sz="2800" dirty="0" smtClean="0"/>
          </a:p>
          <a:p>
            <a:pPr marL="0" indent="0">
              <a:buNone/>
            </a:pPr>
            <a:endParaRPr lang="nl-BE" sz="2800" dirty="0"/>
          </a:p>
          <a:p>
            <a:pPr marL="0" indent="0">
              <a:buNone/>
            </a:pPr>
            <a:endParaRPr lang="nl-BE" sz="2800" dirty="0" smtClean="0"/>
          </a:p>
          <a:p>
            <a:pPr marL="0" indent="0">
              <a:buNone/>
            </a:pPr>
            <a:endParaRPr lang="nl-BE" sz="2400" dirty="0">
              <a:solidFill>
                <a:srgbClr val="FF0000"/>
              </a:solidFill>
            </a:endParaRPr>
          </a:p>
        </p:txBody>
      </p:sp>
      <p:sp>
        <p:nvSpPr>
          <p:cNvPr id="4" name="Tijdelijke aanduiding voor dianummer 3"/>
          <p:cNvSpPr>
            <a:spLocks noGrp="1"/>
          </p:cNvSpPr>
          <p:nvPr>
            <p:ph type="sldNum" sz="quarter" idx="4294967295"/>
          </p:nvPr>
        </p:nvSpPr>
        <p:spPr/>
        <p:txBody>
          <a:bodyPr/>
          <a:lstStyle/>
          <a:p>
            <a:pPr>
              <a:defRPr/>
            </a:pPr>
            <a:fld id="{BF0080A2-D1F4-4706-B846-0ED65ED2B35E}" type="slidenum">
              <a:rPr lang="nl-NL" altLang="nl-BE" smtClean="0"/>
              <a:pPr>
                <a:defRPr/>
              </a:pPr>
              <a:t>130</a:t>
            </a:fld>
            <a:endParaRPr lang="nl-NL" altLang="nl-BE" dirty="0"/>
          </a:p>
        </p:txBody>
      </p:sp>
    </p:spTree>
    <p:extLst>
      <p:ext uri="{BB962C8B-B14F-4D97-AF65-F5344CB8AC3E}">
        <p14:creationId xmlns:p14="http://schemas.microsoft.com/office/powerpoint/2010/main" val="9604940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Personeelsformatie</a:t>
            </a:r>
            <a:endParaRPr lang="nl-BE" dirty="0"/>
          </a:p>
        </p:txBody>
      </p:sp>
      <p:sp>
        <p:nvSpPr>
          <p:cNvPr id="3" name="Tijdelijke aanduiding voor inhoud 2"/>
          <p:cNvSpPr>
            <a:spLocks noGrp="1"/>
          </p:cNvSpPr>
          <p:nvPr>
            <p:ph idx="1"/>
          </p:nvPr>
        </p:nvSpPr>
        <p:spPr/>
        <p:txBody>
          <a:bodyPr/>
          <a:lstStyle/>
          <a:p>
            <a:pPr marL="0" indent="0">
              <a:buNone/>
            </a:pPr>
            <a:r>
              <a:rPr lang="nl-BE" sz="2800" dirty="0" smtClean="0"/>
              <a:t>Elk ambt heeft een </a:t>
            </a:r>
            <a:r>
              <a:rPr lang="nl-BE" sz="2800" b="1" dirty="0" smtClean="0"/>
              <a:t>welbepaald omkaderingsgewicht (OG), </a:t>
            </a:r>
            <a:r>
              <a:rPr lang="nl-BE" sz="2800" dirty="0" smtClean="0"/>
              <a:t>verbonden aan het bekwaamheidsbewijs.</a:t>
            </a:r>
          </a:p>
          <a:p>
            <a:pPr marL="0" indent="0">
              <a:buNone/>
            </a:pPr>
            <a:r>
              <a:rPr lang="nl-BE" sz="2800" dirty="0" smtClean="0"/>
              <a:t>	Vb. administratief medewerker: niveau master: 1,2</a:t>
            </a:r>
          </a:p>
          <a:p>
            <a:pPr marL="0" indent="0">
              <a:buNone/>
            </a:pPr>
            <a:r>
              <a:rPr lang="nl-BE" sz="2800" dirty="0" smtClean="0"/>
              <a:t>                                                                     niveau bachelor: 1</a:t>
            </a:r>
          </a:p>
          <a:p>
            <a:pPr marL="0" indent="0">
              <a:buNone/>
            </a:pPr>
            <a:r>
              <a:rPr lang="nl-BE" sz="2800" dirty="0" smtClean="0"/>
              <a:t>Elk ambt heeft een eigen </a:t>
            </a:r>
            <a:r>
              <a:rPr lang="nl-BE" sz="2800" b="1" dirty="0" smtClean="0"/>
              <a:t>salarisschaal (SSC). </a:t>
            </a:r>
            <a:r>
              <a:rPr lang="nl-BE" sz="2800" dirty="0" smtClean="0"/>
              <a:t>Deze salarisschaal is evenwel verbonden aan het bekwaamheidsbewijs.</a:t>
            </a:r>
          </a:p>
          <a:p>
            <a:pPr marL="0" indent="0">
              <a:buNone/>
            </a:pPr>
            <a:r>
              <a:rPr lang="nl-BE" sz="2800" dirty="0" smtClean="0"/>
              <a:t>	Vb. administratief medewerker: niveau master: 542</a:t>
            </a:r>
          </a:p>
          <a:p>
            <a:pPr marL="0" indent="0">
              <a:buNone/>
            </a:pPr>
            <a:r>
              <a:rPr lang="nl-BE" sz="2800" dirty="0" smtClean="0"/>
              <a:t>                                                                     niveau bachelor: 333</a:t>
            </a:r>
          </a:p>
          <a:p>
            <a:pPr marL="0" indent="0">
              <a:buNone/>
            </a:pPr>
            <a:endParaRPr lang="nl-BE" sz="2800" dirty="0"/>
          </a:p>
          <a:p>
            <a:pPr marL="0" indent="0">
              <a:buNone/>
            </a:pPr>
            <a:endParaRPr lang="nl-BE" sz="2800" dirty="0" smtClean="0"/>
          </a:p>
          <a:p>
            <a:pPr marL="0" indent="0">
              <a:buNone/>
            </a:pPr>
            <a:endParaRPr lang="nl-BE" sz="2400" dirty="0">
              <a:solidFill>
                <a:srgbClr val="FF0000"/>
              </a:solidFill>
            </a:endParaRPr>
          </a:p>
        </p:txBody>
      </p:sp>
      <p:sp>
        <p:nvSpPr>
          <p:cNvPr id="4" name="Tijdelijke aanduiding voor dianummer 3"/>
          <p:cNvSpPr>
            <a:spLocks noGrp="1"/>
          </p:cNvSpPr>
          <p:nvPr>
            <p:ph type="sldNum" sz="quarter" idx="4294967295"/>
          </p:nvPr>
        </p:nvSpPr>
        <p:spPr/>
        <p:txBody>
          <a:bodyPr/>
          <a:lstStyle/>
          <a:p>
            <a:pPr>
              <a:defRPr/>
            </a:pPr>
            <a:fld id="{BF0080A2-D1F4-4706-B846-0ED65ED2B35E}" type="slidenum">
              <a:rPr lang="nl-NL" altLang="nl-BE" smtClean="0"/>
              <a:pPr>
                <a:defRPr/>
              </a:pPr>
              <a:t>131</a:t>
            </a:fld>
            <a:endParaRPr lang="nl-NL" altLang="nl-BE" dirty="0"/>
          </a:p>
        </p:txBody>
      </p:sp>
    </p:spTree>
    <p:extLst>
      <p:ext uri="{BB962C8B-B14F-4D97-AF65-F5344CB8AC3E}">
        <p14:creationId xmlns:p14="http://schemas.microsoft.com/office/powerpoint/2010/main" val="103613461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Personeelsformatie</a:t>
            </a:r>
            <a:endParaRPr lang="nl-BE" dirty="0"/>
          </a:p>
        </p:txBody>
      </p:sp>
      <p:sp>
        <p:nvSpPr>
          <p:cNvPr id="3" name="Tijdelijke aanduiding voor inhoud 2"/>
          <p:cNvSpPr>
            <a:spLocks noGrp="1"/>
          </p:cNvSpPr>
          <p:nvPr>
            <p:ph idx="1"/>
          </p:nvPr>
        </p:nvSpPr>
        <p:spPr/>
        <p:txBody>
          <a:bodyPr>
            <a:normAutofit lnSpcReduction="10000"/>
          </a:bodyPr>
          <a:lstStyle/>
          <a:p>
            <a:pPr marL="0" indent="0">
              <a:buNone/>
            </a:pPr>
            <a:r>
              <a:rPr lang="nl-BE" sz="2800" b="1" dirty="0" smtClean="0"/>
              <a:t>“Ambt” </a:t>
            </a:r>
            <a:r>
              <a:rPr lang="nl-BE" sz="2800" dirty="0" smtClean="0"/>
              <a:t>= soort functie                     </a:t>
            </a:r>
            <a:r>
              <a:rPr lang="nl-BE" sz="2800" b="1" dirty="0" smtClean="0"/>
              <a:t>“Betrekking” </a:t>
            </a:r>
            <a:r>
              <a:rPr lang="nl-BE" sz="2800" dirty="0" smtClean="0"/>
              <a:t>= concrete werkgelegenheid</a:t>
            </a:r>
          </a:p>
          <a:p>
            <a:pPr marL="0" indent="0">
              <a:buNone/>
            </a:pPr>
            <a:endParaRPr lang="nl-BE" sz="2800" dirty="0" smtClean="0"/>
          </a:p>
          <a:p>
            <a:pPr marL="0" indent="0">
              <a:buNone/>
            </a:pPr>
            <a:r>
              <a:rPr lang="nl-BE" sz="2800" dirty="0" smtClean="0"/>
              <a:t>Een betrekking kan </a:t>
            </a:r>
            <a:r>
              <a:rPr lang="nl-BE" sz="2800" b="1" dirty="0" smtClean="0"/>
              <a:t>vacant</a:t>
            </a:r>
            <a:r>
              <a:rPr lang="nl-BE" sz="2800" dirty="0" smtClean="0"/>
              <a:t> zijn of </a:t>
            </a:r>
            <a:r>
              <a:rPr lang="nl-BE" sz="2800" b="1" dirty="0" smtClean="0"/>
              <a:t>niet vacant</a:t>
            </a:r>
            <a:r>
              <a:rPr lang="nl-BE" sz="2800" dirty="0" smtClean="0"/>
              <a:t>.</a:t>
            </a:r>
          </a:p>
          <a:p>
            <a:pPr marL="0" indent="0">
              <a:buNone/>
            </a:pPr>
            <a:r>
              <a:rPr lang="nl-BE" sz="2800" dirty="0" smtClean="0"/>
              <a:t>In een vacante betrekking kan iemand benoemd worden. In een niet-vacante betrekking niet.</a:t>
            </a:r>
          </a:p>
          <a:p>
            <a:pPr marL="0" indent="0">
              <a:buNone/>
            </a:pPr>
            <a:endParaRPr lang="nl-BE" sz="2800" dirty="0"/>
          </a:p>
          <a:p>
            <a:pPr marL="0" indent="0">
              <a:buNone/>
            </a:pPr>
            <a:r>
              <a:rPr lang="nl-BE" sz="2800" dirty="0" smtClean="0"/>
              <a:t>In elke betrekking wordt één titularis aangesteld, als </a:t>
            </a:r>
            <a:r>
              <a:rPr lang="nl-BE" sz="2800" dirty="0" err="1" smtClean="0"/>
              <a:t>vastbenoemde</a:t>
            </a:r>
            <a:r>
              <a:rPr lang="nl-BE" sz="2800" dirty="0" smtClean="0"/>
              <a:t> of als tijdelijke.</a:t>
            </a:r>
          </a:p>
          <a:p>
            <a:pPr marL="0" indent="0">
              <a:buNone/>
            </a:pPr>
            <a:r>
              <a:rPr lang="nl-BE" sz="2800" dirty="0" smtClean="0"/>
              <a:t>Bij afwezigheid van een titularis wordt een vervanger aangesteld in een niet-vacante betrekking, steeds als tijdelijke.</a:t>
            </a:r>
          </a:p>
          <a:p>
            <a:pPr>
              <a:buFont typeface="Wingdings" panose="05000000000000000000" pitchFamily="2" charset="2"/>
              <a:buChar char="q"/>
            </a:pPr>
            <a:endParaRPr lang="nl-BE" sz="2800" dirty="0" smtClean="0"/>
          </a:p>
          <a:p>
            <a:pPr>
              <a:buFont typeface="Wingdings" panose="05000000000000000000" pitchFamily="2" charset="2"/>
              <a:buChar char="q"/>
            </a:pPr>
            <a:endParaRPr lang="nl-BE" sz="2800" dirty="0" smtClean="0"/>
          </a:p>
          <a:p>
            <a:pPr marL="0" indent="0">
              <a:buNone/>
            </a:pPr>
            <a:endParaRPr lang="nl-BE" sz="2800" dirty="0">
              <a:solidFill>
                <a:srgbClr val="FF0000"/>
              </a:solidFill>
            </a:endParaRPr>
          </a:p>
        </p:txBody>
      </p:sp>
      <p:sp>
        <p:nvSpPr>
          <p:cNvPr id="4" name="Tijdelijke aanduiding voor dianummer 3"/>
          <p:cNvSpPr>
            <a:spLocks noGrp="1"/>
          </p:cNvSpPr>
          <p:nvPr>
            <p:ph type="sldNum" sz="quarter" idx="4294967295"/>
          </p:nvPr>
        </p:nvSpPr>
        <p:spPr/>
        <p:txBody>
          <a:bodyPr/>
          <a:lstStyle/>
          <a:p>
            <a:pPr>
              <a:defRPr/>
            </a:pPr>
            <a:fld id="{BF0080A2-D1F4-4706-B846-0ED65ED2B35E}" type="slidenum">
              <a:rPr lang="nl-NL" altLang="nl-BE" smtClean="0"/>
              <a:pPr>
                <a:defRPr/>
              </a:pPr>
              <a:t>132</a:t>
            </a:fld>
            <a:endParaRPr lang="nl-NL" altLang="nl-BE" dirty="0"/>
          </a:p>
        </p:txBody>
      </p:sp>
      <p:sp>
        <p:nvSpPr>
          <p:cNvPr id="5" name="Niet gelijk aan 4"/>
          <p:cNvSpPr/>
          <p:nvPr/>
        </p:nvSpPr>
        <p:spPr>
          <a:xfrm>
            <a:off x="4194338" y="1755938"/>
            <a:ext cx="914400" cy="511484"/>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62966172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Personeelsformatie</a:t>
            </a:r>
            <a:endParaRPr lang="nl-BE" dirty="0"/>
          </a:p>
        </p:txBody>
      </p:sp>
      <p:sp>
        <p:nvSpPr>
          <p:cNvPr id="3" name="Tijdelijke aanduiding voor inhoud 2"/>
          <p:cNvSpPr>
            <a:spLocks noGrp="1"/>
          </p:cNvSpPr>
          <p:nvPr>
            <p:ph idx="1"/>
          </p:nvPr>
        </p:nvSpPr>
        <p:spPr/>
        <p:txBody>
          <a:bodyPr/>
          <a:lstStyle/>
          <a:p>
            <a:pPr marL="0" indent="0">
              <a:buNone/>
            </a:pPr>
            <a:r>
              <a:rPr lang="nl-BE" sz="2800" dirty="0" smtClean="0"/>
              <a:t>De personeelsformatie van </a:t>
            </a:r>
            <a:r>
              <a:rPr lang="nl-BE" sz="2800" dirty="0"/>
              <a:t>een centrum bestaat </a:t>
            </a:r>
            <a:r>
              <a:rPr lang="nl-BE" sz="2800" dirty="0" smtClean="0"/>
              <a:t>verplicht uit een voltijdse betrekking van directeur en wordt dan verder, naar wens, aangevuld met andere ambten.</a:t>
            </a:r>
          </a:p>
          <a:p>
            <a:pPr marL="0" indent="0">
              <a:buNone/>
            </a:pPr>
            <a:r>
              <a:rPr lang="nl-BE" sz="2800" dirty="0" smtClean="0"/>
              <a:t>Het bestuur beslist hierover, in samenspraak met het LOC.</a:t>
            </a:r>
          </a:p>
          <a:p>
            <a:pPr marL="0" indent="0">
              <a:buNone/>
            </a:pPr>
            <a:endParaRPr lang="nl-BE" sz="1600" dirty="0">
              <a:solidFill>
                <a:srgbClr val="FF0000"/>
              </a:solidFill>
            </a:endParaRPr>
          </a:p>
          <a:p>
            <a:pPr>
              <a:buFont typeface="Symbol" panose="05050102010706020507" pitchFamily="18" charset="2"/>
              <a:buChar char="Þ"/>
            </a:pPr>
            <a:r>
              <a:rPr lang="nl-BE" sz="2400" dirty="0" smtClean="0">
                <a:solidFill>
                  <a:srgbClr val="FF0000"/>
                </a:solidFill>
              </a:rPr>
              <a:t> Geen basisformatie meer (nieuw)</a:t>
            </a:r>
          </a:p>
          <a:p>
            <a:pPr>
              <a:buFont typeface="Symbol" panose="05050102010706020507" pitchFamily="18" charset="2"/>
              <a:buChar char="Þ"/>
            </a:pPr>
            <a:r>
              <a:rPr lang="nl-BE" sz="2400" dirty="0" smtClean="0">
                <a:solidFill>
                  <a:srgbClr val="FF0000"/>
                </a:solidFill>
              </a:rPr>
              <a:t> Jaarlijks op te stellen (nieuw)</a:t>
            </a:r>
            <a:endParaRPr lang="nl-BE" sz="2400" dirty="0">
              <a:solidFill>
                <a:srgbClr val="FF0000"/>
              </a:solidFill>
            </a:endParaRPr>
          </a:p>
        </p:txBody>
      </p:sp>
      <p:sp>
        <p:nvSpPr>
          <p:cNvPr id="4" name="Tijdelijke aanduiding voor dianummer 3"/>
          <p:cNvSpPr>
            <a:spLocks noGrp="1"/>
          </p:cNvSpPr>
          <p:nvPr>
            <p:ph type="sldNum" sz="quarter" idx="4294967295"/>
          </p:nvPr>
        </p:nvSpPr>
        <p:spPr/>
        <p:txBody>
          <a:bodyPr/>
          <a:lstStyle/>
          <a:p>
            <a:pPr>
              <a:defRPr/>
            </a:pPr>
            <a:fld id="{BF0080A2-D1F4-4706-B846-0ED65ED2B35E}" type="slidenum">
              <a:rPr lang="nl-NL" altLang="nl-BE" smtClean="0"/>
              <a:pPr>
                <a:defRPr/>
              </a:pPr>
              <a:t>133</a:t>
            </a:fld>
            <a:endParaRPr lang="nl-NL" altLang="nl-BE" dirty="0"/>
          </a:p>
        </p:txBody>
      </p:sp>
    </p:spTree>
    <p:extLst>
      <p:ext uri="{BB962C8B-B14F-4D97-AF65-F5344CB8AC3E}">
        <p14:creationId xmlns:p14="http://schemas.microsoft.com/office/powerpoint/2010/main" val="25882545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BE" b="1" dirty="0" smtClean="0">
                <a:solidFill>
                  <a:schemeClr val="accent5">
                    <a:lumMod val="75000"/>
                  </a:schemeClr>
                </a:solidFill>
              </a:rPr>
              <a:t>Statuut van het personeel in wervingsambten</a:t>
            </a:r>
            <a:endParaRPr lang="nl-BE" b="1" dirty="0">
              <a:solidFill>
                <a:schemeClr val="accent5">
                  <a:lumMod val="75000"/>
                </a:schemeClr>
              </a:solidFill>
            </a:endParaRPr>
          </a:p>
        </p:txBody>
      </p:sp>
    </p:spTree>
    <p:extLst>
      <p:ext uri="{BB962C8B-B14F-4D97-AF65-F5344CB8AC3E}">
        <p14:creationId xmlns:p14="http://schemas.microsoft.com/office/powerpoint/2010/main" val="298448335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Statuut van het personeel</a:t>
            </a:r>
            <a:endParaRPr lang="nl-BE" dirty="0"/>
          </a:p>
        </p:txBody>
      </p:sp>
      <p:sp>
        <p:nvSpPr>
          <p:cNvPr id="3" name="Tijdelijke aanduiding voor inhoud 2"/>
          <p:cNvSpPr>
            <a:spLocks noGrp="1"/>
          </p:cNvSpPr>
          <p:nvPr>
            <p:ph idx="1"/>
          </p:nvPr>
        </p:nvSpPr>
        <p:spPr/>
        <p:txBody>
          <a:bodyPr/>
          <a:lstStyle/>
          <a:p>
            <a:pPr marL="514350" indent="-514350">
              <a:lnSpc>
                <a:spcPct val="90000"/>
              </a:lnSpc>
              <a:buFont typeface="+mj-lt"/>
              <a:buAutoNum type="arabicPeriod"/>
            </a:pPr>
            <a:r>
              <a:rPr lang="nl-BE" altLang="nl-BE" dirty="0"/>
              <a:t>Tijdelijke </a:t>
            </a:r>
            <a:r>
              <a:rPr lang="nl-BE" altLang="nl-BE" dirty="0" smtClean="0"/>
              <a:t>aanstelling voor bepaalde duur (TABD)</a:t>
            </a:r>
          </a:p>
          <a:p>
            <a:pPr marL="514350" indent="-514350">
              <a:lnSpc>
                <a:spcPct val="90000"/>
              </a:lnSpc>
              <a:buFont typeface="+mj-lt"/>
              <a:buAutoNum type="arabicPeriod"/>
            </a:pPr>
            <a:r>
              <a:rPr lang="nl-BE" altLang="nl-BE" dirty="0" smtClean="0"/>
              <a:t>Tijdelijke aanstelling voor doorlopende duur (TADD)</a:t>
            </a:r>
          </a:p>
          <a:p>
            <a:pPr marL="514350" indent="-514350">
              <a:lnSpc>
                <a:spcPct val="90000"/>
              </a:lnSpc>
              <a:buFont typeface="+mj-lt"/>
              <a:buAutoNum type="arabicPeriod"/>
            </a:pPr>
            <a:r>
              <a:rPr lang="nl-BE" altLang="nl-BE" dirty="0" smtClean="0"/>
              <a:t>Vaste benoeming (VB)</a:t>
            </a:r>
            <a:endParaRPr lang="en-US" altLang="nl-BE" dirty="0"/>
          </a:p>
          <a:p>
            <a:pPr marL="0" indent="0">
              <a:buNone/>
            </a:pPr>
            <a:endParaRPr lang="nl-BE" dirty="0" smtClean="0"/>
          </a:p>
          <a:p>
            <a:pPr marL="0" indent="0">
              <a:buNone/>
            </a:pPr>
            <a:endParaRPr lang="nl-BE" dirty="0"/>
          </a:p>
          <a:p>
            <a:pPr marL="0" indent="0">
              <a:buNone/>
            </a:pPr>
            <a:r>
              <a:rPr lang="nl-BE" dirty="0" smtClean="0"/>
              <a:t>Opgelet! Personeelslid kan zich in één CLB in meerdere statuten tegelijk bevinden.</a:t>
            </a:r>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135</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3920248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numm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3" panose="05040102010807070707" pitchFamily="18" charset="2"/>
              <a:buChar char="ê"/>
              <a:defRPr sz="3200">
                <a:solidFill>
                  <a:schemeClr val="bg1"/>
                </a:solidFill>
                <a:latin typeface="Verdana" panose="020B0604030504040204" pitchFamily="34" charset="0"/>
              </a:defRPr>
            </a:lvl1pPr>
            <a:lvl2pPr marL="742950" indent="-285750">
              <a:spcBef>
                <a:spcPct val="20000"/>
              </a:spcBef>
              <a:buFont typeface="Wingdings 3" panose="05040102010807070707" pitchFamily="18" charset="2"/>
              <a:buChar char="ê"/>
              <a:defRPr sz="2800">
                <a:solidFill>
                  <a:schemeClr val="bg1"/>
                </a:solidFill>
                <a:latin typeface="Verdana" panose="020B0604030504040204" pitchFamily="34" charset="0"/>
              </a:defRPr>
            </a:lvl2pPr>
            <a:lvl3pPr marL="1143000" indent="-228600">
              <a:spcBef>
                <a:spcPct val="20000"/>
              </a:spcBef>
              <a:buFont typeface="Wingdings 3" panose="05040102010807070707" pitchFamily="18" charset="2"/>
              <a:buChar char="ê"/>
              <a:defRPr sz="2400">
                <a:solidFill>
                  <a:schemeClr val="bg1"/>
                </a:solidFill>
                <a:latin typeface="Verdana" panose="020B0604030504040204" pitchFamily="34" charset="0"/>
              </a:defRPr>
            </a:lvl3pPr>
            <a:lvl4pPr marL="1600200" indent="-228600">
              <a:spcBef>
                <a:spcPct val="20000"/>
              </a:spcBef>
              <a:buFont typeface="Wingdings 3" panose="05040102010807070707" pitchFamily="18" charset="2"/>
              <a:buChar char="ê"/>
              <a:defRPr sz="2000">
                <a:solidFill>
                  <a:schemeClr val="bg1"/>
                </a:solidFill>
                <a:latin typeface="Verdana" panose="020B0604030504040204" pitchFamily="34" charset="0"/>
              </a:defRPr>
            </a:lvl4pPr>
            <a:lvl5pPr marL="2057400" indent="-228600">
              <a:spcBef>
                <a:spcPct val="20000"/>
              </a:spcBef>
              <a:buFont typeface="Wingdings 3" panose="05040102010807070707" pitchFamily="18" charset="2"/>
              <a:buChar char="ê"/>
              <a:defRPr sz="2000">
                <a:solidFill>
                  <a:schemeClr val="bg1"/>
                </a:solidFill>
                <a:latin typeface="Verdana" panose="020B0604030504040204" pitchFamily="34" charset="0"/>
              </a:defRPr>
            </a:lvl5pPr>
            <a:lvl6pPr marL="2514600" indent="-228600" eaLnBrk="0" fontAlgn="base" hangingPunct="0">
              <a:spcBef>
                <a:spcPct val="20000"/>
              </a:spcBef>
              <a:spcAft>
                <a:spcPct val="0"/>
              </a:spcAft>
              <a:buFont typeface="Wingdings 3" panose="05040102010807070707" pitchFamily="18" charset="2"/>
              <a:buChar char="ê"/>
              <a:defRPr sz="2000">
                <a:solidFill>
                  <a:schemeClr val="bg1"/>
                </a:solidFill>
                <a:latin typeface="Verdana" panose="020B0604030504040204" pitchFamily="34" charset="0"/>
              </a:defRPr>
            </a:lvl6pPr>
            <a:lvl7pPr marL="2971800" indent="-228600" eaLnBrk="0" fontAlgn="base" hangingPunct="0">
              <a:spcBef>
                <a:spcPct val="20000"/>
              </a:spcBef>
              <a:spcAft>
                <a:spcPct val="0"/>
              </a:spcAft>
              <a:buFont typeface="Wingdings 3" panose="05040102010807070707" pitchFamily="18" charset="2"/>
              <a:buChar char="ê"/>
              <a:defRPr sz="2000">
                <a:solidFill>
                  <a:schemeClr val="bg1"/>
                </a:solidFill>
                <a:latin typeface="Verdana" panose="020B0604030504040204" pitchFamily="34" charset="0"/>
              </a:defRPr>
            </a:lvl7pPr>
            <a:lvl8pPr marL="3429000" indent="-228600" eaLnBrk="0" fontAlgn="base" hangingPunct="0">
              <a:spcBef>
                <a:spcPct val="20000"/>
              </a:spcBef>
              <a:spcAft>
                <a:spcPct val="0"/>
              </a:spcAft>
              <a:buFont typeface="Wingdings 3" panose="05040102010807070707" pitchFamily="18" charset="2"/>
              <a:buChar char="ê"/>
              <a:defRPr sz="2000">
                <a:solidFill>
                  <a:schemeClr val="bg1"/>
                </a:solidFill>
                <a:latin typeface="Verdana" panose="020B0604030504040204" pitchFamily="34" charset="0"/>
              </a:defRPr>
            </a:lvl8pPr>
            <a:lvl9pPr marL="3886200" indent="-228600" eaLnBrk="0" fontAlgn="base" hangingPunct="0">
              <a:spcBef>
                <a:spcPct val="20000"/>
              </a:spcBef>
              <a:spcAft>
                <a:spcPct val="0"/>
              </a:spcAft>
              <a:buFont typeface="Wingdings 3" panose="05040102010807070707" pitchFamily="18" charset="2"/>
              <a:buChar char="ê"/>
              <a:defRPr sz="2000">
                <a:solidFill>
                  <a:schemeClr val="bg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1C39B3B-1799-4E17-8606-0DDB95AF36BB}" type="slidenum">
              <a:rPr kumimoji="0" lang="nl-NL" altLang="nl-BE"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136</a:t>
            </a:fld>
            <a:endParaRPr kumimoji="0" lang="nl-NL" altLang="nl-BE"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580" name="Rectangle 3"/>
          <p:cNvSpPr>
            <a:spLocks noGrp="1" noChangeArrowheads="1"/>
          </p:cNvSpPr>
          <p:nvPr>
            <p:ph type="body" idx="1"/>
          </p:nvPr>
        </p:nvSpPr>
        <p:spPr/>
        <p:txBody>
          <a:bodyPr/>
          <a:lstStyle/>
          <a:p>
            <a:pPr>
              <a:lnSpc>
                <a:spcPct val="90000"/>
              </a:lnSpc>
              <a:defRPr/>
            </a:pPr>
            <a:r>
              <a:rPr lang="nl-BE" dirty="0"/>
              <a:t>Eerste aanstelling </a:t>
            </a:r>
            <a:r>
              <a:rPr lang="nl-BE" dirty="0" smtClean="0"/>
              <a:t>– vacature (</a:t>
            </a:r>
            <a:r>
              <a:rPr lang="nl-BE" sz="2400" dirty="0" smtClean="0"/>
              <a:t>= </a:t>
            </a:r>
            <a:r>
              <a:rPr lang="nl-BE" sz="2400" dirty="0">
                <a:cs typeface="Arial" charset="0"/>
              </a:rPr>
              <a:t>e</a:t>
            </a:r>
            <a:r>
              <a:rPr lang="nl-BE" sz="2400" dirty="0" smtClean="0">
                <a:cs typeface="Arial" charset="0"/>
              </a:rPr>
              <a:t>lke </a:t>
            </a:r>
            <a:r>
              <a:rPr lang="nl-BE" sz="2400" dirty="0">
                <a:cs typeface="Arial" charset="0"/>
              </a:rPr>
              <a:t>volledige of onvolledige betrekking, vacant of niet-vacant, die ontstaat voor een periode van ten minste 10 </a:t>
            </a:r>
            <a:r>
              <a:rPr lang="nl-BE" sz="2400" dirty="0" smtClean="0">
                <a:cs typeface="Arial" charset="0"/>
              </a:rPr>
              <a:t>dagen) </a:t>
            </a:r>
            <a:endParaRPr lang="nl-BE" altLang="nl-BE" dirty="0" smtClean="0"/>
          </a:p>
          <a:p>
            <a:pPr>
              <a:lnSpc>
                <a:spcPct val="90000"/>
              </a:lnSpc>
              <a:defRPr/>
            </a:pPr>
            <a:r>
              <a:rPr lang="nl-BE" altLang="nl-BE" dirty="0" smtClean="0"/>
              <a:t>Kenmerken:</a:t>
            </a:r>
          </a:p>
          <a:p>
            <a:pPr lvl="1">
              <a:lnSpc>
                <a:spcPct val="90000"/>
              </a:lnSpc>
              <a:buFont typeface="Wingdings" panose="05000000000000000000" pitchFamily="2" charset="2"/>
              <a:buChar char="ü"/>
              <a:defRPr/>
            </a:pPr>
            <a:r>
              <a:rPr lang="nl-BE" altLang="nl-BE" dirty="0" smtClean="0"/>
              <a:t>Personeelslid kan aanstelling krijgen, niet opeisen.</a:t>
            </a:r>
          </a:p>
          <a:p>
            <a:pPr lvl="1">
              <a:lnSpc>
                <a:spcPct val="90000"/>
              </a:lnSpc>
              <a:buFont typeface="Wingdings" panose="05000000000000000000" pitchFamily="2" charset="2"/>
              <a:buChar char="ü"/>
              <a:defRPr/>
            </a:pPr>
            <a:r>
              <a:rPr lang="nl-BE" altLang="nl-BE" dirty="0" smtClean="0"/>
              <a:t>Personeelslid moet voldoen aan voorwaarden DRP </a:t>
            </a:r>
            <a:br>
              <a:rPr lang="nl-BE" altLang="nl-BE" dirty="0" smtClean="0"/>
            </a:br>
            <a:r>
              <a:rPr lang="nl-BE" altLang="nl-BE" dirty="0" smtClean="0"/>
              <a:t>(nationaliteit EU, burgerlijke en politieke rechten genieten, bewijs goede zeden, medisch attest, bekwaamheidsbewijs)</a:t>
            </a:r>
          </a:p>
          <a:p>
            <a:pPr>
              <a:lnSpc>
                <a:spcPct val="90000"/>
              </a:lnSpc>
              <a:defRPr/>
            </a:pPr>
            <a:r>
              <a:rPr lang="nl-BE" altLang="nl-BE" dirty="0" smtClean="0"/>
              <a:t>Einde aanstelling:</a:t>
            </a:r>
          </a:p>
          <a:p>
            <a:pPr lvl="1">
              <a:lnSpc>
                <a:spcPct val="90000"/>
              </a:lnSpc>
              <a:buFontTx/>
              <a:buChar char="-"/>
            </a:pPr>
            <a:r>
              <a:rPr lang="nl-BE" altLang="nl-BE" dirty="0" smtClean="0"/>
              <a:t>van </a:t>
            </a:r>
            <a:r>
              <a:rPr lang="nl-BE" altLang="nl-BE" dirty="0"/>
              <a:t>rechtswege </a:t>
            </a:r>
            <a:r>
              <a:rPr lang="nl-BE" altLang="nl-BE" dirty="0" smtClean="0"/>
              <a:t>(bij terugkeer titularis of bij einde schooljaar)</a:t>
            </a:r>
          </a:p>
          <a:p>
            <a:pPr lvl="1">
              <a:lnSpc>
                <a:spcPct val="90000"/>
              </a:lnSpc>
              <a:buFontTx/>
              <a:buChar char="-"/>
            </a:pPr>
            <a:r>
              <a:rPr lang="nl-BE" altLang="nl-BE" dirty="0" smtClean="0"/>
              <a:t>Ontslag door IB (opzeg 30 dagen of evaluatie) of door personeelslid (opzeg 7 dagen)</a:t>
            </a:r>
          </a:p>
        </p:txBody>
      </p:sp>
      <p:sp>
        <p:nvSpPr>
          <p:cNvPr id="5" name="Titel 1"/>
          <p:cNvSpPr>
            <a:spLocks noGrp="1"/>
          </p:cNvSpPr>
          <p:nvPr>
            <p:ph type="title"/>
          </p:nvPr>
        </p:nvSpPr>
        <p:spPr/>
        <p:txBody>
          <a:bodyPr/>
          <a:lstStyle/>
          <a:p>
            <a:pPr>
              <a:defRPr/>
            </a:pPr>
            <a:r>
              <a:rPr lang="nl-BE" dirty="0" smtClean="0">
                <a:latin typeface="+mn-lt"/>
                <a:cs typeface="Arial" charset="0"/>
              </a:rPr>
              <a:t>1. TABD</a:t>
            </a:r>
          </a:p>
        </p:txBody>
      </p:sp>
    </p:spTree>
    <p:extLst>
      <p:ext uri="{BB962C8B-B14F-4D97-AF65-F5344CB8AC3E}">
        <p14:creationId xmlns:p14="http://schemas.microsoft.com/office/powerpoint/2010/main" val="319524556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TADD</a:t>
            </a:r>
            <a:endParaRPr lang="nl-BE" dirty="0"/>
          </a:p>
        </p:txBody>
      </p:sp>
      <p:sp>
        <p:nvSpPr>
          <p:cNvPr id="3" name="Tijdelijke aanduiding voor inhoud 2"/>
          <p:cNvSpPr>
            <a:spLocks noGrp="1"/>
          </p:cNvSpPr>
          <p:nvPr>
            <p:ph idx="1"/>
          </p:nvPr>
        </p:nvSpPr>
        <p:spPr/>
        <p:txBody>
          <a:bodyPr/>
          <a:lstStyle/>
          <a:p>
            <a:pPr>
              <a:lnSpc>
                <a:spcPct val="90000"/>
              </a:lnSpc>
              <a:defRPr/>
            </a:pPr>
            <a:r>
              <a:rPr lang="nl-BE" altLang="nl-BE" dirty="0" smtClean="0"/>
              <a:t>Kenmerken</a:t>
            </a:r>
          </a:p>
          <a:p>
            <a:pPr lvl="1">
              <a:lnSpc>
                <a:spcPct val="90000"/>
              </a:lnSpc>
              <a:buFont typeface="Wingdings" panose="05000000000000000000" pitchFamily="2" charset="2"/>
              <a:buChar char="ü"/>
            </a:pPr>
            <a:r>
              <a:rPr lang="nl-BE" altLang="nl-BE" dirty="0" smtClean="0"/>
              <a:t>recht op TADD = voorrangsrecht </a:t>
            </a:r>
            <a:r>
              <a:rPr lang="nl-BE" altLang="nl-BE" dirty="0">
                <a:latin typeface="Arial" panose="020B0604020202020204" pitchFamily="34" charset="0"/>
                <a:cs typeface="Arial" panose="020B0604020202020204" pitchFamily="34" charset="0"/>
              </a:rPr>
              <a:t>→ </a:t>
            </a:r>
            <a:r>
              <a:rPr lang="nl-BE" altLang="nl-BE" dirty="0"/>
              <a:t>voorrang op personeelsleden die dit recht nog niet kunnen inroepen</a:t>
            </a:r>
          </a:p>
          <a:p>
            <a:pPr lvl="1">
              <a:lnSpc>
                <a:spcPct val="90000"/>
              </a:lnSpc>
              <a:buFont typeface="Wingdings" panose="05000000000000000000" pitchFamily="2" charset="2"/>
              <a:buChar char="ü"/>
            </a:pPr>
            <a:r>
              <a:rPr lang="nl-BE" altLang="nl-BE" dirty="0" smtClean="0"/>
              <a:t>Betere </a:t>
            </a:r>
            <a:r>
              <a:rPr lang="nl-BE" altLang="nl-BE" dirty="0"/>
              <a:t>bescherming tegen ontslag </a:t>
            </a:r>
            <a:r>
              <a:rPr lang="nl-BE" altLang="nl-BE" dirty="0" smtClean="0"/>
              <a:t>(</a:t>
            </a:r>
            <a:r>
              <a:rPr lang="nl-BE" altLang="nl-BE" u="sng" dirty="0" smtClean="0"/>
              <a:t>+</a:t>
            </a:r>
            <a:r>
              <a:rPr lang="nl-BE" altLang="nl-BE" dirty="0" smtClean="0"/>
              <a:t> als </a:t>
            </a:r>
            <a:r>
              <a:rPr lang="nl-BE" altLang="nl-BE" dirty="0" err="1" smtClean="0"/>
              <a:t>vastbenoemde</a:t>
            </a:r>
            <a:r>
              <a:rPr lang="nl-BE" altLang="nl-BE" dirty="0" smtClean="0"/>
              <a:t>)</a:t>
            </a:r>
          </a:p>
          <a:p>
            <a:pPr>
              <a:lnSpc>
                <a:spcPct val="90000"/>
              </a:lnSpc>
              <a:defRPr/>
            </a:pPr>
            <a:r>
              <a:rPr lang="nl-BE" dirty="0" smtClean="0"/>
              <a:t>Voorwaarden recht op TADD</a:t>
            </a:r>
          </a:p>
          <a:p>
            <a:pPr lvl="1">
              <a:lnSpc>
                <a:spcPct val="90000"/>
              </a:lnSpc>
              <a:buFont typeface="Wingdings" panose="05000000000000000000" pitchFamily="2" charset="2"/>
              <a:buChar char="ü"/>
              <a:defRPr/>
            </a:pPr>
            <a:r>
              <a:rPr lang="nl-BE" dirty="0" smtClean="0"/>
              <a:t>Kandidaatstelling</a:t>
            </a:r>
          </a:p>
          <a:p>
            <a:pPr lvl="1">
              <a:lnSpc>
                <a:spcPct val="90000"/>
              </a:lnSpc>
              <a:buFont typeface="Wingdings" panose="05000000000000000000" pitchFamily="2" charset="2"/>
              <a:buChar char="ü"/>
              <a:defRPr/>
            </a:pPr>
            <a:r>
              <a:rPr lang="nl-BE" dirty="0" smtClean="0"/>
              <a:t>Welbepaalde dienstanciënniteit hebben</a:t>
            </a:r>
          </a:p>
          <a:p>
            <a:pPr>
              <a:lnSpc>
                <a:spcPct val="90000"/>
              </a:lnSpc>
              <a:defRPr/>
            </a:pPr>
            <a:r>
              <a:rPr lang="nl-BE" dirty="0" smtClean="0"/>
              <a:t>Einde </a:t>
            </a:r>
            <a:r>
              <a:rPr lang="nl-BE" dirty="0"/>
              <a:t>aanstelling</a:t>
            </a:r>
            <a:endParaRPr lang="nl-BE" altLang="nl-BE" dirty="0"/>
          </a:p>
          <a:p>
            <a:pPr lvl="1">
              <a:buFont typeface="Calibri" panose="020F0502020204030204" pitchFamily="34" charset="0"/>
              <a:buChar char="‐"/>
            </a:pPr>
            <a:r>
              <a:rPr lang="nl-BE" altLang="nl-BE" dirty="0" smtClean="0"/>
              <a:t>Van rechtswege </a:t>
            </a:r>
            <a:r>
              <a:rPr lang="nl-BE" altLang="nl-BE" dirty="0" smtClean="0">
                <a:solidFill>
                  <a:srgbClr val="FF0000"/>
                </a:solidFill>
              </a:rPr>
              <a:t>(! Niet bij einde schooljaar zoals bij TABD!)</a:t>
            </a:r>
            <a:endParaRPr lang="nl-BE" altLang="nl-BE" dirty="0">
              <a:solidFill>
                <a:srgbClr val="FF0000"/>
              </a:solidFill>
            </a:endParaRPr>
          </a:p>
          <a:p>
            <a:pPr lvl="1">
              <a:buFont typeface="Calibri" panose="020F0502020204030204" pitchFamily="34" charset="0"/>
              <a:buChar char="‐"/>
            </a:pPr>
            <a:r>
              <a:rPr lang="nl-BE" altLang="nl-BE" dirty="0" smtClean="0"/>
              <a:t>Ontslag door IB (via tucht of evaluatie)  of personeelslid (opzeg 15 dagen)</a:t>
            </a:r>
            <a:endParaRPr lang="nl-BE" altLang="nl-BE" dirty="0"/>
          </a:p>
          <a:p>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137</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1353958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TADD</a:t>
            </a:r>
            <a:endParaRPr lang="nl-BE" dirty="0"/>
          </a:p>
        </p:txBody>
      </p:sp>
      <p:sp>
        <p:nvSpPr>
          <p:cNvPr id="3" name="Tijdelijke aanduiding voor inhoud 2"/>
          <p:cNvSpPr>
            <a:spLocks noGrp="1"/>
          </p:cNvSpPr>
          <p:nvPr>
            <p:ph idx="1"/>
          </p:nvPr>
        </p:nvSpPr>
        <p:spPr/>
        <p:txBody>
          <a:bodyPr/>
          <a:lstStyle/>
          <a:p>
            <a:pPr>
              <a:lnSpc>
                <a:spcPct val="90000"/>
              </a:lnSpc>
              <a:defRPr/>
            </a:pPr>
            <a:r>
              <a:rPr lang="nl-BE" altLang="nl-BE" dirty="0"/>
              <a:t>Voorrangsregels bij ontstaan vacature:</a:t>
            </a:r>
          </a:p>
          <a:p>
            <a:pPr marL="0" indent="0">
              <a:lnSpc>
                <a:spcPct val="80000"/>
              </a:lnSpc>
              <a:buNone/>
            </a:pPr>
            <a:endParaRPr lang="nl-BE" altLang="nl-BE" sz="1000" dirty="0"/>
          </a:p>
          <a:p>
            <a:pPr marL="814373" lvl="1" indent="-514350">
              <a:lnSpc>
                <a:spcPct val="80000"/>
              </a:lnSpc>
              <a:buFont typeface="+mj-lt"/>
              <a:buAutoNum type="arabicPeriod"/>
            </a:pPr>
            <a:r>
              <a:rPr lang="nl-BE" altLang="nl-BE" dirty="0"/>
              <a:t>E</a:t>
            </a:r>
            <a:r>
              <a:rPr lang="nl-BE" altLang="nl-BE" dirty="0" smtClean="0"/>
              <a:t>ventueel</a:t>
            </a:r>
            <a:r>
              <a:rPr lang="nl-BE" altLang="nl-BE" b="1" dirty="0" smtClean="0"/>
              <a:t> </a:t>
            </a:r>
            <a:r>
              <a:rPr lang="nl-BE" altLang="nl-BE" dirty="0"/>
              <a:t>boventallige </a:t>
            </a:r>
            <a:r>
              <a:rPr lang="nl-BE" altLang="nl-BE" dirty="0" smtClean="0"/>
              <a:t>personeelsleden</a:t>
            </a:r>
          </a:p>
          <a:p>
            <a:pPr marL="814373" lvl="1" indent="-514350">
              <a:lnSpc>
                <a:spcPct val="80000"/>
              </a:lnSpc>
              <a:buFont typeface="+mj-lt"/>
              <a:buAutoNum type="arabicPeriod"/>
            </a:pPr>
            <a:r>
              <a:rPr lang="nl-BE" altLang="nl-BE" dirty="0"/>
              <a:t>D</a:t>
            </a:r>
            <a:r>
              <a:rPr lang="nl-BE" altLang="nl-BE" dirty="0" smtClean="0"/>
              <a:t>eeltijds </a:t>
            </a:r>
            <a:r>
              <a:rPr lang="nl-BE" altLang="nl-BE" dirty="0" err="1" smtClean="0"/>
              <a:t>vastbenoemden</a:t>
            </a:r>
            <a:r>
              <a:rPr lang="nl-BE" altLang="nl-BE" dirty="0" smtClean="0"/>
              <a:t> voor </a:t>
            </a:r>
            <a:r>
              <a:rPr lang="nl-BE" altLang="nl-BE" dirty="0"/>
              <a:t>het gedeelte van de opdracht waarvoor zij nog niet </a:t>
            </a:r>
            <a:r>
              <a:rPr lang="nl-BE" altLang="nl-BE" dirty="0" err="1"/>
              <a:t>vastbenoemd</a:t>
            </a:r>
            <a:r>
              <a:rPr lang="nl-BE" altLang="nl-BE" dirty="0"/>
              <a:t> zijn </a:t>
            </a:r>
            <a:r>
              <a:rPr lang="nl-BE" altLang="nl-BE" sz="2400" dirty="0"/>
              <a:t>(min. van </a:t>
            </a:r>
            <a:r>
              <a:rPr lang="nl-BE" altLang="nl-BE" sz="2400" dirty="0" smtClean="0"/>
              <a:t>1u </a:t>
            </a:r>
            <a:r>
              <a:rPr lang="nl-BE" altLang="nl-BE" sz="2400" dirty="0"/>
              <a:t>effectieve aanstelling is vereist om in aanmerking te komen voor een uitbreiding van de vaste benoeming)</a:t>
            </a:r>
          </a:p>
          <a:p>
            <a:pPr marL="814373" lvl="1" indent="-514350">
              <a:lnSpc>
                <a:spcPct val="80000"/>
              </a:lnSpc>
              <a:buFont typeface="+mj-lt"/>
              <a:buAutoNum type="arabicPeriod"/>
            </a:pPr>
            <a:r>
              <a:rPr lang="nl-BE" altLang="nl-BE" dirty="0" smtClean="0"/>
              <a:t>Tijdelijken </a:t>
            </a:r>
            <a:r>
              <a:rPr lang="nl-BE" altLang="nl-BE" dirty="0"/>
              <a:t>van doorlopende </a:t>
            </a:r>
            <a:r>
              <a:rPr lang="nl-BE" altLang="nl-BE" dirty="0" smtClean="0"/>
              <a:t>duur (TADD)</a:t>
            </a:r>
            <a:br>
              <a:rPr lang="nl-BE" altLang="nl-BE" dirty="0" smtClean="0"/>
            </a:br>
            <a:r>
              <a:rPr lang="nl-BE" altLang="nl-BE" sz="2400" dirty="0"/>
              <a:t>Binnen de groep van TADD-</a:t>
            </a:r>
            <a:r>
              <a:rPr lang="nl-BE" altLang="nl-BE" sz="2400" dirty="0" err="1"/>
              <a:t>ers</a:t>
            </a:r>
            <a:r>
              <a:rPr lang="nl-BE" altLang="nl-BE" sz="2400" dirty="0"/>
              <a:t> speelt </a:t>
            </a:r>
            <a:r>
              <a:rPr lang="nl-BE" altLang="nl-BE" sz="2400" dirty="0" smtClean="0"/>
              <a:t>aantal </a:t>
            </a:r>
            <a:r>
              <a:rPr lang="nl-BE" altLang="nl-BE" sz="2400" dirty="0"/>
              <a:t>dagen dienstanciënniteit geen rol </a:t>
            </a:r>
          </a:p>
          <a:p>
            <a:pPr marL="814373" lvl="1" indent="-514350">
              <a:lnSpc>
                <a:spcPct val="80000"/>
              </a:lnSpc>
              <a:buFont typeface="+mj-lt"/>
              <a:buAutoNum type="arabicPeriod"/>
            </a:pPr>
            <a:r>
              <a:rPr lang="nl-BE" altLang="nl-BE" dirty="0" smtClean="0"/>
              <a:t>Niet-voorrangsgerechtigden</a:t>
            </a:r>
            <a:r>
              <a:rPr lang="nl-BE" altLang="nl-BE" dirty="0"/>
              <a:t>: TABD-</a:t>
            </a:r>
            <a:r>
              <a:rPr lang="nl-BE" altLang="nl-BE" dirty="0" err="1"/>
              <a:t>ers</a:t>
            </a:r>
            <a:endParaRPr lang="nl-BE" altLang="nl-BE" dirty="0"/>
          </a:p>
          <a:p>
            <a:pPr>
              <a:lnSpc>
                <a:spcPct val="80000"/>
              </a:lnSpc>
              <a:buNone/>
            </a:pPr>
            <a:r>
              <a:rPr lang="nl-BE" altLang="nl-BE" sz="2400" dirty="0"/>
              <a:t>	</a:t>
            </a:r>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138</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7138514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Vaste benoeming</a:t>
            </a:r>
            <a:endParaRPr lang="nl-BE" dirty="0"/>
          </a:p>
        </p:txBody>
      </p:sp>
      <p:sp>
        <p:nvSpPr>
          <p:cNvPr id="3" name="Tijdelijke aanduiding voor inhoud 2"/>
          <p:cNvSpPr>
            <a:spLocks noGrp="1"/>
          </p:cNvSpPr>
          <p:nvPr>
            <p:ph idx="1"/>
          </p:nvPr>
        </p:nvSpPr>
        <p:spPr/>
        <p:txBody>
          <a:bodyPr/>
          <a:lstStyle/>
          <a:p>
            <a:pPr>
              <a:lnSpc>
                <a:spcPct val="90000"/>
              </a:lnSpc>
              <a:defRPr/>
            </a:pPr>
            <a:r>
              <a:rPr lang="nl-BE" altLang="nl-BE" dirty="0" smtClean="0"/>
              <a:t>Kenmerken</a:t>
            </a:r>
          </a:p>
          <a:p>
            <a:pPr lvl="1">
              <a:lnSpc>
                <a:spcPct val="90000"/>
              </a:lnSpc>
              <a:buFont typeface="Wingdings" panose="05000000000000000000" pitchFamily="2" charset="2"/>
              <a:buChar char="ü"/>
              <a:defRPr/>
            </a:pPr>
            <a:r>
              <a:rPr lang="nl-BE" altLang="nl-BE" dirty="0" smtClean="0"/>
              <a:t>Tot aan ontslag: recht op maandelijks salaris</a:t>
            </a:r>
          </a:p>
          <a:p>
            <a:pPr lvl="1">
              <a:lnSpc>
                <a:spcPct val="90000"/>
              </a:lnSpc>
              <a:buFont typeface="Wingdings" panose="05000000000000000000" pitchFamily="2" charset="2"/>
              <a:buChar char="ü"/>
              <a:defRPr/>
            </a:pPr>
            <a:r>
              <a:rPr lang="nl-BE" altLang="nl-BE" dirty="0" smtClean="0"/>
              <a:t>Werkzekerheid: recht op/ plicht tot arbeidsprestaties</a:t>
            </a:r>
          </a:p>
          <a:p>
            <a:pPr lvl="1">
              <a:lnSpc>
                <a:spcPct val="90000"/>
              </a:lnSpc>
              <a:buFont typeface="Wingdings" panose="05000000000000000000" pitchFamily="2" charset="2"/>
              <a:buChar char="ü"/>
              <a:defRPr/>
            </a:pPr>
            <a:r>
              <a:rPr lang="nl-BE" altLang="nl-BE" dirty="0" smtClean="0"/>
              <a:t>Mogelijkheid tot opname talrijke verlofstelsels</a:t>
            </a:r>
          </a:p>
          <a:p>
            <a:pPr lvl="1">
              <a:lnSpc>
                <a:spcPct val="90000"/>
              </a:lnSpc>
              <a:buFont typeface="Wingdings" panose="05000000000000000000" pitchFamily="2" charset="2"/>
              <a:buChar char="ü"/>
              <a:defRPr/>
            </a:pPr>
            <a:r>
              <a:rPr lang="nl-BE" altLang="nl-BE" dirty="0" smtClean="0"/>
              <a:t>Andere berekening van het recht op bezoldigd ziekteverlof</a:t>
            </a:r>
          </a:p>
          <a:p>
            <a:pPr lvl="1">
              <a:lnSpc>
                <a:spcPct val="90000"/>
              </a:lnSpc>
              <a:buFont typeface="Wingdings" panose="05000000000000000000" pitchFamily="2" charset="2"/>
              <a:buChar char="ü"/>
              <a:defRPr/>
            </a:pPr>
            <a:r>
              <a:rPr lang="nl-BE" altLang="nl-BE" dirty="0" smtClean="0"/>
              <a:t>Bevallingsverlof wordt bezoldigd</a:t>
            </a:r>
          </a:p>
          <a:p>
            <a:pPr lvl="1">
              <a:lnSpc>
                <a:spcPct val="90000"/>
              </a:lnSpc>
              <a:buFont typeface="Wingdings" panose="05000000000000000000" pitchFamily="2" charset="2"/>
              <a:buChar char="ü"/>
              <a:defRPr/>
            </a:pPr>
            <a:r>
              <a:rPr lang="nl-BE" altLang="nl-BE" dirty="0" smtClean="0"/>
              <a:t>Recht op pensioen in ambtenarenstelsel</a:t>
            </a:r>
          </a:p>
          <a:p>
            <a:pPr lvl="1">
              <a:lnSpc>
                <a:spcPct val="90000"/>
              </a:lnSpc>
              <a:buFont typeface="Wingdings" panose="05000000000000000000" pitchFamily="2" charset="2"/>
              <a:buChar char="ü"/>
              <a:defRPr/>
            </a:pPr>
            <a:r>
              <a:rPr lang="nl-BE" altLang="nl-BE" dirty="0" smtClean="0"/>
              <a:t>…</a:t>
            </a:r>
          </a:p>
          <a:p>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139</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159086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Starten in een team</a:t>
            </a:r>
            <a:br>
              <a:rPr lang="nl-BE" dirty="0" smtClean="0"/>
            </a:br>
            <a:r>
              <a:rPr lang="nl-BE" dirty="0" smtClean="0"/>
              <a:t>Over de bomen en het bos</a:t>
            </a:r>
            <a:endParaRPr lang="nl-BE" dirty="0"/>
          </a:p>
        </p:txBody>
      </p:sp>
    </p:spTree>
    <p:extLst>
      <p:ext uri="{BB962C8B-B14F-4D97-AF65-F5344CB8AC3E}">
        <p14:creationId xmlns:p14="http://schemas.microsoft.com/office/powerpoint/2010/main" val="349219752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Vaste benoeming</a:t>
            </a:r>
            <a:endParaRPr lang="nl-BE" dirty="0"/>
          </a:p>
        </p:txBody>
      </p:sp>
      <p:sp>
        <p:nvSpPr>
          <p:cNvPr id="3" name="Tijdelijke aanduiding voor inhoud 2"/>
          <p:cNvSpPr>
            <a:spLocks noGrp="1"/>
          </p:cNvSpPr>
          <p:nvPr>
            <p:ph idx="1"/>
          </p:nvPr>
        </p:nvSpPr>
        <p:spPr/>
        <p:txBody>
          <a:bodyPr/>
          <a:lstStyle/>
          <a:p>
            <a:pPr>
              <a:lnSpc>
                <a:spcPct val="90000"/>
              </a:lnSpc>
              <a:defRPr/>
            </a:pPr>
            <a:r>
              <a:rPr lang="nl-BE" altLang="nl-BE" dirty="0" smtClean="0"/>
              <a:t>Belangrijkste benoemingsvoorwaarden</a:t>
            </a:r>
            <a:endParaRPr lang="nl-BE" altLang="nl-BE" sz="2800" dirty="0"/>
          </a:p>
          <a:p>
            <a:pPr lvl="1">
              <a:buFont typeface="Calibri" panose="020F0502020204030204" pitchFamily="34" charset="0"/>
              <a:buChar char="‐"/>
            </a:pPr>
            <a:r>
              <a:rPr lang="nl-BE" altLang="nl-BE" sz="2400" dirty="0" smtClean="0"/>
              <a:t>De betrekking is vacant verklaard door het IB</a:t>
            </a:r>
          </a:p>
          <a:p>
            <a:pPr lvl="1">
              <a:buFont typeface="Calibri" panose="020F0502020204030204" pitchFamily="34" charset="0"/>
              <a:buChar char="‐"/>
            </a:pPr>
            <a:r>
              <a:rPr lang="nl-BE" altLang="nl-BE" sz="2400" dirty="0" smtClean="0"/>
              <a:t>Kandidaatstelling </a:t>
            </a:r>
            <a:r>
              <a:rPr lang="nl-BE" altLang="nl-BE" sz="2400" dirty="0"/>
              <a:t>door het </a:t>
            </a:r>
            <a:r>
              <a:rPr lang="nl-BE" altLang="nl-BE" sz="2400" dirty="0" smtClean="0"/>
              <a:t>personeelslid</a:t>
            </a:r>
          </a:p>
          <a:p>
            <a:pPr lvl="1">
              <a:buFont typeface="Calibri" panose="020F0502020204030204" pitchFamily="34" charset="0"/>
              <a:buChar char="‐"/>
            </a:pPr>
            <a:r>
              <a:rPr lang="nl-BE" altLang="nl-BE" sz="2400" dirty="0" smtClean="0"/>
              <a:t>Personeelslid is als </a:t>
            </a:r>
            <a:r>
              <a:rPr lang="nl-BE" altLang="nl-BE" sz="2400" dirty="0" err="1" smtClean="0"/>
              <a:t>TADD’er</a:t>
            </a:r>
            <a:r>
              <a:rPr lang="nl-BE" altLang="nl-BE" sz="2400" dirty="0" smtClean="0"/>
              <a:t> aangesteld in het ambt van vaste benoeming</a:t>
            </a:r>
          </a:p>
          <a:p>
            <a:pPr lvl="1">
              <a:buFont typeface="Calibri" panose="020F0502020204030204" pitchFamily="34" charset="0"/>
              <a:buChar char="‐"/>
            </a:pPr>
            <a:endParaRPr lang="nl-BE" altLang="nl-BE" sz="2400" dirty="0"/>
          </a:p>
          <a:p>
            <a:pPr marL="500059" indent="-457200">
              <a:buFont typeface="Calibri" panose="020F0502020204030204" pitchFamily="34" charset="0"/>
              <a:buChar char="→"/>
            </a:pPr>
            <a:r>
              <a:rPr lang="nl-BE" altLang="nl-BE" sz="2800" dirty="0" smtClean="0"/>
              <a:t>Ingangsdatum vaste benoeming: 1 januari </a:t>
            </a:r>
            <a:r>
              <a:rPr lang="nl-BE" altLang="nl-BE" sz="2800" dirty="0" smtClean="0">
                <a:solidFill>
                  <a:srgbClr val="FF0000"/>
                </a:solidFill>
              </a:rPr>
              <a:t>(nieuw sinds 1/9/2018!)</a:t>
            </a:r>
          </a:p>
          <a:p>
            <a:pPr>
              <a:lnSpc>
                <a:spcPct val="90000"/>
              </a:lnSpc>
              <a:defRPr/>
            </a:pPr>
            <a:endParaRPr lang="nl-BE" dirty="0" smtClean="0"/>
          </a:p>
          <a:p>
            <a:pPr>
              <a:lnSpc>
                <a:spcPct val="90000"/>
              </a:lnSpc>
              <a:defRPr/>
            </a:pPr>
            <a:r>
              <a:rPr lang="nl-BE" dirty="0" smtClean="0"/>
              <a:t>Einde vaste benoeming</a:t>
            </a:r>
            <a:endParaRPr lang="nl-BE" dirty="0"/>
          </a:p>
          <a:p>
            <a:pPr lvl="1">
              <a:lnSpc>
                <a:spcPct val="90000"/>
              </a:lnSpc>
              <a:buFont typeface="Calibri" panose="020F0502020204030204" pitchFamily="34" charset="0"/>
              <a:buChar char="‐"/>
              <a:defRPr/>
            </a:pPr>
            <a:r>
              <a:rPr lang="nl-BE" sz="2400" dirty="0"/>
              <a:t>ontslag </a:t>
            </a:r>
            <a:r>
              <a:rPr lang="nl-BE" sz="2400" dirty="0" smtClean="0"/>
              <a:t>door het IB (via tucht of evaluatie) of door het personeelslid</a:t>
            </a:r>
            <a:endParaRPr lang="nl-BE" sz="2400" dirty="0"/>
          </a:p>
          <a:p>
            <a:pPr marL="342882" lvl="1" indent="0">
              <a:buNone/>
            </a:pPr>
            <a:endParaRPr lang="nl-BE" altLang="nl-BE" sz="2400"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140</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6173621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3. Vaste benoeming</a:t>
            </a:r>
            <a:endParaRPr lang="nl-BE" dirty="0"/>
          </a:p>
        </p:txBody>
      </p:sp>
      <p:sp>
        <p:nvSpPr>
          <p:cNvPr id="3" name="Tijdelijke aanduiding voor inhoud 2"/>
          <p:cNvSpPr>
            <a:spLocks noGrp="1"/>
          </p:cNvSpPr>
          <p:nvPr>
            <p:ph idx="1"/>
          </p:nvPr>
        </p:nvSpPr>
        <p:spPr/>
        <p:txBody>
          <a:bodyPr>
            <a:normAutofit lnSpcReduction="10000"/>
          </a:bodyPr>
          <a:lstStyle/>
          <a:p>
            <a:pPr>
              <a:lnSpc>
                <a:spcPct val="90000"/>
              </a:lnSpc>
              <a:defRPr/>
            </a:pPr>
            <a:r>
              <a:rPr lang="nl-BE" dirty="0"/>
              <a:t>Voorrangsregels</a:t>
            </a:r>
          </a:p>
          <a:p>
            <a:pPr lvl="1">
              <a:lnSpc>
                <a:spcPct val="90000"/>
              </a:lnSpc>
              <a:buFont typeface="Calibri" panose="020F0502020204030204" pitchFamily="34" charset="0"/>
              <a:buChar char="‐"/>
              <a:defRPr/>
            </a:pPr>
            <a:r>
              <a:rPr lang="nl-BE" sz="2400" dirty="0"/>
              <a:t>I.B. moet </a:t>
            </a:r>
            <a:r>
              <a:rPr lang="nl-BE" sz="2400" dirty="0" smtClean="0"/>
              <a:t>rekening </a:t>
            </a:r>
            <a:r>
              <a:rPr lang="nl-BE" sz="2400" dirty="0"/>
              <a:t>houden met de voorrangsregels </a:t>
            </a:r>
          </a:p>
          <a:p>
            <a:pPr lvl="1">
              <a:lnSpc>
                <a:spcPct val="90000"/>
              </a:lnSpc>
              <a:buFont typeface="Calibri" panose="020F0502020204030204" pitchFamily="34" charset="0"/>
              <a:buChar char="‐"/>
              <a:defRPr/>
            </a:pPr>
            <a:r>
              <a:rPr lang="nl-BE" sz="2400" dirty="0" smtClean="0"/>
              <a:t>deeltijds </a:t>
            </a:r>
            <a:r>
              <a:rPr lang="nl-BE" sz="2400" dirty="0" err="1"/>
              <a:t>vastbenoemde</a:t>
            </a:r>
            <a:r>
              <a:rPr lang="nl-BE" sz="2400" dirty="0"/>
              <a:t> personeelsleden moeten uitbreiding van vaste benoeming vragen</a:t>
            </a:r>
          </a:p>
          <a:p>
            <a:pPr lvl="1">
              <a:lnSpc>
                <a:spcPct val="90000"/>
              </a:lnSpc>
              <a:buFont typeface="Calibri" panose="020F0502020204030204" pitchFamily="34" charset="0"/>
              <a:buChar char="‐"/>
              <a:defRPr/>
            </a:pPr>
            <a:r>
              <a:rPr lang="nl-BE" sz="2400" dirty="0"/>
              <a:t>concrete toepassing:</a:t>
            </a:r>
          </a:p>
          <a:p>
            <a:pPr lvl="2">
              <a:lnSpc>
                <a:spcPct val="80000"/>
              </a:lnSpc>
              <a:buFontTx/>
              <a:buChar char="•"/>
              <a:defRPr/>
            </a:pPr>
            <a:r>
              <a:rPr lang="nl-BE" sz="2000" dirty="0">
                <a:solidFill>
                  <a:srgbClr val="002060"/>
                </a:solidFill>
              </a:rPr>
              <a:t>55+ die voldoen aan de voorwaarden</a:t>
            </a:r>
          </a:p>
          <a:p>
            <a:pPr lvl="2">
              <a:lnSpc>
                <a:spcPct val="80000"/>
              </a:lnSpc>
              <a:buFontTx/>
              <a:buChar char="•"/>
              <a:defRPr/>
            </a:pPr>
            <a:r>
              <a:rPr lang="nl-BE" sz="2000" dirty="0">
                <a:solidFill>
                  <a:srgbClr val="002060"/>
                </a:solidFill>
              </a:rPr>
              <a:t>deeltijds </a:t>
            </a:r>
            <a:r>
              <a:rPr lang="nl-BE" sz="2000" dirty="0" err="1">
                <a:solidFill>
                  <a:srgbClr val="002060"/>
                </a:solidFill>
              </a:rPr>
              <a:t>vastbenoemden</a:t>
            </a:r>
            <a:r>
              <a:rPr lang="nl-BE" sz="2000" dirty="0">
                <a:solidFill>
                  <a:srgbClr val="002060"/>
                </a:solidFill>
              </a:rPr>
              <a:t> met </a:t>
            </a:r>
            <a:r>
              <a:rPr lang="nl-BE" sz="2000" dirty="0" err="1">
                <a:solidFill>
                  <a:srgbClr val="002060"/>
                </a:solidFill>
              </a:rPr>
              <a:t>dienstanc</a:t>
            </a:r>
            <a:r>
              <a:rPr lang="nl-BE" sz="2000" dirty="0">
                <a:solidFill>
                  <a:srgbClr val="002060"/>
                </a:solidFill>
              </a:rPr>
              <a:t>. </a:t>
            </a:r>
            <a:r>
              <a:rPr lang="en-US" sz="2000" dirty="0">
                <a:solidFill>
                  <a:srgbClr val="002060"/>
                </a:solidFill>
              </a:rPr>
              <a:t>&gt; 960 </a:t>
            </a:r>
            <a:r>
              <a:rPr lang="en-US" sz="2000" dirty="0" err="1">
                <a:solidFill>
                  <a:srgbClr val="002060"/>
                </a:solidFill>
              </a:rPr>
              <a:t>dagen</a:t>
            </a:r>
            <a:endParaRPr lang="en-US" sz="2000" dirty="0">
              <a:solidFill>
                <a:srgbClr val="002060"/>
              </a:solidFill>
            </a:endParaRPr>
          </a:p>
          <a:p>
            <a:pPr lvl="2">
              <a:lnSpc>
                <a:spcPct val="80000"/>
              </a:lnSpc>
              <a:buFontTx/>
              <a:buChar char="•"/>
              <a:defRPr/>
            </a:pPr>
            <a:r>
              <a:rPr lang="nl-BE" sz="2000" dirty="0">
                <a:solidFill>
                  <a:srgbClr val="002060"/>
                </a:solidFill>
              </a:rPr>
              <a:t>deeltijds </a:t>
            </a:r>
            <a:r>
              <a:rPr lang="nl-BE" sz="2000" dirty="0" err="1">
                <a:solidFill>
                  <a:srgbClr val="002060"/>
                </a:solidFill>
              </a:rPr>
              <a:t>vastbenoemden</a:t>
            </a:r>
            <a:r>
              <a:rPr lang="nl-BE" sz="2000" dirty="0">
                <a:solidFill>
                  <a:srgbClr val="002060"/>
                </a:solidFill>
              </a:rPr>
              <a:t> met </a:t>
            </a:r>
            <a:r>
              <a:rPr lang="nl-BE" sz="2000" dirty="0" err="1">
                <a:solidFill>
                  <a:srgbClr val="002060"/>
                </a:solidFill>
              </a:rPr>
              <a:t>dienstanc</a:t>
            </a:r>
            <a:r>
              <a:rPr lang="nl-BE" sz="2000" dirty="0">
                <a:solidFill>
                  <a:srgbClr val="002060"/>
                </a:solidFill>
              </a:rPr>
              <a:t>. </a:t>
            </a:r>
            <a:r>
              <a:rPr lang="en-US" sz="2000" dirty="0">
                <a:solidFill>
                  <a:srgbClr val="002060"/>
                </a:solidFill>
              </a:rPr>
              <a:t>&lt; 960 </a:t>
            </a:r>
            <a:r>
              <a:rPr lang="en-US" sz="2000" dirty="0" err="1">
                <a:solidFill>
                  <a:srgbClr val="002060"/>
                </a:solidFill>
              </a:rPr>
              <a:t>dagen</a:t>
            </a:r>
            <a:endParaRPr lang="en-US" sz="2000" dirty="0">
              <a:solidFill>
                <a:srgbClr val="002060"/>
              </a:solidFill>
            </a:endParaRPr>
          </a:p>
          <a:p>
            <a:pPr lvl="2">
              <a:lnSpc>
                <a:spcPct val="80000"/>
              </a:lnSpc>
              <a:buFontTx/>
              <a:buChar char="•"/>
              <a:defRPr/>
            </a:pPr>
            <a:r>
              <a:rPr lang="nl-BE" sz="2000" dirty="0">
                <a:solidFill>
                  <a:srgbClr val="002060"/>
                </a:solidFill>
              </a:rPr>
              <a:t>TADD met </a:t>
            </a:r>
            <a:r>
              <a:rPr lang="nl-BE" sz="2000" dirty="0" err="1">
                <a:solidFill>
                  <a:srgbClr val="002060"/>
                </a:solidFill>
              </a:rPr>
              <a:t>dienstanc</a:t>
            </a:r>
            <a:r>
              <a:rPr lang="nl-BE" sz="2000" dirty="0">
                <a:solidFill>
                  <a:srgbClr val="002060"/>
                </a:solidFill>
              </a:rPr>
              <a:t>. </a:t>
            </a:r>
            <a:r>
              <a:rPr lang="en-US" sz="2000" dirty="0">
                <a:solidFill>
                  <a:srgbClr val="002060"/>
                </a:solidFill>
              </a:rPr>
              <a:t>&gt; 960 </a:t>
            </a:r>
            <a:r>
              <a:rPr lang="en-US" sz="2000" dirty="0" err="1">
                <a:solidFill>
                  <a:srgbClr val="002060"/>
                </a:solidFill>
              </a:rPr>
              <a:t>dagen</a:t>
            </a:r>
            <a:endParaRPr lang="en-US" sz="2000" dirty="0">
              <a:solidFill>
                <a:srgbClr val="002060"/>
              </a:solidFill>
            </a:endParaRPr>
          </a:p>
          <a:p>
            <a:pPr lvl="2">
              <a:lnSpc>
                <a:spcPct val="80000"/>
              </a:lnSpc>
              <a:spcAft>
                <a:spcPts val="1200"/>
              </a:spcAft>
              <a:buFontTx/>
              <a:buChar char="•"/>
              <a:defRPr/>
            </a:pPr>
            <a:r>
              <a:rPr lang="nl-BE" sz="2000" dirty="0">
                <a:solidFill>
                  <a:srgbClr val="002060"/>
                </a:solidFill>
              </a:rPr>
              <a:t>TADD met </a:t>
            </a:r>
            <a:r>
              <a:rPr lang="nl-BE" sz="2000" dirty="0" err="1">
                <a:solidFill>
                  <a:srgbClr val="002060"/>
                </a:solidFill>
              </a:rPr>
              <a:t>dienstanc</a:t>
            </a:r>
            <a:r>
              <a:rPr lang="nl-BE" sz="2000" dirty="0">
                <a:solidFill>
                  <a:srgbClr val="002060"/>
                </a:solidFill>
              </a:rPr>
              <a:t>. </a:t>
            </a:r>
            <a:r>
              <a:rPr lang="en-US" sz="2000" dirty="0">
                <a:solidFill>
                  <a:srgbClr val="002060"/>
                </a:solidFill>
              </a:rPr>
              <a:t>&lt; 960 </a:t>
            </a:r>
            <a:r>
              <a:rPr lang="en-US" sz="2000" dirty="0" err="1">
                <a:solidFill>
                  <a:srgbClr val="002060"/>
                </a:solidFill>
              </a:rPr>
              <a:t>dagen</a:t>
            </a:r>
            <a:endParaRPr lang="en-US" sz="2000" dirty="0">
              <a:solidFill>
                <a:srgbClr val="002060"/>
              </a:solidFill>
            </a:endParaRPr>
          </a:p>
          <a:p>
            <a:pPr lvl="1">
              <a:lnSpc>
                <a:spcPct val="90000"/>
              </a:lnSpc>
              <a:buFont typeface="Calibri" panose="020F0502020204030204" pitchFamily="34" charset="0"/>
              <a:buChar char="‐"/>
              <a:defRPr/>
            </a:pPr>
            <a:r>
              <a:rPr lang="nl-BE" sz="2400" dirty="0"/>
              <a:t>binnen één categorie moet iedereen vast benoemd worden alvorens kan afgedaald worden naar volgende categorie</a:t>
            </a:r>
          </a:p>
          <a:p>
            <a:pPr lvl="1">
              <a:lnSpc>
                <a:spcPct val="90000"/>
              </a:lnSpc>
              <a:buFont typeface="Calibri" panose="020F0502020204030204" pitchFamily="34" charset="0"/>
              <a:buChar char="‐"/>
              <a:defRPr/>
            </a:pPr>
            <a:r>
              <a:rPr lang="nl-BE" sz="2400" dirty="0"/>
              <a:t>binnen éénzelfde categorie heeft het I.B. vrije keuze</a:t>
            </a:r>
            <a:endParaRPr lang="en-US" sz="2400" dirty="0"/>
          </a:p>
          <a:p>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141</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421337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Meer informatie? </a:t>
            </a:r>
            <a:endParaRPr lang="nl-BE" dirty="0"/>
          </a:p>
        </p:txBody>
      </p:sp>
      <p:sp>
        <p:nvSpPr>
          <p:cNvPr id="3" name="Tijdelijke aanduiding voor inhoud 2"/>
          <p:cNvSpPr>
            <a:spLocks noGrp="1"/>
          </p:cNvSpPr>
          <p:nvPr>
            <p:ph idx="1"/>
          </p:nvPr>
        </p:nvSpPr>
        <p:spPr/>
        <p:txBody>
          <a:bodyPr/>
          <a:lstStyle/>
          <a:p>
            <a:r>
              <a:rPr lang="nl-BE" dirty="0" smtClean="0"/>
              <a:t>Administratieve dienst van het centrum</a:t>
            </a:r>
          </a:p>
          <a:p>
            <a:r>
              <a:rPr lang="nl-BE" dirty="0" smtClean="0"/>
              <a:t>VCLB-intranet – AZ-woordenlijst</a:t>
            </a:r>
          </a:p>
          <a:p>
            <a:r>
              <a:rPr lang="nl-BE" dirty="0" smtClean="0"/>
              <a:t>CAJO-dienst: </a:t>
            </a:r>
          </a:p>
          <a:p>
            <a:pPr lvl="1"/>
            <a:r>
              <a:rPr lang="nl-BE" dirty="0" smtClean="0"/>
              <a:t>Annelien </a:t>
            </a:r>
            <a:r>
              <a:rPr lang="nl-BE" dirty="0" err="1" smtClean="0"/>
              <a:t>Maebe</a:t>
            </a:r>
            <a:endParaRPr lang="nl-BE" dirty="0" smtClean="0"/>
          </a:p>
          <a:p>
            <a:pPr lvl="1"/>
            <a:r>
              <a:rPr lang="nl-BE" dirty="0" smtClean="0"/>
              <a:t>Liesbeth </a:t>
            </a:r>
            <a:r>
              <a:rPr lang="nl-BE" dirty="0" err="1" smtClean="0"/>
              <a:t>Werrebrouck</a:t>
            </a:r>
            <a:endParaRPr lang="nl-BE" dirty="0" smtClean="0"/>
          </a:p>
          <a:p>
            <a:pPr lvl="1"/>
            <a:r>
              <a:rPr lang="nl-BE" dirty="0" smtClean="0"/>
              <a:t>Sonja Vermeulen</a:t>
            </a:r>
          </a:p>
          <a:p>
            <a:r>
              <a:rPr lang="nl-BE" dirty="0" smtClean="0"/>
              <a:t>Voor een uitgebreide PPT over personeelsmaterie: zie CAJO-website, CAJO-vorming, Vorming personeel januari 2018</a:t>
            </a:r>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142</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827637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Meer informatie?</a:t>
            </a:r>
            <a:endParaRPr lang="nl-BE" dirty="0"/>
          </a:p>
        </p:txBody>
      </p:sp>
      <p:sp>
        <p:nvSpPr>
          <p:cNvPr id="3" name="Tijdelijke aanduiding voor inhoud 2"/>
          <p:cNvSpPr>
            <a:spLocks noGrp="1"/>
          </p:cNvSpPr>
          <p:nvPr>
            <p:ph idx="1"/>
          </p:nvPr>
        </p:nvSpPr>
        <p:spPr/>
        <p:txBody>
          <a:bodyPr/>
          <a:lstStyle/>
          <a:p>
            <a:r>
              <a:rPr lang="nl-BE" dirty="0" smtClean="0"/>
              <a:t>Handige websites waar je terecht kan met vragen:</a:t>
            </a:r>
          </a:p>
          <a:p>
            <a:pPr marL="0" indent="0">
              <a:buNone/>
            </a:pPr>
            <a:endParaRPr lang="nl-BE" dirty="0" smtClean="0"/>
          </a:p>
          <a:p>
            <a:pPr lvl="1">
              <a:buFont typeface="Arial" panose="020B0604020202020204" pitchFamily="34" charset="0"/>
              <a:buChar char="•"/>
            </a:pPr>
            <a:r>
              <a:rPr lang="nl-BE" dirty="0" smtClean="0"/>
              <a:t>CAJO-website</a:t>
            </a:r>
            <a:r>
              <a:rPr lang="nl-BE" dirty="0"/>
              <a:t> </a:t>
            </a:r>
            <a:r>
              <a:rPr lang="nl-BE" dirty="0" smtClean="0"/>
              <a:t>van Vrij CLB Netwerk</a:t>
            </a:r>
          </a:p>
          <a:p>
            <a:pPr lvl="1">
              <a:buFont typeface="Arial" panose="020B0604020202020204" pitchFamily="34" charset="0"/>
              <a:buChar char="•"/>
            </a:pPr>
            <a:r>
              <a:rPr lang="nl-BE" dirty="0" smtClean="0"/>
              <a:t>www.agodi.be (Agentschap voor Onderwijsdiensten, bevoegd voor de </a:t>
            </a:r>
            <a:r>
              <a:rPr lang="nl-BE" u="sng" dirty="0" smtClean="0"/>
              <a:t>uitvoering</a:t>
            </a:r>
            <a:r>
              <a:rPr lang="nl-BE" dirty="0" smtClean="0"/>
              <a:t> van het onderwijsbeleid &gt;&lt; Departement Onderwijs &amp; Vorming, adviseert de minister bij de </a:t>
            </a:r>
            <a:r>
              <a:rPr lang="nl-BE" u="sng" dirty="0" smtClean="0"/>
              <a:t>totstandkoming</a:t>
            </a:r>
            <a:r>
              <a:rPr lang="nl-BE" dirty="0" smtClean="0"/>
              <a:t> van het onderwijsbeleid)</a:t>
            </a:r>
          </a:p>
          <a:p>
            <a:pPr lvl="1">
              <a:buFont typeface="Arial" panose="020B0604020202020204" pitchFamily="34" charset="0"/>
              <a:buChar char="•"/>
            </a:pPr>
            <a:r>
              <a:rPr lang="nl-BE" dirty="0" smtClean="0"/>
              <a:t>www.onderwijs.vlaanderen.be</a:t>
            </a:r>
          </a:p>
          <a:p>
            <a:pPr lvl="1"/>
            <a:endParaRPr lang="nl-BE" dirty="0" smtClean="0"/>
          </a:p>
          <a:p>
            <a:pPr lvl="2"/>
            <a:endParaRPr lang="nl-BE" dirty="0" smtClean="0"/>
          </a:p>
          <a:p>
            <a:pPr lvl="2"/>
            <a:endParaRPr lang="nl-BE" dirty="0"/>
          </a:p>
        </p:txBody>
      </p:sp>
      <p:sp>
        <p:nvSpPr>
          <p:cNvPr id="4" name="Tijdelijke aanduiding voor dianummer 3"/>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143</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9296957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68" y="0"/>
            <a:ext cx="12207968" cy="6873502"/>
          </a:xfrm>
        </p:spPr>
      </p:pic>
      <p:sp>
        <p:nvSpPr>
          <p:cNvPr id="4" name="Tijdelijke aanduiding voor dia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144</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64265939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0080A2-D1F4-4706-B846-0ED65ED2B35E}" type="slidenum">
              <a:rPr kumimoji="0" lang="nl-NL" altLang="nl-BE" sz="900" b="0" i="0" u="none" strike="noStrike" kern="1200" cap="none" spc="0" normalizeH="0" baseline="0" noProof="0" smtClean="0">
                <a:ln>
                  <a:noFill/>
                </a:ln>
                <a:solidFill>
                  <a:srgbClr val="128015"/>
                </a:solidFill>
                <a:effectLst/>
                <a:uLnTx/>
                <a:uFillTx/>
                <a:latin typeface="Verdana" panose="020B060403050404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145</a:t>
            </a:fld>
            <a:endParaRPr kumimoji="0" lang="nl-NL" altLang="nl-BE" sz="900" b="0" i="0" u="none" strike="noStrike" kern="1200" cap="none" spc="0" normalizeH="0" baseline="0" noProof="0" dirty="0">
              <a:ln>
                <a:noFill/>
              </a:ln>
              <a:solidFill>
                <a:srgbClr val="128015"/>
              </a:solidFill>
              <a:effectLst/>
              <a:uLnTx/>
              <a:uFillTx/>
              <a:latin typeface="Verdana" panose="020B0604030504040204" pitchFamily="34" charset="0"/>
              <a:ea typeface="+mn-ea"/>
              <a:cs typeface="+mn-cs"/>
            </a:endParaRPr>
          </a:p>
        </p:txBody>
      </p:sp>
      <p:pic>
        <p:nvPicPr>
          <p:cNvPr id="5" name="Tijdelijke aanduiding voor inhoud 4"/>
          <p:cNvPicPr>
            <a:picLocks noGrp="1" noChangeAspect="1"/>
          </p:cNvPicPr>
          <p:nvPr>
            <p:ph idx="1"/>
          </p:nvPr>
        </p:nvPicPr>
        <p:blipFill rotWithShape="1">
          <a:blip r:embed="rId3">
            <a:extLst>
              <a:ext uri="{28A0092B-C50C-407E-A947-70E740481C1C}">
                <a14:useLocalDpi xmlns:a14="http://schemas.microsoft.com/office/drawing/2010/main" val="0"/>
              </a:ext>
            </a:extLst>
          </a:blip>
          <a:srcRect b="6977"/>
          <a:stretch/>
        </p:blipFill>
        <p:spPr>
          <a:xfrm>
            <a:off x="0" y="0"/>
            <a:ext cx="12208997" cy="6957392"/>
          </a:xfrm>
        </p:spPr>
      </p:pic>
    </p:spTree>
    <p:extLst>
      <p:ext uri="{BB962C8B-B14F-4D97-AF65-F5344CB8AC3E}">
        <p14:creationId xmlns:p14="http://schemas.microsoft.com/office/powerpoint/2010/main" val="381694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Ken je krachten</a:t>
            </a:r>
            <a:endParaRPr lang="nl-BE" dirty="0"/>
          </a:p>
        </p:txBody>
      </p:sp>
      <p:sp>
        <p:nvSpPr>
          <p:cNvPr id="6" name="Shape 193"/>
          <p:cNvSpPr txBox="1">
            <a:spLocks noGrp="1"/>
          </p:cNvSpPr>
          <p:nvPr>
            <p:ph idx="1"/>
          </p:nvPr>
        </p:nvSpPr>
        <p:spPr>
          <a:xfrm>
            <a:off x="399288" y="1825624"/>
            <a:ext cx="11323320" cy="45056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2060"/>
              </a:buClr>
              <a:buSzPts val="2800"/>
              <a:buFont typeface="Noto Sans Symbols"/>
              <a:buNone/>
            </a:pPr>
            <a:r>
              <a:rPr lang="nl-BE" sz="2800" b="0" i="1" u="none" strike="noStrike" cap="none" dirty="0">
                <a:latin typeface="Calibri"/>
                <a:ea typeface="Calibri"/>
                <a:cs typeface="Calibri"/>
                <a:sym typeface="Calibri"/>
              </a:rPr>
              <a:t>A interviewt B gedurende 3 minuten</a:t>
            </a:r>
            <a:endParaRPr dirty="0"/>
          </a:p>
          <a:p>
            <a:pPr marL="0" marR="0" lvl="0" indent="0" algn="l" rtl="0">
              <a:spcBef>
                <a:spcPts val="640"/>
              </a:spcBef>
              <a:spcAft>
                <a:spcPts val="0"/>
              </a:spcAft>
              <a:buClr>
                <a:srgbClr val="128015"/>
              </a:buClr>
              <a:buSzPts val="3200"/>
              <a:buFont typeface="Noto Sans Symbols"/>
              <a:buNone/>
            </a:pPr>
            <a:r>
              <a:rPr lang="nl-BE" sz="3200" b="1" i="0" u="none" strike="noStrike" cap="none" dirty="0">
                <a:latin typeface="Calibri"/>
                <a:ea typeface="Calibri"/>
                <a:cs typeface="Calibri"/>
                <a:sym typeface="Calibri"/>
              </a:rPr>
              <a:t>	</a:t>
            </a:r>
            <a:r>
              <a:rPr lang="nl-BE" sz="3200" b="1" i="0" u="none" strike="noStrike" cap="none" dirty="0">
                <a:solidFill>
                  <a:srgbClr val="1D71B8"/>
                </a:solidFill>
                <a:latin typeface="Calibri"/>
                <a:ea typeface="Calibri"/>
                <a:cs typeface="Calibri"/>
                <a:sym typeface="Calibri"/>
              </a:rPr>
              <a:t>Sinds je bij het CLB werkt…</a:t>
            </a:r>
            <a:endParaRPr dirty="0">
              <a:solidFill>
                <a:srgbClr val="1D71B8"/>
              </a:solidFill>
            </a:endParaRPr>
          </a:p>
          <a:p>
            <a:pPr marL="1252538" marR="0" lvl="2" indent="-342900" algn="l" rtl="0">
              <a:spcBef>
                <a:spcPts val="480"/>
              </a:spcBef>
              <a:spcAft>
                <a:spcPts val="0"/>
              </a:spcAft>
              <a:buClr>
                <a:srgbClr val="128015"/>
              </a:buClr>
              <a:buSzPts val="2400"/>
              <a:buFont typeface="Arial" panose="020B0604020202020204" pitchFamily="34" charset="0"/>
              <a:buChar char="•"/>
            </a:pPr>
            <a:r>
              <a:rPr lang="nl-BE" sz="2400" b="1" i="0" u="none" strike="noStrike" cap="none" dirty="0">
                <a:solidFill>
                  <a:srgbClr val="008D36"/>
                </a:solidFill>
                <a:latin typeface="Calibri"/>
                <a:ea typeface="Calibri"/>
                <a:cs typeface="Calibri"/>
                <a:sym typeface="Calibri"/>
              </a:rPr>
              <a:t>Wanneer ben jij op je best?</a:t>
            </a:r>
            <a:endParaRPr dirty="0">
              <a:solidFill>
                <a:srgbClr val="008D36"/>
              </a:solidFill>
            </a:endParaRPr>
          </a:p>
          <a:p>
            <a:pPr marL="1252538" marR="0" lvl="2" indent="-342900" algn="l" rtl="0">
              <a:spcBef>
                <a:spcPts val="480"/>
              </a:spcBef>
              <a:spcAft>
                <a:spcPts val="0"/>
              </a:spcAft>
              <a:buClr>
                <a:srgbClr val="128015"/>
              </a:buClr>
              <a:buSzPts val="2400"/>
              <a:buFont typeface="Arial" panose="020B0604020202020204" pitchFamily="34" charset="0"/>
              <a:buChar char="•"/>
            </a:pPr>
            <a:r>
              <a:rPr lang="nl-BE" sz="2400" b="1" i="0" u="none" strike="noStrike" cap="none" dirty="0">
                <a:solidFill>
                  <a:srgbClr val="008D36"/>
                </a:solidFill>
                <a:latin typeface="Calibri"/>
                <a:ea typeface="Calibri"/>
                <a:cs typeface="Calibri"/>
                <a:sym typeface="Calibri"/>
              </a:rPr>
              <a:t>Wat geeft jou goesting?</a:t>
            </a:r>
            <a:endParaRPr dirty="0">
              <a:solidFill>
                <a:srgbClr val="008D36"/>
              </a:solidFill>
            </a:endParaRPr>
          </a:p>
          <a:p>
            <a:pPr marL="1252538" marR="0" lvl="2" indent="-342900" algn="l" rtl="0">
              <a:spcBef>
                <a:spcPts val="480"/>
              </a:spcBef>
              <a:spcAft>
                <a:spcPts val="0"/>
              </a:spcAft>
              <a:buClr>
                <a:srgbClr val="128015"/>
              </a:buClr>
              <a:buSzPts val="2400"/>
              <a:buFont typeface="Arial" panose="020B0604020202020204" pitchFamily="34" charset="0"/>
              <a:buChar char="•"/>
            </a:pPr>
            <a:r>
              <a:rPr lang="nl-BE" sz="2400" b="1" i="0" u="none" strike="noStrike" cap="none" dirty="0">
                <a:solidFill>
                  <a:srgbClr val="008D36"/>
                </a:solidFill>
                <a:latin typeface="Calibri"/>
                <a:ea typeface="Calibri"/>
                <a:cs typeface="Calibri"/>
                <a:sym typeface="Calibri"/>
              </a:rPr>
              <a:t>Hoe zien leerlingen, ouders, leerkrachten, collega’s dat aan jou?</a:t>
            </a:r>
            <a:endParaRPr dirty="0">
              <a:solidFill>
                <a:srgbClr val="008D36"/>
              </a:solidFill>
            </a:endParaRPr>
          </a:p>
          <a:p>
            <a:pPr marL="1252538" marR="0" lvl="2" indent="-342900" algn="l" rtl="0">
              <a:spcBef>
                <a:spcPts val="480"/>
              </a:spcBef>
              <a:spcAft>
                <a:spcPts val="0"/>
              </a:spcAft>
              <a:buClr>
                <a:srgbClr val="128015"/>
              </a:buClr>
              <a:buSzPts val="2400"/>
              <a:buFont typeface="Arial" panose="020B0604020202020204" pitchFamily="34" charset="0"/>
              <a:buChar char="•"/>
            </a:pPr>
            <a:r>
              <a:rPr lang="nl-BE" sz="2400" b="1" i="0" u="none" strike="noStrike" cap="none" dirty="0">
                <a:solidFill>
                  <a:srgbClr val="008D36"/>
                </a:solidFill>
                <a:latin typeface="Calibri"/>
                <a:ea typeface="Calibri"/>
                <a:cs typeface="Calibri"/>
                <a:sym typeface="Calibri"/>
              </a:rPr>
              <a:t>En wat zegt dat over jou? En wat nog?</a:t>
            </a:r>
            <a:endParaRPr dirty="0">
              <a:solidFill>
                <a:srgbClr val="008D36"/>
              </a:solidFill>
            </a:endParaRPr>
          </a:p>
          <a:p>
            <a:pPr marL="1042972" marR="0" lvl="2" indent="-234950" algn="l" rtl="0">
              <a:spcBef>
                <a:spcPts val="160"/>
              </a:spcBef>
              <a:spcAft>
                <a:spcPts val="0"/>
              </a:spcAft>
              <a:buClr>
                <a:srgbClr val="212167"/>
              </a:buClr>
              <a:buSzPts val="800"/>
              <a:buFont typeface="Noto Sans Symbols"/>
              <a:buNone/>
            </a:pPr>
            <a:endParaRPr sz="800" b="1" i="0" u="none" strike="noStrike" cap="none" dirty="0">
              <a:latin typeface="Calibri"/>
              <a:ea typeface="Calibri"/>
              <a:cs typeface="Calibri"/>
              <a:sym typeface="Calibri"/>
            </a:endParaRPr>
          </a:p>
          <a:p>
            <a:pPr marL="0" marR="0" lvl="0" indent="0" algn="l" rtl="0">
              <a:spcBef>
                <a:spcPts val="560"/>
              </a:spcBef>
              <a:spcAft>
                <a:spcPts val="0"/>
              </a:spcAft>
              <a:buClr>
                <a:srgbClr val="002060"/>
              </a:buClr>
              <a:buSzPts val="2800"/>
              <a:buFont typeface="Noto Sans Symbols"/>
              <a:buNone/>
            </a:pPr>
            <a:r>
              <a:rPr lang="nl-BE" sz="2800" b="0" i="1" u="none" strike="noStrike" cap="none" dirty="0">
                <a:latin typeface="Calibri"/>
                <a:ea typeface="Calibri"/>
                <a:cs typeface="Calibri"/>
                <a:sym typeface="Calibri"/>
              </a:rPr>
              <a:t>A luistert naar B en noteert 4-5 “kwaliteiten”</a:t>
            </a:r>
            <a:br>
              <a:rPr lang="nl-BE" sz="2800" b="0" i="1" u="none" strike="noStrike" cap="none" dirty="0">
                <a:latin typeface="Calibri"/>
                <a:ea typeface="Calibri"/>
                <a:cs typeface="Calibri"/>
                <a:sym typeface="Calibri"/>
              </a:rPr>
            </a:br>
            <a:r>
              <a:rPr lang="nl-BE" sz="2800" b="0" i="1" u="none" strike="noStrike" cap="none" dirty="0">
                <a:latin typeface="Calibri"/>
                <a:ea typeface="Calibri"/>
                <a:cs typeface="Calibri"/>
                <a:sym typeface="Calibri"/>
              </a:rPr>
              <a:t>van B op post-</a:t>
            </a:r>
            <a:r>
              <a:rPr lang="nl-BE" sz="2800" b="0" i="1" u="none" strike="noStrike" cap="none" dirty="0" err="1">
                <a:latin typeface="Calibri"/>
                <a:ea typeface="Calibri"/>
                <a:cs typeface="Calibri"/>
                <a:sym typeface="Calibri"/>
              </a:rPr>
              <a:t>its</a:t>
            </a:r>
            <a:endParaRPr sz="2800" b="0" i="1" u="none" strike="noStrike" cap="none" dirty="0">
              <a:latin typeface="Calibri"/>
              <a:ea typeface="Calibri"/>
              <a:cs typeface="Calibri"/>
              <a:sym typeface="Calibri"/>
            </a:endParaRPr>
          </a:p>
          <a:p>
            <a:pPr marL="0" marR="0" lvl="0" indent="0" algn="l" rtl="0">
              <a:spcBef>
                <a:spcPts val="560"/>
              </a:spcBef>
              <a:spcAft>
                <a:spcPts val="0"/>
              </a:spcAft>
              <a:buClr>
                <a:srgbClr val="002060"/>
              </a:buClr>
              <a:buSzPts val="2800"/>
              <a:buFont typeface="Noto Sans Symbols"/>
              <a:buNone/>
            </a:pPr>
            <a:r>
              <a:rPr lang="nl-BE" sz="2800" b="0" i="1" u="none" strike="noStrike" cap="none" dirty="0">
                <a:latin typeface="Calibri"/>
                <a:ea typeface="Calibri"/>
                <a:cs typeface="Calibri"/>
                <a:sym typeface="Calibri"/>
              </a:rPr>
              <a:t>A plakt de post-</a:t>
            </a:r>
            <a:r>
              <a:rPr lang="nl-BE" sz="2800" b="0" i="1" u="none" strike="noStrike" cap="none" dirty="0" err="1">
                <a:latin typeface="Calibri"/>
                <a:ea typeface="Calibri"/>
                <a:cs typeface="Calibri"/>
                <a:sym typeface="Calibri"/>
              </a:rPr>
              <a:t>its</a:t>
            </a:r>
            <a:r>
              <a:rPr lang="nl-BE" sz="2800" b="0" i="1" u="none" strike="noStrike" cap="none" dirty="0">
                <a:latin typeface="Calibri"/>
                <a:ea typeface="Calibri"/>
                <a:cs typeface="Calibri"/>
                <a:sym typeface="Calibri"/>
              </a:rPr>
              <a:t> op B en geeft kort feedback</a:t>
            </a:r>
            <a:endParaRPr dirty="0"/>
          </a:p>
          <a:p>
            <a:pPr marL="0" marR="0" lvl="0" indent="0" algn="l" rtl="0">
              <a:spcBef>
                <a:spcPts val="160"/>
              </a:spcBef>
              <a:spcAft>
                <a:spcPts val="0"/>
              </a:spcAft>
              <a:buClr>
                <a:srgbClr val="222268"/>
              </a:buClr>
              <a:buSzPts val="800"/>
              <a:buFont typeface="Noto Sans Symbols"/>
              <a:buNone/>
            </a:pPr>
            <a:endParaRPr sz="800" b="0" i="1" u="none" strike="noStrike" cap="none" dirty="0">
              <a:latin typeface="Calibri"/>
              <a:ea typeface="Calibri"/>
              <a:cs typeface="Calibri"/>
              <a:sym typeface="Calibri"/>
            </a:endParaRPr>
          </a:p>
          <a:p>
            <a:pPr marL="0" marR="0" lvl="0" indent="0" algn="l" rtl="0">
              <a:spcBef>
                <a:spcPts val="560"/>
              </a:spcBef>
              <a:spcAft>
                <a:spcPts val="0"/>
              </a:spcAft>
              <a:buClr>
                <a:srgbClr val="002060"/>
              </a:buClr>
              <a:buSzPts val="2800"/>
              <a:buFont typeface="Noto Sans Symbols"/>
              <a:buNone/>
            </a:pPr>
            <a:r>
              <a:rPr lang="nl-BE" sz="2800" b="0" i="1" u="none" strike="noStrike" cap="none" dirty="0">
                <a:latin typeface="Calibri"/>
                <a:ea typeface="Calibri"/>
                <a:cs typeface="Calibri"/>
                <a:sym typeface="Calibri"/>
              </a:rPr>
              <a:t>A en B keren de rollen </a:t>
            </a:r>
            <a:r>
              <a:rPr lang="nl-BE" sz="2800" b="0" i="1" u="none" strike="noStrike" cap="none" dirty="0" smtClean="0">
                <a:latin typeface="Calibri"/>
                <a:ea typeface="Calibri"/>
                <a:cs typeface="Calibri"/>
                <a:sym typeface="Calibri"/>
              </a:rPr>
              <a:t>om</a:t>
            </a:r>
            <a:endParaRPr dirty="0"/>
          </a:p>
        </p:txBody>
      </p:sp>
      <p:pic>
        <p:nvPicPr>
          <p:cNvPr id="7" name="Shape 194"/>
          <p:cNvPicPr preferRelativeResize="0"/>
          <p:nvPr/>
        </p:nvPicPr>
        <p:blipFill rotWithShape="1">
          <a:blip r:embed="rId2">
            <a:alphaModFix/>
          </a:blip>
          <a:srcRect/>
          <a:stretch/>
        </p:blipFill>
        <p:spPr>
          <a:xfrm>
            <a:off x="7525822" y="4509121"/>
            <a:ext cx="4440904" cy="2224248"/>
          </a:xfrm>
          <a:prstGeom prst="rect">
            <a:avLst/>
          </a:prstGeom>
          <a:noFill/>
          <a:ln>
            <a:noFill/>
          </a:ln>
        </p:spPr>
      </p:pic>
    </p:spTree>
    <p:extLst>
      <p:ext uri="{BB962C8B-B14F-4D97-AF65-F5344CB8AC3E}">
        <p14:creationId xmlns:p14="http://schemas.microsoft.com/office/powerpoint/2010/main" val="3081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p:tgtEl>
                                          <p:spTgt spid="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p:tgtEl>
                                          <p:spTgt spid="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p:tgtEl>
                                          <p:spTgt spid="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p:tgtEl>
                                          <p:spTgt spid="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p:tgtEl>
                                          <p:spTgt spid="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p:tgtEl>
                                          <p:spTgt spid="6">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 calcmode="lin" valueType="num">
                                      <p:cBhvr additive="base">
                                        <p:cTn id="42" dur="500"/>
                                        <p:tgtEl>
                                          <p:spTgt spid="6">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p:tgtEl>
                                          <p:spTgt spid="6">
                                            <p:txEl>
                                              <p:pRg st="10" end="1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Waarom werken bij een vrij CLB?</a:t>
            </a:r>
            <a:br>
              <a:rPr lang="nl-BE" dirty="0" smtClean="0"/>
            </a:br>
            <a:r>
              <a:rPr lang="nl-BE" dirty="0" smtClean="0"/>
              <a:t>Over identiteit en waarden</a:t>
            </a:r>
            <a:endParaRPr lang="nl-BE" dirty="0"/>
          </a:p>
        </p:txBody>
      </p:sp>
    </p:spTree>
    <p:extLst>
      <p:ext uri="{BB962C8B-B14F-4D97-AF65-F5344CB8AC3E}">
        <p14:creationId xmlns:p14="http://schemas.microsoft.com/office/powerpoint/2010/main" val="1532991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200"/>
          <p:cNvPicPr preferRelativeResize="0">
            <a:picLocks noGrp="1"/>
          </p:cNvPicPr>
          <p:nvPr>
            <p:ph idx="1"/>
          </p:nvPr>
        </p:nvPicPr>
        <p:blipFill rotWithShape="1">
          <a:blip r:embed="rId2">
            <a:alphaModFix/>
          </a:blip>
          <a:srcRect/>
          <a:stretch/>
        </p:blipFill>
        <p:spPr>
          <a:xfrm>
            <a:off x="2047460" y="874644"/>
            <a:ext cx="8520182" cy="5182808"/>
          </a:xfrm>
          <a:prstGeom prst="rect">
            <a:avLst/>
          </a:prstGeom>
          <a:noFill/>
          <a:ln>
            <a:noFill/>
          </a:ln>
        </p:spPr>
      </p:pic>
    </p:spTree>
    <p:extLst>
      <p:ext uri="{BB962C8B-B14F-4D97-AF65-F5344CB8AC3E}">
        <p14:creationId xmlns:p14="http://schemas.microsoft.com/office/powerpoint/2010/main" val="2970023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Shape 207"/>
          <p:cNvSpPr/>
          <p:nvPr/>
        </p:nvSpPr>
        <p:spPr>
          <a:xfrm>
            <a:off x="1559496" y="1988840"/>
            <a:ext cx="9121013" cy="35394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200"/>
              <a:buFont typeface="Century Gothic"/>
              <a:buNone/>
            </a:pPr>
            <a:r>
              <a:rPr lang="nl-BE" sz="3200" b="0" i="0" u="none" strike="noStrike" cap="none" dirty="0">
                <a:solidFill>
                  <a:srgbClr val="008D36"/>
                </a:solidFill>
                <a:ea typeface="Century Gothic"/>
                <a:cs typeface="Century Gothic"/>
                <a:sym typeface="Century Gothic"/>
              </a:rPr>
              <a:t>“Brent 14j. Bengelt aan het staartje van de klas. Heeft vrijwel nooit zijn huiswerk af. Hij is vaak niet op tijd in de school, is niet gemotiveerd en vertoont opstandig gedrag. Ouders hebben blijkbaar geen vat op hem. </a:t>
            </a:r>
            <a:endParaRPr lang="nl-BE" sz="3200" b="0" i="0" u="none" strike="noStrike" cap="none" dirty="0" smtClean="0">
              <a:solidFill>
                <a:srgbClr val="008D36"/>
              </a:solidFill>
              <a:ea typeface="Century Gothic"/>
              <a:cs typeface="Century Gothic"/>
              <a:sym typeface="Century Gothic"/>
            </a:endParaRPr>
          </a:p>
          <a:p>
            <a:pPr marL="0" marR="0" lvl="0" indent="0" algn="l" rtl="0">
              <a:lnSpc>
                <a:spcPct val="100000"/>
              </a:lnSpc>
              <a:spcBef>
                <a:spcPts val="0"/>
              </a:spcBef>
              <a:spcAft>
                <a:spcPts val="0"/>
              </a:spcAft>
              <a:buClr>
                <a:srgbClr val="002060"/>
              </a:buClr>
              <a:buSzPts val="3200"/>
              <a:buFont typeface="Century Gothic"/>
              <a:buNone/>
            </a:pPr>
            <a:r>
              <a:rPr lang="nl-BE" sz="3200" b="0" i="0" u="none" strike="noStrike" cap="none" dirty="0" smtClean="0">
                <a:solidFill>
                  <a:srgbClr val="008D36"/>
                </a:solidFill>
                <a:ea typeface="Century Gothic"/>
                <a:cs typeface="Century Gothic"/>
                <a:sym typeface="Century Gothic"/>
              </a:rPr>
              <a:t>En </a:t>
            </a:r>
            <a:r>
              <a:rPr lang="nl-BE" sz="3200" b="0" i="0" u="none" strike="noStrike" cap="none" dirty="0">
                <a:solidFill>
                  <a:srgbClr val="008D36"/>
                </a:solidFill>
                <a:ea typeface="Century Gothic"/>
                <a:cs typeface="Century Gothic"/>
                <a:sym typeface="Century Gothic"/>
              </a:rPr>
              <a:t>het is nog maar september,” zegt de leerkracht!!</a:t>
            </a:r>
            <a:endParaRPr sz="3200" b="0" i="0" u="none" strike="noStrike" cap="none" dirty="0">
              <a:solidFill>
                <a:srgbClr val="008D36"/>
              </a:solidFill>
              <a:ea typeface="Century Gothic"/>
              <a:cs typeface="Century Gothic"/>
              <a:sym typeface="Century Gothic"/>
            </a:endParaRPr>
          </a:p>
        </p:txBody>
      </p:sp>
      <p:sp>
        <p:nvSpPr>
          <p:cNvPr id="6" name="Titel 3"/>
          <p:cNvSpPr>
            <a:spLocks noGrp="1"/>
          </p:cNvSpPr>
          <p:nvPr>
            <p:ph type="title"/>
          </p:nvPr>
        </p:nvSpPr>
        <p:spPr>
          <a:xfrm>
            <a:off x="399288" y="365125"/>
            <a:ext cx="11323320" cy="1325563"/>
          </a:xfrm>
        </p:spPr>
        <p:txBody>
          <a:bodyPr>
            <a:normAutofit/>
          </a:bodyPr>
          <a:lstStyle/>
          <a:p>
            <a:r>
              <a:rPr lang="nl-BE" sz="4400" b="1" dirty="0">
                <a:solidFill>
                  <a:srgbClr val="1D71B8"/>
                </a:solidFill>
                <a:latin typeface="Calibri" panose="020F0502020204030204" pitchFamily="34" charset="0"/>
                <a:ea typeface="+mj-ea"/>
                <a:cs typeface="Calibri" panose="020F0502020204030204" pitchFamily="34" charset="0"/>
              </a:rPr>
              <a:t>Uit het leven gegrepen</a:t>
            </a:r>
          </a:p>
        </p:txBody>
      </p:sp>
    </p:spTree>
    <p:extLst>
      <p:ext uri="{BB962C8B-B14F-4D97-AF65-F5344CB8AC3E}">
        <p14:creationId xmlns:p14="http://schemas.microsoft.com/office/powerpoint/2010/main" val="376809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type="sldNum" idx="4294967295"/>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28015"/>
              </a:buClr>
              <a:buSzPts val="900"/>
              <a:buFont typeface="Verdana"/>
              <a:buNone/>
            </a:pPr>
            <a:fld id="{00000000-1234-1234-1234-123412341234}" type="slidenum">
              <a:rPr lang="nl-BE" sz="900" b="0" i="0" u="none" strike="noStrike" cap="none">
                <a:solidFill>
                  <a:srgbClr val="128015"/>
                </a:solidFill>
                <a:latin typeface="Verdana"/>
                <a:ea typeface="Verdana"/>
                <a:cs typeface="Verdana"/>
                <a:sym typeface="Verdana"/>
              </a:rPr>
              <a:t>19</a:t>
            </a:fld>
            <a:endParaRPr sz="900" b="0" i="0" u="none" strike="noStrike" cap="none">
              <a:solidFill>
                <a:srgbClr val="128015"/>
              </a:solidFill>
              <a:latin typeface="Verdana"/>
              <a:ea typeface="Verdana"/>
              <a:cs typeface="Verdana"/>
              <a:sym typeface="Verdana"/>
            </a:endParaRPr>
          </a:p>
        </p:txBody>
      </p:sp>
      <p:sp>
        <p:nvSpPr>
          <p:cNvPr id="214" name="Shape 214"/>
          <p:cNvSpPr txBox="1">
            <a:spLocks noGrp="1"/>
          </p:cNvSpPr>
          <p:nvPr>
            <p:ph type="body" idx="1"/>
          </p:nvPr>
        </p:nvSpPr>
        <p:spPr>
          <a:xfrm>
            <a:off x="407368" y="1844824"/>
            <a:ext cx="11430000" cy="37487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3600"/>
              <a:buFont typeface="Noto Sans Symbols"/>
              <a:buNone/>
            </a:pPr>
            <a:r>
              <a:rPr lang="nl-BE" sz="3200" b="0" i="0" u="none" strike="noStrike" cap="none" dirty="0">
                <a:solidFill>
                  <a:srgbClr val="008D36"/>
                </a:solidFill>
                <a:latin typeface="Calibri"/>
                <a:ea typeface="Calibri"/>
                <a:cs typeface="Calibri"/>
                <a:sym typeface="Calibri"/>
              </a:rPr>
              <a:t>Hoe gaat Brent aan jou zien dat jij  met </a:t>
            </a:r>
            <a:r>
              <a:rPr lang="nl-BE" sz="3200" b="0" i="0" u="none" strike="noStrike" cap="none" dirty="0" smtClean="0">
                <a:solidFill>
                  <a:srgbClr val="008D36"/>
                </a:solidFill>
                <a:latin typeface="Calibri"/>
                <a:ea typeface="Calibri"/>
                <a:cs typeface="Calibri"/>
                <a:sym typeface="Calibri"/>
              </a:rPr>
              <a:t>hem</a:t>
            </a:r>
          </a:p>
          <a:p>
            <a:pPr marL="0" marR="0" lvl="0" indent="0" algn="ctr" rtl="0">
              <a:spcBef>
                <a:spcPts val="0"/>
              </a:spcBef>
              <a:spcAft>
                <a:spcPts val="0"/>
              </a:spcAft>
              <a:buClr>
                <a:srgbClr val="002060"/>
              </a:buClr>
              <a:buSzPts val="3600"/>
              <a:buFont typeface="Noto Sans Symbols"/>
              <a:buNone/>
            </a:pPr>
            <a:r>
              <a:rPr lang="nl-BE" sz="3200" b="0" i="0" u="none" strike="noStrike" cap="none" dirty="0" smtClean="0">
                <a:solidFill>
                  <a:srgbClr val="008D36"/>
                </a:solidFill>
                <a:latin typeface="Calibri"/>
                <a:ea typeface="Calibri"/>
                <a:cs typeface="Calibri"/>
                <a:sym typeface="Calibri"/>
              </a:rPr>
              <a:t>“deskundig”, </a:t>
            </a:r>
            <a:r>
              <a:rPr lang="nl-BE" sz="3200" b="0" i="0" u="none" strike="noStrike" cap="none" dirty="0">
                <a:solidFill>
                  <a:srgbClr val="008D36"/>
                </a:solidFill>
                <a:latin typeface="Calibri"/>
                <a:ea typeface="Calibri"/>
                <a:cs typeface="Calibri"/>
                <a:sym typeface="Calibri"/>
              </a:rPr>
              <a:t>“</a:t>
            </a:r>
            <a:r>
              <a:rPr lang="nl-BE" sz="3200" b="0" i="0" u="none" strike="noStrike" cap="none" dirty="0" smtClean="0">
                <a:solidFill>
                  <a:srgbClr val="008D36"/>
                </a:solidFill>
                <a:latin typeface="Calibri"/>
                <a:ea typeface="Calibri"/>
                <a:cs typeface="Calibri"/>
                <a:sym typeface="Calibri"/>
              </a:rPr>
              <a:t>respectvol”, </a:t>
            </a:r>
            <a:r>
              <a:rPr lang="nl-BE" sz="3200" b="0" i="0" u="none" strike="noStrike" cap="none" dirty="0">
                <a:solidFill>
                  <a:srgbClr val="008D36"/>
                </a:solidFill>
                <a:latin typeface="Calibri"/>
                <a:ea typeface="Calibri"/>
                <a:cs typeface="Calibri"/>
                <a:sym typeface="Calibri"/>
              </a:rPr>
              <a:t>“</a:t>
            </a:r>
            <a:r>
              <a:rPr lang="nl-BE" sz="3200" b="0" i="0" u="none" strike="noStrike" cap="none" dirty="0" smtClean="0">
                <a:solidFill>
                  <a:srgbClr val="008D36"/>
                </a:solidFill>
                <a:latin typeface="Calibri"/>
                <a:ea typeface="Calibri"/>
                <a:cs typeface="Calibri"/>
                <a:sym typeface="Calibri"/>
              </a:rPr>
              <a:t>perspectiefgericht” </a:t>
            </a:r>
            <a:r>
              <a:rPr lang="nl-BE" sz="3200" dirty="0" smtClean="0">
                <a:solidFill>
                  <a:srgbClr val="008D36"/>
                </a:solidFill>
                <a:latin typeface="Calibri"/>
                <a:ea typeface="Calibri"/>
                <a:cs typeface="Calibri"/>
                <a:sym typeface="Calibri"/>
              </a:rPr>
              <a:t>e</a:t>
            </a:r>
            <a:r>
              <a:rPr lang="nl-BE" sz="3200" b="0" i="0" u="none" strike="noStrike" cap="none" dirty="0" smtClean="0">
                <a:solidFill>
                  <a:srgbClr val="008D36"/>
                </a:solidFill>
                <a:latin typeface="Calibri"/>
                <a:ea typeface="Calibri"/>
                <a:cs typeface="Calibri"/>
                <a:sym typeface="Calibri"/>
              </a:rPr>
              <a:t>n “</a:t>
            </a:r>
            <a:r>
              <a:rPr lang="nl-BE" sz="3200" b="0" i="0" u="none" strike="noStrike" cap="none" dirty="0" err="1" smtClean="0">
                <a:solidFill>
                  <a:srgbClr val="008D36"/>
                </a:solidFill>
                <a:latin typeface="Calibri"/>
                <a:ea typeface="Calibri"/>
                <a:cs typeface="Calibri"/>
                <a:sym typeface="Calibri"/>
              </a:rPr>
              <a:t>kansenbevorderend</a:t>
            </a:r>
            <a:r>
              <a:rPr lang="nl-BE" sz="3200" b="0" i="0" u="none" strike="noStrike" cap="none" dirty="0" smtClean="0">
                <a:solidFill>
                  <a:srgbClr val="008D36"/>
                </a:solidFill>
                <a:latin typeface="Calibri"/>
                <a:ea typeface="Calibri"/>
                <a:cs typeface="Calibri"/>
                <a:sym typeface="Calibri"/>
              </a:rPr>
              <a:t>” wil </a:t>
            </a:r>
            <a:r>
              <a:rPr lang="nl-BE" sz="3200" b="0" i="0" u="none" strike="noStrike" cap="none" dirty="0">
                <a:solidFill>
                  <a:srgbClr val="008D36"/>
                </a:solidFill>
                <a:latin typeface="Calibri"/>
                <a:ea typeface="Calibri"/>
                <a:cs typeface="Calibri"/>
                <a:sym typeface="Calibri"/>
              </a:rPr>
              <a:t>samenwerken</a:t>
            </a:r>
            <a:r>
              <a:rPr lang="nl-BE" sz="3200" b="0" i="0" u="none" strike="noStrike" cap="none" dirty="0" smtClean="0">
                <a:solidFill>
                  <a:srgbClr val="008D36"/>
                </a:solidFill>
                <a:latin typeface="Calibri"/>
                <a:ea typeface="Calibri"/>
                <a:cs typeface="Calibri"/>
                <a:sym typeface="Calibri"/>
              </a:rPr>
              <a:t>?</a:t>
            </a:r>
          </a:p>
          <a:p>
            <a:pPr marL="0" marR="0" lvl="0" indent="0" algn="ctr" rtl="0">
              <a:spcBef>
                <a:spcPts val="0"/>
              </a:spcBef>
              <a:spcAft>
                <a:spcPts val="0"/>
              </a:spcAft>
              <a:buClr>
                <a:srgbClr val="002060"/>
              </a:buClr>
              <a:buSzPts val="3600"/>
              <a:buFont typeface="Noto Sans Symbols"/>
              <a:buNone/>
            </a:pPr>
            <a:endParaRPr sz="3200" dirty="0">
              <a:solidFill>
                <a:srgbClr val="008D36"/>
              </a:solidFill>
            </a:endParaRPr>
          </a:p>
          <a:p>
            <a:pPr marL="0" marR="0" lvl="0" indent="0" algn="ctr" rtl="0">
              <a:spcBef>
                <a:spcPts val="720"/>
              </a:spcBef>
              <a:spcAft>
                <a:spcPts val="0"/>
              </a:spcAft>
              <a:buClr>
                <a:srgbClr val="002060"/>
              </a:buClr>
              <a:buSzPts val="3600"/>
              <a:buFont typeface="Noto Sans Symbols"/>
              <a:buNone/>
            </a:pPr>
            <a:r>
              <a:rPr lang="nl-BE" sz="3200" b="0" i="0" u="none" strike="noStrike" cap="none" dirty="0">
                <a:solidFill>
                  <a:srgbClr val="008D36"/>
                </a:solidFill>
                <a:latin typeface="Calibri"/>
                <a:ea typeface="Calibri"/>
                <a:cs typeface="Calibri"/>
                <a:sym typeface="Calibri"/>
              </a:rPr>
              <a:t>Hoe gaan zijn ouders dat aan jou zien?</a:t>
            </a:r>
            <a:endParaRPr sz="3200" dirty="0">
              <a:solidFill>
                <a:srgbClr val="008D36"/>
              </a:solidFill>
            </a:endParaRPr>
          </a:p>
          <a:p>
            <a:pPr marL="0" marR="0" lvl="0" indent="0" algn="ctr" rtl="0">
              <a:spcBef>
                <a:spcPts val="720"/>
              </a:spcBef>
              <a:spcAft>
                <a:spcPts val="0"/>
              </a:spcAft>
              <a:buClr>
                <a:srgbClr val="002060"/>
              </a:buClr>
              <a:buSzPts val="3600"/>
              <a:buFont typeface="Noto Sans Symbols"/>
              <a:buNone/>
            </a:pPr>
            <a:r>
              <a:rPr lang="nl-BE" sz="3200" b="0" i="0" u="none" strike="noStrike" cap="none" dirty="0">
                <a:solidFill>
                  <a:srgbClr val="008D36"/>
                </a:solidFill>
                <a:latin typeface="Calibri"/>
                <a:ea typeface="Calibri"/>
                <a:cs typeface="Calibri"/>
                <a:sym typeface="Calibri"/>
              </a:rPr>
              <a:t>Hoe gaan zijn leerkrachten dat aan jou zien?</a:t>
            </a:r>
            <a:endParaRPr sz="3200" dirty="0">
              <a:solidFill>
                <a:srgbClr val="008D36"/>
              </a:solidFill>
            </a:endParaRPr>
          </a:p>
          <a:p>
            <a:pPr marL="0" marR="0" lvl="0" indent="0" algn="ctr" rtl="0">
              <a:spcBef>
                <a:spcPts val="720"/>
              </a:spcBef>
              <a:spcAft>
                <a:spcPts val="0"/>
              </a:spcAft>
              <a:buClr>
                <a:srgbClr val="002060"/>
              </a:buClr>
              <a:buSzPts val="3600"/>
              <a:buFont typeface="Noto Sans Symbols"/>
              <a:buNone/>
            </a:pPr>
            <a:r>
              <a:rPr lang="nl-BE" sz="3200" b="0" i="0" u="none" strike="noStrike" cap="none" dirty="0">
                <a:solidFill>
                  <a:srgbClr val="008D36"/>
                </a:solidFill>
                <a:latin typeface="Calibri"/>
                <a:ea typeface="Calibri"/>
                <a:cs typeface="Calibri"/>
                <a:sym typeface="Calibri"/>
              </a:rPr>
              <a:t>Hoe gaan jouw collega’s dat aan jou zien?</a:t>
            </a:r>
            <a:endParaRPr sz="3200" b="0" i="0" u="none" strike="noStrike" cap="none" dirty="0">
              <a:solidFill>
                <a:srgbClr val="008D36"/>
              </a:solidFill>
              <a:latin typeface="Calibri"/>
              <a:ea typeface="Calibri"/>
              <a:cs typeface="Calibri"/>
              <a:sym typeface="Calibri"/>
            </a:endParaRPr>
          </a:p>
        </p:txBody>
      </p:sp>
      <p:pic>
        <p:nvPicPr>
          <p:cNvPr id="215" name="Shape 215"/>
          <p:cNvPicPr preferRelativeResize="0"/>
          <p:nvPr/>
        </p:nvPicPr>
        <p:blipFill rotWithShape="1">
          <a:blip r:embed="rId3">
            <a:alphaModFix/>
          </a:blip>
          <a:srcRect t="4454" b="6356"/>
          <a:stretch/>
        </p:blipFill>
        <p:spPr>
          <a:xfrm rot="-903403">
            <a:off x="8700651" y="326125"/>
            <a:ext cx="2642827" cy="998835"/>
          </a:xfrm>
          <a:prstGeom prst="rect">
            <a:avLst/>
          </a:prstGeom>
          <a:noFill/>
          <a:ln>
            <a:noFill/>
          </a:ln>
        </p:spPr>
      </p:pic>
      <p:sp>
        <p:nvSpPr>
          <p:cNvPr id="7" name="Titel 3"/>
          <p:cNvSpPr>
            <a:spLocks noGrp="1"/>
          </p:cNvSpPr>
          <p:nvPr>
            <p:ph type="title"/>
          </p:nvPr>
        </p:nvSpPr>
        <p:spPr/>
        <p:txBody>
          <a:bodyPr>
            <a:normAutofit/>
          </a:bodyPr>
          <a:lstStyle/>
          <a:p>
            <a:r>
              <a:rPr lang="nl-BE" sz="4400" b="1" dirty="0" smtClean="0">
                <a:solidFill>
                  <a:srgbClr val="1D71B8"/>
                </a:solidFill>
                <a:latin typeface="Calibri" panose="020F0502020204030204" pitchFamily="34" charset="0"/>
                <a:ea typeface="+mj-ea"/>
                <a:cs typeface="Calibri" panose="020F0502020204030204" pitchFamily="34" charset="0"/>
              </a:rPr>
              <a:t>Een vraagje…</a:t>
            </a:r>
            <a:endParaRPr lang="nl-BE" sz="4400" b="1" dirty="0">
              <a:solidFill>
                <a:srgbClr val="1D71B8"/>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5688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Kennismaking</a:t>
            </a:r>
            <a:endParaRPr lang="nl-BE" dirty="0"/>
          </a:p>
        </p:txBody>
      </p:sp>
    </p:spTree>
    <p:extLst>
      <p:ext uri="{BB962C8B-B14F-4D97-AF65-F5344CB8AC3E}">
        <p14:creationId xmlns:p14="http://schemas.microsoft.com/office/powerpoint/2010/main" val="216283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Shape 222"/>
          <p:cNvSpPr txBox="1"/>
          <p:nvPr/>
        </p:nvSpPr>
        <p:spPr>
          <a:xfrm>
            <a:off x="2100118" y="5577647"/>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p>
        </p:txBody>
      </p:sp>
      <p:sp>
        <p:nvSpPr>
          <p:cNvPr id="223" name="Shape 223"/>
          <p:cNvSpPr txBox="1"/>
          <p:nvPr/>
        </p:nvSpPr>
        <p:spPr>
          <a:xfrm>
            <a:off x="2115606" y="5438241"/>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p>
        </p:txBody>
      </p:sp>
      <p:sp>
        <p:nvSpPr>
          <p:cNvPr id="7" name="Titel 3"/>
          <p:cNvSpPr>
            <a:spLocks noGrp="1"/>
          </p:cNvSpPr>
          <p:nvPr>
            <p:ph type="title"/>
          </p:nvPr>
        </p:nvSpPr>
        <p:spPr/>
        <p:txBody>
          <a:bodyPr>
            <a:normAutofit/>
          </a:bodyPr>
          <a:lstStyle/>
          <a:p>
            <a:r>
              <a:rPr lang="nl-BE" sz="4400" b="1" dirty="0" smtClean="0">
                <a:solidFill>
                  <a:srgbClr val="1D71B8"/>
                </a:solidFill>
                <a:latin typeface="Calibri" panose="020F0502020204030204" pitchFamily="34" charset="0"/>
                <a:ea typeface="+mj-ea"/>
                <a:cs typeface="Calibri" panose="020F0502020204030204" pitchFamily="34" charset="0"/>
              </a:rPr>
              <a:t>Wat werkt?</a:t>
            </a:r>
            <a:endParaRPr lang="nl-BE" sz="4400" b="1" dirty="0">
              <a:solidFill>
                <a:srgbClr val="1D71B8"/>
              </a:solidFill>
              <a:latin typeface="Calibri" panose="020F0502020204030204" pitchFamily="34" charset="0"/>
              <a:ea typeface="+mj-ea"/>
              <a:cs typeface="Calibri" panose="020F0502020204030204" pitchFamily="34" charset="0"/>
            </a:endParaRPr>
          </a:p>
        </p:txBody>
      </p:sp>
      <p:pic>
        <p:nvPicPr>
          <p:cNvPr id="2" name="Afbeelding 1"/>
          <p:cNvPicPr>
            <a:picLocks noChangeAspect="1"/>
          </p:cNvPicPr>
          <p:nvPr/>
        </p:nvPicPr>
        <p:blipFill>
          <a:blip r:embed="rId3"/>
          <a:stretch>
            <a:fillRect/>
          </a:stretch>
        </p:blipFill>
        <p:spPr>
          <a:xfrm>
            <a:off x="721910" y="780058"/>
            <a:ext cx="10748180" cy="5297883"/>
          </a:xfrm>
          <a:prstGeom prst="rect">
            <a:avLst/>
          </a:prstGeom>
        </p:spPr>
      </p:pic>
    </p:spTree>
    <p:extLst>
      <p:ext uri="{BB962C8B-B14F-4D97-AF65-F5344CB8AC3E}">
        <p14:creationId xmlns:p14="http://schemas.microsoft.com/office/powerpoint/2010/main" val="3512698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Shape 230"/>
          <p:cNvSpPr txBox="1">
            <a:spLocks noGrp="1"/>
          </p:cNvSpPr>
          <p:nvPr>
            <p:ph type="body" idx="1"/>
          </p:nvPr>
        </p:nvSpPr>
        <p:spPr>
          <a:xfrm>
            <a:off x="1014714" y="2454052"/>
            <a:ext cx="10162572" cy="19498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SzPts val="4000"/>
              <a:buFont typeface="Noto Sans Symbols"/>
              <a:buNone/>
            </a:pPr>
            <a:r>
              <a:rPr lang="nl-BE" sz="4000" b="0" i="0" u="none" strike="noStrike" cap="none" dirty="0">
                <a:solidFill>
                  <a:srgbClr val="008D36"/>
                </a:solidFill>
                <a:ea typeface="Verdana"/>
                <a:cs typeface="Verdana"/>
                <a:sym typeface="Verdana"/>
              </a:rPr>
              <a:t>“</a:t>
            </a:r>
            <a:r>
              <a:rPr lang="nl-BE" sz="4000" b="0" i="1" u="none" strike="noStrike" cap="none" dirty="0">
                <a:solidFill>
                  <a:srgbClr val="008D36"/>
                </a:solidFill>
                <a:ea typeface="Verdana"/>
                <a:cs typeface="Verdana"/>
                <a:sym typeface="Verdana"/>
              </a:rPr>
              <a:t>Zolang je niet op de hoogte bent </a:t>
            </a:r>
            <a:endParaRPr dirty="0">
              <a:solidFill>
                <a:srgbClr val="008D36"/>
              </a:solidFill>
            </a:endParaRPr>
          </a:p>
          <a:p>
            <a:pPr marL="0" marR="0" lvl="0" indent="0" algn="ctr" rtl="0">
              <a:spcBef>
                <a:spcPts val="800"/>
              </a:spcBef>
              <a:spcAft>
                <a:spcPts val="0"/>
              </a:spcAft>
              <a:buClr>
                <a:schemeClr val="dk2"/>
              </a:buClr>
              <a:buSzPts val="4000"/>
              <a:buFont typeface="Noto Sans Symbols"/>
              <a:buNone/>
            </a:pPr>
            <a:r>
              <a:rPr lang="nl-BE" sz="4000" b="0" i="1" u="none" strike="noStrike" cap="none" dirty="0">
                <a:solidFill>
                  <a:srgbClr val="008D36"/>
                </a:solidFill>
                <a:ea typeface="Verdana"/>
                <a:cs typeface="Verdana"/>
                <a:sym typeface="Verdana"/>
              </a:rPr>
              <a:t>van de dromen en talenten van leerlingen </a:t>
            </a:r>
            <a:endParaRPr dirty="0">
              <a:solidFill>
                <a:srgbClr val="008D36"/>
              </a:solidFill>
            </a:endParaRPr>
          </a:p>
          <a:p>
            <a:pPr marL="0" marR="0" lvl="0" indent="0" algn="ctr" rtl="0">
              <a:spcBef>
                <a:spcPts val="800"/>
              </a:spcBef>
              <a:spcAft>
                <a:spcPts val="0"/>
              </a:spcAft>
              <a:buClr>
                <a:schemeClr val="dk2"/>
              </a:buClr>
              <a:buSzPts val="4000"/>
              <a:buFont typeface="Noto Sans Symbols"/>
              <a:buNone/>
            </a:pPr>
            <a:r>
              <a:rPr lang="nl-BE" sz="4000" b="0" i="1" u="none" strike="noStrike" cap="none" dirty="0">
                <a:solidFill>
                  <a:srgbClr val="008D36"/>
                </a:solidFill>
                <a:ea typeface="Verdana"/>
                <a:cs typeface="Verdana"/>
                <a:sym typeface="Verdana"/>
              </a:rPr>
              <a:t>moet je van hun gebreken </a:t>
            </a:r>
            <a:r>
              <a:rPr lang="nl-BE" sz="4000" b="0" i="1" u="none" strike="noStrike" cap="none" dirty="0" smtClean="0">
                <a:solidFill>
                  <a:srgbClr val="008D36"/>
                </a:solidFill>
                <a:ea typeface="Verdana"/>
                <a:cs typeface="Verdana"/>
                <a:sym typeface="Verdana"/>
              </a:rPr>
              <a:t>afblijven.”</a:t>
            </a:r>
            <a:endParaRPr sz="4000" b="0" i="1" u="none" strike="noStrike" cap="none" dirty="0">
              <a:solidFill>
                <a:srgbClr val="008D36"/>
              </a:solidFill>
              <a:ea typeface="Verdana"/>
              <a:cs typeface="Verdana"/>
              <a:sym typeface="Verdana"/>
            </a:endParaRPr>
          </a:p>
        </p:txBody>
      </p:sp>
      <p:sp>
        <p:nvSpPr>
          <p:cNvPr id="2" name="Titel 1"/>
          <p:cNvSpPr>
            <a:spLocks noGrp="1"/>
          </p:cNvSpPr>
          <p:nvPr>
            <p:ph type="title"/>
          </p:nvPr>
        </p:nvSpPr>
        <p:spPr/>
        <p:txBody>
          <a:bodyPr/>
          <a:lstStyle/>
          <a:p>
            <a:r>
              <a:rPr lang="nl-BE" dirty="0" smtClean="0">
                <a:solidFill>
                  <a:srgbClr val="1D71B8"/>
                </a:solidFill>
              </a:rPr>
              <a:t>Over talentenjagers en krachtendetectives</a:t>
            </a:r>
            <a:endParaRPr lang="nl-BE" dirty="0">
              <a:solidFill>
                <a:srgbClr val="1D71B8"/>
              </a:solidFill>
            </a:endParaRPr>
          </a:p>
        </p:txBody>
      </p:sp>
    </p:spTree>
    <p:extLst>
      <p:ext uri="{BB962C8B-B14F-4D97-AF65-F5344CB8AC3E}">
        <p14:creationId xmlns:p14="http://schemas.microsoft.com/office/powerpoint/2010/main" val="2980022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ctrTitle" idx="4294967295"/>
          </p:nvPr>
        </p:nvSpPr>
        <p:spPr>
          <a:xfrm>
            <a:off x="1199456" y="3856383"/>
            <a:ext cx="10363200" cy="23257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BE" sz="2800" b="0" i="1" u="none" strike="noStrike" cap="none" dirty="0">
                <a:solidFill>
                  <a:srgbClr val="008D36"/>
                </a:solidFill>
                <a:latin typeface="+mn-lt"/>
                <a:ea typeface="Verdana"/>
                <a:cs typeface="Verdana"/>
                <a:sym typeface="Verdana"/>
              </a:rPr>
              <a:t/>
            </a:r>
            <a:br>
              <a:rPr lang="nl-BE" sz="2800" b="0" i="1" u="none" strike="noStrike" cap="none" dirty="0">
                <a:solidFill>
                  <a:srgbClr val="008D36"/>
                </a:solidFill>
                <a:latin typeface="+mn-lt"/>
                <a:ea typeface="Verdana"/>
                <a:cs typeface="Verdana"/>
                <a:sym typeface="Verdana"/>
              </a:rPr>
            </a:br>
            <a:r>
              <a:rPr lang="nl-BE" sz="2800" b="0" i="1" u="none" strike="noStrike" cap="none" dirty="0">
                <a:solidFill>
                  <a:srgbClr val="008D36"/>
                </a:solidFill>
                <a:latin typeface="+mn-lt"/>
                <a:ea typeface="Verdana"/>
                <a:cs typeface="Verdana"/>
                <a:sym typeface="Verdana"/>
              </a:rPr>
              <a:t>Leerlingen met leer-, gedrags-, emotionele-, gezondheidsproblemen of -beperkingen hebben in hun leven duizenden hobbels moeten nemen, hebben duizenden moeilijke situaties overleefd.</a:t>
            </a:r>
            <a:br>
              <a:rPr lang="nl-BE" sz="2800" b="0" i="1" u="none" strike="noStrike" cap="none" dirty="0">
                <a:solidFill>
                  <a:srgbClr val="008D36"/>
                </a:solidFill>
                <a:latin typeface="+mn-lt"/>
                <a:ea typeface="Verdana"/>
                <a:cs typeface="Verdana"/>
                <a:sym typeface="Verdana"/>
              </a:rPr>
            </a:br>
            <a:r>
              <a:rPr lang="nl-BE" sz="2800" b="0" i="1" u="none" strike="noStrike" cap="none" dirty="0">
                <a:solidFill>
                  <a:srgbClr val="008D36"/>
                </a:solidFill>
                <a:latin typeface="+mn-lt"/>
                <a:ea typeface="Verdana"/>
                <a:cs typeface="Verdana"/>
                <a:sym typeface="Verdana"/>
              </a:rPr>
              <a:t>Hoe bleven ze staande?</a:t>
            </a:r>
            <a:br>
              <a:rPr lang="nl-BE" sz="2800" b="0" i="1" u="none" strike="noStrike" cap="none" dirty="0">
                <a:solidFill>
                  <a:srgbClr val="008D36"/>
                </a:solidFill>
                <a:latin typeface="+mn-lt"/>
                <a:ea typeface="Verdana"/>
                <a:cs typeface="Verdana"/>
                <a:sym typeface="Verdana"/>
              </a:rPr>
            </a:br>
            <a:endParaRPr sz="2800" b="0" i="1" u="none" strike="noStrike" cap="none" dirty="0">
              <a:solidFill>
                <a:srgbClr val="008D36"/>
              </a:solidFill>
              <a:latin typeface="+mn-lt"/>
              <a:ea typeface="Verdana"/>
              <a:cs typeface="Verdana"/>
              <a:sym typeface="Verdana"/>
            </a:endParaRPr>
          </a:p>
        </p:txBody>
      </p:sp>
      <p:pic>
        <p:nvPicPr>
          <p:cNvPr id="236" name="Shape 236" descr="http://www.medicalnewstoday.com/content/images/articles/283/283444/violinist-with-down-syndrome.jpg">
            <a:hlinkClick r:id="rId3"/>
          </p:cNvPr>
          <p:cNvPicPr preferRelativeResize="0"/>
          <p:nvPr/>
        </p:nvPicPr>
        <p:blipFill rotWithShape="1">
          <a:blip r:embed="rId4">
            <a:alphaModFix/>
          </a:blip>
          <a:srcRect/>
          <a:stretch/>
        </p:blipFill>
        <p:spPr>
          <a:xfrm>
            <a:off x="4202528" y="1487635"/>
            <a:ext cx="3786944" cy="2520280"/>
          </a:xfrm>
          <a:prstGeom prst="rect">
            <a:avLst/>
          </a:prstGeom>
          <a:noFill/>
          <a:ln>
            <a:noFill/>
          </a:ln>
        </p:spPr>
      </p:pic>
      <p:sp>
        <p:nvSpPr>
          <p:cNvPr id="7" name="Titel 1"/>
          <p:cNvSpPr txBox="1">
            <a:spLocks/>
          </p:cNvSpPr>
          <p:nvPr/>
        </p:nvSpPr>
        <p:spPr>
          <a:xfrm>
            <a:off x="399288" y="365125"/>
            <a:ext cx="11323320" cy="1325563"/>
          </a:xfrm>
          <a:prstGeom prst="rect">
            <a:avLst/>
          </a:prstGeom>
        </p:spPr>
        <p:txBody>
          <a:bodyPr anchor="ctr"/>
          <a:lst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a:lstStyle>
          <a:p>
            <a:r>
              <a:rPr lang="nl-BE" dirty="0" smtClean="0">
                <a:solidFill>
                  <a:srgbClr val="1D71B8"/>
                </a:solidFill>
              </a:rPr>
              <a:t>Krachtgericht werken</a:t>
            </a:r>
            <a:endParaRPr lang="nl-BE" dirty="0">
              <a:solidFill>
                <a:srgbClr val="1D71B8"/>
              </a:solidFill>
            </a:endParaRPr>
          </a:p>
        </p:txBody>
      </p:sp>
    </p:spTree>
    <p:extLst>
      <p:ext uri="{BB962C8B-B14F-4D97-AF65-F5344CB8AC3E}">
        <p14:creationId xmlns:p14="http://schemas.microsoft.com/office/powerpoint/2010/main" val="2827405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Shape 244"/>
          <p:cNvSpPr txBox="1">
            <a:spLocks noGrp="1"/>
          </p:cNvSpPr>
          <p:nvPr>
            <p:ph type="body" idx="1"/>
          </p:nvPr>
        </p:nvSpPr>
        <p:spPr>
          <a:xfrm>
            <a:off x="333375" y="1805272"/>
            <a:ext cx="11525249" cy="20511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4000"/>
              <a:buFont typeface="Noto Sans Symbols"/>
              <a:buNone/>
            </a:pPr>
            <a:r>
              <a:rPr lang="nl-BE" sz="4000" b="1" i="0" u="none" strike="noStrike" cap="none" dirty="0">
                <a:solidFill>
                  <a:srgbClr val="008D36"/>
                </a:solidFill>
                <a:ea typeface="Calibri"/>
                <a:cs typeface="Calibri"/>
                <a:sym typeface="Calibri"/>
              </a:rPr>
              <a:t>Schitterend!!!!</a:t>
            </a:r>
            <a:endParaRPr dirty="0">
              <a:solidFill>
                <a:srgbClr val="008D36"/>
              </a:solidFill>
            </a:endParaRPr>
          </a:p>
          <a:p>
            <a:pPr marL="0" marR="0" lvl="0" indent="0" algn="ctr" rtl="0">
              <a:spcBef>
                <a:spcPts val="800"/>
              </a:spcBef>
              <a:spcAft>
                <a:spcPts val="0"/>
              </a:spcAft>
              <a:buClr>
                <a:srgbClr val="002060"/>
              </a:buClr>
              <a:buSzPts val="4000"/>
              <a:buFont typeface="Noto Sans Symbols"/>
              <a:buNone/>
            </a:pPr>
            <a:r>
              <a:rPr lang="nl-BE" sz="4000" b="1" i="0" u="none" strike="noStrike" cap="none" dirty="0">
                <a:solidFill>
                  <a:srgbClr val="008D36"/>
                </a:solidFill>
                <a:ea typeface="Calibri"/>
                <a:cs typeface="Calibri"/>
                <a:sym typeface="Calibri"/>
              </a:rPr>
              <a:t>En hoe doe je dat dan ??? </a:t>
            </a:r>
            <a:endParaRPr dirty="0">
              <a:solidFill>
                <a:srgbClr val="008D36"/>
              </a:solidFill>
            </a:endParaRPr>
          </a:p>
          <a:p>
            <a:pPr marL="0" marR="0" lvl="0" indent="0" algn="ctr" rtl="0">
              <a:spcBef>
                <a:spcPts val="800"/>
              </a:spcBef>
              <a:spcAft>
                <a:spcPts val="0"/>
              </a:spcAft>
              <a:buClr>
                <a:srgbClr val="002060"/>
              </a:buClr>
              <a:buSzPts val="4000"/>
              <a:buFont typeface="Noto Sans Symbols"/>
              <a:buNone/>
            </a:pPr>
            <a:r>
              <a:rPr lang="nl-BE" sz="4000" b="1" i="0" u="none" strike="noStrike" cap="none" dirty="0">
                <a:solidFill>
                  <a:srgbClr val="008D36"/>
                </a:solidFill>
                <a:ea typeface="Calibri"/>
                <a:cs typeface="Calibri"/>
                <a:sym typeface="Calibri"/>
              </a:rPr>
              <a:t>Waar vind je die krachten???</a:t>
            </a:r>
            <a:endParaRPr sz="4000" b="1" i="0" u="none" strike="noStrike" cap="none" dirty="0">
              <a:solidFill>
                <a:srgbClr val="008D36"/>
              </a:solidFill>
              <a:ea typeface="Calibri"/>
              <a:cs typeface="Calibri"/>
              <a:sym typeface="Calibri"/>
            </a:endParaRPr>
          </a:p>
        </p:txBody>
      </p:sp>
      <p:pic>
        <p:nvPicPr>
          <p:cNvPr id="245" name="Shape 245"/>
          <p:cNvPicPr preferRelativeResize="0"/>
          <p:nvPr/>
        </p:nvPicPr>
        <p:blipFill rotWithShape="1">
          <a:blip r:embed="rId3">
            <a:alphaModFix/>
          </a:blip>
          <a:srcRect t="4454" b="6356"/>
          <a:stretch/>
        </p:blipFill>
        <p:spPr>
          <a:xfrm rot="-903403">
            <a:off x="4057963" y="4465303"/>
            <a:ext cx="4005969" cy="1514024"/>
          </a:xfrm>
          <a:prstGeom prst="rect">
            <a:avLst/>
          </a:prstGeom>
          <a:noFill/>
          <a:ln>
            <a:noFill/>
          </a:ln>
        </p:spPr>
      </p:pic>
      <p:sp>
        <p:nvSpPr>
          <p:cNvPr id="2" name="Titel 1"/>
          <p:cNvSpPr>
            <a:spLocks noGrp="1"/>
          </p:cNvSpPr>
          <p:nvPr>
            <p:ph type="title"/>
          </p:nvPr>
        </p:nvSpPr>
        <p:spPr/>
        <p:txBody>
          <a:bodyPr/>
          <a:lstStyle/>
          <a:p>
            <a:r>
              <a:rPr lang="nl-BE" dirty="0" smtClean="0">
                <a:solidFill>
                  <a:srgbClr val="1D71B8"/>
                </a:solidFill>
              </a:rPr>
              <a:t>Iemand in zijn kracht zetten…</a:t>
            </a:r>
            <a:endParaRPr lang="nl-BE" dirty="0">
              <a:solidFill>
                <a:srgbClr val="1D71B8"/>
              </a:solidFill>
            </a:endParaRPr>
          </a:p>
        </p:txBody>
      </p:sp>
    </p:spTree>
    <p:extLst>
      <p:ext uri="{BB962C8B-B14F-4D97-AF65-F5344CB8AC3E}">
        <p14:creationId xmlns:p14="http://schemas.microsoft.com/office/powerpoint/2010/main" val="3276515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type="body" idx="1"/>
          </p:nvPr>
        </p:nvSpPr>
        <p:spPr>
          <a:xfrm>
            <a:off x="333375" y="1779246"/>
            <a:ext cx="11525249" cy="26238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2800"/>
              <a:buFont typeface="Noto Sans Symbols"/>
              <a:buNone/>
            </a:pPr>
            <a:r>
              <a:rPr lang="nl-BE" sz="2800" b="0" i="1" u="none" strike="noStrike" cap="none" dirty="0">
                <a:solidFill>
                  <a:srgbClr val="008D36"/>
                </a:solidFill>
                <a:latin typeface="Calibri"/>
                <a:ea typeface="Calibri"/>
                <a:cs typeface="Calibri"/>
                <a:sym typeface="Calibri"/>
              </a:rPr>
              <a:t>“Er bestaan geen “perfecte problemen”. Problemen die zich alle dagen, op ieder moment van de dag even hardnekkig voordoen. Er zijn altijd uitzonderingen, momenten waarop het beter gaat, momenten waarop men beter met het probleem om kan gaan, of momenten waarop het probleem voor minder brokken in het leven zorgt. Er zijn zelfs momenten waarop problemen even vrijaf hebben”</a:t>
            </a:r>
            <a:endParaRPr sz="2800" b="0" i="1" u="none" strike="noStrike" cap="none" dirty="0">
              <a:solidFill>
                <a:srgbClr val="008D36"/>
              </a:solidFill>
              <a:latin typeface="Calibri"/>
              <a:ea typeface="Calibri"/>
              <a:cs typeface="Calibri"/>
              <a:sym typeface="Calibri"/>
            </a:endParaRPr>
          </a:p>
        </p:txBody>
      </p:sp>
      <p:pic>
        <p:nvPicPr>
          <p:cNvPr id="253" name="Shape 253" descr="http://blog.natuurlijkemoestuin.be/wp-content/uploads/2015/04/uitzondering.jpg">
            <a:hlinkClick r:id="rId3"/>
          </p:cNvPr>
          <p:cNvPicPr preferRelativeResize="0"/>
          <p:nvPr/>
        </p:nvPicPr>
        <p:blipFill rotWithShape="1">
          <a:blip r:embed="rId4">
            <a:alphaModFix/>
          </a:blip>
          <a:srcRect t="40851"/>
          <a:stretch/>
        </p:blipFill>
        <p:spPr>
          <a:xfrm>
            <a:off x="3791744" y="4941169"/>
            <a:ext cx="4680520" cy="1368419"/>
          </a:xfrm>
          <a:prstGeom prst="rect">
            <a:avLst/>
          </a:prstGeom>
          <a:noFill/>
          <a:ln>
            <a:noFill/>
          </a:ln>
        </p:spPr>
      </p:pic>
      <p:sp>
        <p:nvSpPr>
          <p:cNvPr id="2" name="Titel 1"/>
          <p:cNvSpPr>
            <a:spLocks noGrp="1"/>
          </p:cNvSpPr>
          <p:nvPr>
            <p:ph type="title"/>
          </p:nvPr>
        </p:nvSpPr>
        <p:spPr/>
        <p:txBody>
          <a:bodyPr/>
          <a:lstStyle/>
          <a:p>
            <a:r>
              <a:rPr lang="nl-BE" dirty="0" smtClean="0">
                <a:solidFill>
                  <a:srgbClr val="1D71B8"/>
                </a:solidFill>
              </a:rPr>
              <a:t>Perspectiefgericht werken</a:t>
            </a:r>
            <a:endParaRPr lang="nl-BE" dirty="0">
              <a:solidFill>
                <a:srgbClr val="1D71B8"/>
              </a:solidFill>
            </a:endParaRPr>
          </a:p>
        </p:txBody>
      </p:sp>
    </p:spTree>
    <p:extLst>
      <p:ext uri="{BB962C8B-B14F-4D97-AF65-F5344CB8AC3E}">
        <p14:creationId xmlns:p14="http://schemas.microsoft.com/office/powerpoint/2010/main" val="3779972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9" name="Shape 259" descr="afbeelding_velasquez[1].bmp"/>
          <p:cNvPicPr preferRelativeResize="0"/>
          <p:nvPr/>
        </p:nvPicPr>
        <p:blipFill rotWithShape="1">
          <a:blip r:embed="rId3">
            <a:alphaModFix/>
          </a:blip>
          <a:srcRect l="37643" t="60733" r="41244" b="3967"/>
          <a:stretch/>
        </p:blipFill>
        <p:spPr>
          <a:xfrm>
            <a:off x="6384032" y="30340"/>
            <a:ext cx="5807968" cy="6827661"/>
          </a:xfrm>
          <a:prstGeom prst="rect">
            <a:avLst/>
          </a:prstGeom>
          <a:noFill/>
          <a:ln>
            <a:noFill/>
          </a:ln>
        </p:spPr>
      </p:pic>
      <p:sp>
        <p:nvSpPr>
          <p:cNvPr id="5" name="Titel 1"/>
          <p:cNvSpPr txBox="1">
            <a:spLocks/>
          </p:cNvSpPr>
          <p:nvPr/>
        </p:nvSpPr>
        <p:spPr>
          <a:xfrm>
            <a:off x="399288" y="365125"/>
            <a:ext cx="11323320" cy="1325563"/>
          </a:xfrm>
          <a:prstGeom prst="rect">
            <a:avLst/>
          </a:prstGeom>
        </p:spPr>
        <p:txBody>
          <a:bodyPr anchor="ctr"/>
          <a:lst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a:lstStyle>
          <a:p>
            <a:r>
              <a:rPr lang="nl-BE" dirty="0" smtClean="0">
                <a:solidFill>
                  <a:srgbClr val="1D71B8"/>
                </a:solidFill>
              </a:rPr>
              <a:t>Hoe breed kijk je?</a:t>
            </a:r>
            <a:endParaRPr lang="nl-BE" dirty="0">
              <a:solidFill>
                <a:srgbClr val="1D71B8"/>
              </a:solidFill>
            </a:endParaRPr>
          </a:p>
        </p:txBody>
      </p:sp>
    </p:spTree>
    <p:extLst>
      <p:ext uri="{BB962C8B-B14F-4D97-AF65-F5344CB8AC3E}">
        <p14:creationId xmlns:p14="http://schemas.microsoft.com/office/powerpoint/2010/main" val="3184800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descr="afbeelding_velasquez[1].bmp"/>
          <p:cNvPicPr preferRelativeResize="0"/>
          <p:nvPr/>
        </p:nvPicPr>
        <p:blipFill rotWithShape="1">
          <a:blip r:embed="rId3">
            <a:alphaModFix/>
          </a:blip>
          <a:srcRect/>
          <a:stretch/>
        </p:blipFill>
        <p:spPr>
          <a:xfrm>
            <a:off x="3177483" y="-99392"/>
            <a:ext cx="9014517" cy="6846072"/>
          </a:xfrm>
          <a:prstGeom prst="rect">
            <a:avLst/>
          </a:prstGeom>
          <a:noFill/>
          <a:ln>
            <a:noFill/>
          </a:ln>
        </p:spPr>
      </p:pic>
      <p:pic>
        <p:nvPicPr>
          <p:cNvPr id="266" name="Shape 266" descr="afbeelding_velasquez[1].bmp"/>
          <p:cNvPicPr preferRelativeResize="0"/>
          <p:nvPr/>
        </p:nvPicPr>
        <p:blipFill rotWithShape="1">
          <a:blip r:embed="rId3">
            <a:alphaModFix/>
          </a:blip>
          <a:srcRect l="37643" t="60733" r="41244" b="3967"/>
          <a:stretch/>
        </p:blipFill>
        <p:spPr>
          <a:xfrm>
            <a:off x="6593577" y="4085556"/>
            <a:ext cx="1955260" cy="2482956"/>
          </a:xfrm>
          <a:prstGeom prst="rect">
            <a:avLst/>
          </a:prstGeom>
          <a:noFill/>
          <a:ln>
            <a:noFill/>
          </a:ln>
        </p:spPr>
      </p:pic>
      <p:sp>
        <p:nvSpPr>
          <p:cNvPr id="267" name="Shape 267"/>
          <p:cNvSpPr txBox="1"/>
          <p:nvPr/>
        </p:nvSpPr>
        <p:spPr>
          <a:xfrm>
            <a:off x="527382" y="1556792"/>
            <a:ext cx="2434479" cy="25287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entury Gothic"/>
              <a:buNone/>
            </a:pPr>
            <a:r>
              <a:rPr lang="nl-BE" sz="2400" b="1" i="0" u="none" strike="noStrike" cap="none" dirty="0">
                <a:solidFill>
                  <a:srgbClr val="008D36"/>
                </a:solidFill>
                <a:ea typeface="Century Gothic"/>
                <a:cs typeface="Century Gothic"/>
                <a:sym typeface="Century Gothic"/>
              </a:rPr>
              <a:t>Wat heeft de leerling </a:t>
            </a:r>
            <a:r>
              <a:rPr lang="nl-BE" sz="2400" b="1" i="0" u="none" strike="noStrike" cap="none" dirty="0" smtClean="0">
                <a:solidFill>
                  <a:srgbClr val="008D36"/>
                </a:solidFill>
                <a:ea typeface="Century Gothic"/>
                <a:cs typeface="Century Gothic"/>
                <a:sym typeface="Century Gothic"/>
              </a:rPr>
              <a:t>nodig, </a:t>
            </a:r>
          </a:p>
          <a:p>
            <a:pPr marL="0" marR="0" lvl="0" indent="0" algn="l" rtl="0">
              <a:lnSpc>
                <a:spcPct val="100000"/>
              </a:lnSpc>
              <a:spcBef>
                <a:spcPts val="0"/>
              </a:spcBef>
              <a:spcAft>
                <a:spcPts val="0"/>
              </a:spcAft>
              <a:buClr>
                <a:srgbClr val="002060"/>
              </a:buClr>
              <a:buSzPts val="1800"/>
              <a:buFont typeface="Century Gothic"/>
              <a:buNone/>
            </a:pPr>
            <a:r>
              <a:rPr lang="nl-BE" sz="2400" b="1" i="0" u="none" strike="noStrike" cap="none" dirty="0" smtClean="0">
                <a:solidFill>
                  <a:srgbClr val="008D36"/>
                </a:solidFill>
                <a:ea typeface="Century Gothic"/>
                <a:cs typeface="Century Gothic"/>
                <a:sym typeface="Century Gothic"/>
              </a:rPr>
              <a:t>en </a:t>
            </a:r>
            <a:r>
              <a:rPr lang="nl-BE" sz="2400" b="1" i="0" u="none" strike="noStrike" cap="none" dirty="0">
                <a:solidFill>
                  <a:srgbClr val="008D36"/>
                </a:solidFill>
                <a:ea typeface="Century Gothic"/>
                <a:cs typeface="Century Gothic"/>
                <a:sym typeface="Century Gothic"/>
              </a:rPr>
              <a:t>hoe supporteren ouders en leerkrachten?</a:t>
            </a:r>
            <a:endParaRPr sz="2400" b="1" i="0" u="none" strike="noStrike" cap="none" dirty="0">
              <a:solidFill>
                <a:srgbClr val="008D36"/>
              </a:solidFill>
              <a:ea typeface="Century Gothic"/>
              <a:cs typeface="Century Gothic"/>
              <a:sym typeface="Century Gothic"/>
            </a:endParaRPr>
          </a:p>
        </p:txBody>
      </p:sp>
    </p:spTree>
    <p:extLst>
      <p:ext uri="{BB962C8B-B14F-4D97-AF65-F5344CB8AC3E}">
        <p14:creationId xmlns:p14="http://schemas.microsoft.com/office/powerpoint/2010/main" val="26151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225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Shape 274" descr="https://www.europeana.eu/api/v2/thumbnail-by-url.json?size=w400&amp;uri=http%3A%2F%2Fresolver.lias.be%2Fget_pid%3Fstream%26usagetype%3DVIEW_MAIN%26pid%3D35055&amp;type=IMAGE">
            <a:hlinkClick r:id="rId3"/>
          </p:cNvPr>
          <p:cNvPicPr preferRelativeResize="0"/>
          <p:nvPr/>
        </p:nvPicPr>
        <p:blipFill rotWithShape="1">
          <a:blip r:embed="rId4">
            <a:alphaModFix/>
          </a:blip>
          <a:srcRect/>
          <a:stretch/>
        </p:blipFill>
        <p:spPr>
          <a:xfrm>
            <a:off x="1295467" y="2204865"/>
            <a:ext cx="3159787" cy="3960439"/>
          </a:xfrm>
          <a:prstGeom prst="rect">
            <a:avLst/>
          </a:prstGeom>
          <a:noFill/>
          <a:ln>
            <a:noFill/>
          </a:ln>
        </p:spPr>
      </p:pic>
      <p:pic>
        <p:nvPicPr>
          <p:cNvPr id="275" name="Shape 275" descr="http://www.knack.be/medias/6713/3437521.jpg">
            <a:hlinkClick r:id="rId5"/>
          </p:cNvPr>
          <p:cNvPicPr preferRelativeResize="0"/>
          <p:nvPr/>
        </p:nvPicPr>
        <p:blipFill rotWithShape="1">
          <a:blip r:embed="rId6">
            <a:alphaModFix/>
          </a:blip>
          <a:srcRect/>
          <a:stretch/>
        </p:blipFill>
        <p:spPr>
          <a:xfrm>
            <a:off x="5735959" y="2420888"/>
            <a:ext cx="4969677" cy="2677062"/>
          </a:xfrm>
          <a:prstGeom prst="rect">
            <a:avLst/>
          </a:prstGeom>
          <a:noFill/>
          <a:ln>
            <a:noFill/>
          </a:ln>
        </p:spPr>
      </p:pic>
      <p:sp>
        <p:nvSpPr>
          <p:cNvPr id="276" name="Shape 276"/>
          <p:cNvSpPr txBox="1"/>
          <p:nvPr/>
        </p:nvSpPr>
        <p:spPr>
          <a:xfrm>
            <a:off x="5423925" y="5373216"/>
            <a:ext cx="5608510" cy="9878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800"/>
              <a:buFont typeface="Century Gothic"/>
              <a:buNone/>
            </a:pPr>
            <a:r>
              <a:rPr lang="nl-BE" sz="2400" b="0" i="0" u="none" strike="noStrike" cap="none" dirty="0">
                <a:solidFill>
                  <a:srgbClr val="008D36"/>
                </a:solidFill>
                <a:ea typeface="Century Gothic"/>
                <a:cs typeface="Century Gothic"/>
                <a:sym typeface="Century Gothic"/>
              </a:rPr>
              <a:t>Meewerken aan een krachtige </a:t>
            </a:r>
            <a:r>
              <a:rPr lang="nl-BE" sz="2400" b="1" i="0" u="none" strike="noStrike" cap="none" dirty="0">
                <a:solidFill>
                  <a:srgbClr val="008D36"/>
                </a:solidFill>
                <a:ea typeface="Century Gothic"/>
                <a:cs typeface="Century Gothic"/>
                <a:sym typeface="Century Gothic"/>
              </a:rPr>
              <a:t>onderwijsleersituatie</a:t>
            </a:r>
            <a:r>
              <a:rPr lang="nl-BE" sz="2400" b="0" i="0" u="none" strike="noStrike" cap="none" dirty="0">
                <a:solidFill>
                  <a:srgbClr val="008D36"/>
                </a:solidFill>
                <a:ea typeface="Century Gothic"/>
                <a:cs typeface="Century Gothic"/>
                <a:sym typeface="Century Gothic"/>
              </a:rPr>
              <a:t> voor iedere leerling</a:t>
            </a:r>
            <a:endParaRPr sz="2400" b="0" i="0" u="none" strike="noStrike" cap="none" dirty="0">
              <a:solidFill>
                <a:srgbClr val="008D36"/>
              </a:solidFill>
              <a:ea typeface="Century Gothic"/>
              <a:cs typeface="Century Gothic"/>
              <a:sym typeface="Century Gothic"/>
            </a:endParaRPr>
          </a:p>
        </p:txBody>
      </p:sp>
      <p:sp>
        <p:nvSpPr>
          <p:cNvPr id="7" name="Titel 1"/>
          <p:cNvSpPr txBox="1">
            <a:spLocks/>
          </p:cNvSpPr>
          <p:nvPr/>
        </p:nvSpPr>
        <p:spPr>
          <a:xfrm>
            <a:off x="399288" y="365125"/>
            <a:ext cx="11323320" cy="1325563"/>
          </a:xfrm>
          <a:prstGeom prst="rect">
            <a:avLst/>
          </a:prstGeom>
        </p:spPr>
        <p:txBody>
          <a:bodyPr anchor="ctr"/>
          <a:lst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a:lstStyle>
          <a:p>
            <a:r>
              <a:rPr lang="nl-BE" dirty="0" smtClean="0">
                <a:solidFill>
                  <a:srgbClr val="1D71B8"/>
                </a:solidFill>
              </a:rPr>
              <a:t>Van ‘ontstaansreden’ naar ‘bestaansreden’</a:t>
            </a:r>
            <a:endParaRPr lang="nl-BE" dirty="0">
              <a:solidFill>
                <a:srgbClr val="1D71B8"/>
              </a:solidFill>
            </a:endParaRPr>
          </a:p>
        </p:txBody>
      </p:sp>
    </p:spTree>
    <p:extLst>
      <p:ext uri="{BB962C8B-B14F-4D97-AF65-F5344CB8AC3E}">
        <p14:creationId xmlns:p14="http://schemas.microsoft.com/office/powerpoint/2010/main" val="3261981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Shape 281"/>
          <p:cNvPicPr preferRelativeResize="0"/>
          <p:nvPr/>
        </p:nvPicPr>
        <p:blipFill rotWithShape="1">
          <a:blip r:embed="rId3">
            <a:alphaModFix/>
          </a:blip>
          <a:srcRect/>
          <a:stretch/>
        </p:blipFill>
        <p:spPr>
          <a:xfrm>
            <a:off x="1080305" y="1722803"/>
            <a:ext cx="4175617" cy="4509475"/>
          </a:xfrm>
          <a:prstGeom prst="roundRect">
            <a:avLst>
              <a:gd name="adj" fmla="val 8594"/>
            </a:avLst>
          </a:prstGeom>
          <a:solidFill>
            <a:srgbClr val="ECECEC"/>
          </a:solidFill>
          <a:ln>
            <a:noFill/>
          </a:ln>
        </p:spPr>
      </p:pic>
      <p:pic>
        <p:nvPicPr>
          <p:cNvPr id="282" name="Shape 282" descr="http://upload.wikimedia.org/wikipedia/commons/thumb/d/dc/DPAG_2009_Heinrich_Hoffmann.jpg/220px-DPAG_2009_Heinrich_Hoffmann.jpg"/>
          <p:cNvPicPr preferRelativeResize="0"/>
          <p:nvPr/>
        </p:nvPicPr>
        <p:blipFill rotWithShape="1">
          <a:blip r:embed="rId4">
            <a:alphaModFix/>
          </a:blip>
          <a:srcRect/>
          <a:stretch/>
        </p:blipFill>
        <p:spPr>
          <a:xfrm>
            <a:off x="5656647" y="1722803"/>
            <a:ext cx="4832253" cy="4464346"/>
          </a:xfrm>
          <a:prstGeom prst="roundRect">
            <a:avLst>
              <a:gd name="adj" fmla="val 8594"/>
            </a:avLst>
          </a:prstGeom>
          <a:solidFill>
            <a:srgbClr val="ECECEC"/>
          </a:solidFill>
          <a:ln>
            <a:noFill/>
          </a:ln>
        </p:spPr>
      </p:pic>
      <p:sp>
        <p:nvSpPr>
          <p:cNvPr id="2" name="Titel 1"/>
          <p:cNvSpPr>
            <a:spLocks noGrp="1"/>
          </p:cNvSpPr>
          <p:nvPr>
            <p:ph type="title"/>
          </p:nvPr>
        </p:nvSpPr>
        <p:spPr/>
        <p:txBody>
          <a:bodyPr/>
          <a:lstStyle/>
          <a:p>
            <a:r>
              <a:rPr lang="nl-BE" dirty="0" smtClean="0">
                <a:solidFill>
                  <a:srgbClr val="1D71B8"/>
                </a:solidFill>
              </a:rPr>
              <a:t>Inclusief werken</a:t>
            </a:r>
            <a:endParaRPr lang="nl-BE" dirty="0">
              <a:solidFill>
                <a:srgbClr val="1D71B8"/>
              </a:solidFill>
            </a:endParaRPr>
          </a:p>
        </p:txBody>
      </p:sp>
    </p:spTree>
    <p:extLst>
      <p:ext uri="{BB962C8B-B14F-4D97-AF65-F5344CB8AC3E}">
        <p14:creationId xmlns:p14="http://schemas.microsoft.com/office/powerpoint/2010/main" val="3578781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descr="http://www.telco2.net/blog/images/dadvocate.jpg">
            <a:hlinkClick r:id="rId3"/>
          </p:cNvPr>
          <p:cNvPicPr preferRelativeResize="0">
            <a:picLocks noGrp="1"/>
          </p:cNvPicPr>
          <p:nvPr>
            <p:ph type="body" idx="1"/>
          </p:nvPr>
        </p:nvPicPr>
        <p:blipFill rotWithShape="1">
          <a:blip r:embed="rId4">
            <a:alphaModFix/>
          </a:blip>
          <a:srcRect l="3514" t="4199" r="5507" b="5961"/>
          <a:stretch/>
        </p:blipFill>
        <p:spPr>
          <a:xfrm>
            <a:off x="4847861" y="260648"/>
            <a:ext cx="2394032" cy="177991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290" name="Shape 290"/>
          <p:cNvSpPr/>
          <p:nvPr/>
        </p:nvSpPr>
        <p:spPr>
          <a:xfrm>
            <a:off x="1007435" y="2204864"/>
            <a:ext cx="10273141" cy="26776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2000"/>
              <a:buFont typeface="Century Gothic"/>
              <a:buNone/>
            </a:pPr>
            <a:r>
              <a:rPr lang="nl-BE" sz="2000" b="0" i="1" u="none" strike="noStrike" cap="none" dirty="0" err="1">
                <a:solidFill>
                  <a:srgbClr val="008D36"/>
                </a:solidFill>
                <a:ea typeface="Century Gothic"/>
                <a:cs typeface="Century Gothic"/>
                <a:sym typeface="Century Gothic"/>
              </a:rPr>
              <a:t>Advocatus</a:t>
            </a:r>
            <a:r>
              <a:rPr lang="nl-BE" sz="2000" b="0" i="1" u="none" strike="noStrike" cap="none" dirty="0">
                <a:solidFill>
                  <a:srgbClr val="008D36"/>
                </a:solidFill>
                <a:ea typeface="Century Gothic"/>
                <a:cs typeface="Century Gothic"/>
                <a:sym typeface="Century Gothic"/>
              </a:rPr>
              <a:t> </a:t>
            </a:r>
            <a:r>
              <a:rPr lang="nl-BE" sz="2000" b="0" i="1" u="none" strike="noStrike" cap="none" dirty="0" err="1">
                <a:solidFill>
                  <a:srgbClr val="008D36"/>
                </a:solidFill>
                <a:ea typeface="Century Gothic"/>
                <a:cs typeface="Century Gothic"/>
                <a:sym typeface="Century Gothic"/>
              </a:rPr>
              <a:t>diaboli</a:t>
            </a:r>
            <a:endParaRPr sz="2000" b="0" i="1" u="none" strike="noStrike" cap="none" dirty="0">
              <a:solidFill>
                <a:srgbClr val="008D36"/>
              </a:solidFill>
              <a:ea typeface="Century Gothic"/>
              <a:cs typeface="Century Gothic"/>
              <a:sym typeface="Century Gothic"/>
            </a:endParaRPr>
          </a:p>
          <a:p>
            <a:pPr marL="0" marR="0" lvl="0" indent="0" algn="ctr" rtl="0">
              <a:lnSpc>
                <a:spcPct val="100000"/>
              </a:lnSpc>
              <a:spcBef>
                <a:spcPts val="0"/>
              </a:spcBef>
              <a:spcAft>
                <a:spcPts val="0"/>
              </a:spcAft>
              <a:buClr>
                <a:schemeClr val="dk1"/>
              </a:buClr>
              <a:buSzPts val="2000"/>
              <a:buFont typeface="Century Gothic"/>
              <a:buNone/>
            </a:pPr>
            <a:endParaRPr sz="2000" b="0" i="1" u="none" strike="noStrike" cap="none" dirty="0">
              <a:solidFill>
                <a:srgbClr val="008D36"/>
              </a:solidFill>
              <a:ea typeface="Century Gothic"/>
              <a:cs typeface="Century Gothic"/>
              <a:sym typeface="Century Gothic"/>
            </a:endParaRPr>
          </a:p>
          <a:p>
            <a:pPr marL="0" marR="0" lvl="0" indent="0" algn="ctr" rtl="0">
              <a:lnSpc>
                <a:spcPct val="100000"/>
              </a:lnSpc>
              <a:spcBef>
                <a:spcPts val="0"/>
              </a:spcBef>
              <a:spcAft>
                <a:spcPts val="0"/>
              </a:spcAft>
              <a:buClr>
                <a:srgbClr val="002060"/>
              </a:buClr>
              <a:buSzPts val="3200"/>
              <a:buFont typeface="Century Gothic"/>
              <a:buNone/>
            </a:pPr>
            <a:r>
              <a:rPr lang="nl-BE" sz="3200" b="0" i="1" u="none" strike="noStrike" cap="none" dirty="0">
                <a:solidFill>
                  <a:srgbClr val="008D36"/>
                </a:solidFill>
                <a:ea typeface="Century Gothic"/>
                <a:cs typeface="Century Gothic"/>
                <a:sym typeface="Century Gothic"/>
              </a:rPr>
              <a:t>“Het labelen van leerlingen leidt niet tot inclusie maar opent de weg naar een nieuw soort apartheid. Inclusie die vertrekt van  problemen van leerlingen doet meer kwaad dan goed.”</a:t>
            </a:r>
            <a:endParaRPr sz="3200" b="0" i="1" u="none" strike="noStrike" cap="none" dirty="0">
              <a:solidFill>
                <a:srgbClr val="008D36"/>
              </a:solidFill>
              <a:ea typeface="Century Gothic"/>
              <a:cs typeface="Century Gothic"/>
              <a:sym typeface="Century Gothic"/>
            </a:endParaRPr>
          </a:p>
        </p:txBody>
      </p:sp>
      <p:pic>
        <p:nvPicPr>
          <p:cNvPr id="291" name="Shape 291"/>
          <p:cNvPicPr preferRelativeResize="0"/>
          <p:nvPr/>
        </p:nvPicPr>
        <p:blipFill rotWithShape="1">
          <a:blip r:embed="rId5">
            <a:alphaModFix/>
          </a:blip>
          <a:srcRect t="4454" b="6356"/>
          <a:stretch/>
        </p:blipFill>
        <p:spPr>
          <a:xfrm rot="-903403">
            <a:off x="1134102" y="5236419"/>
            <a:ext cx="2455143" cy="927901"/>
          </a:xfrm>
          <a:prstGeom prst="rect">
            <a:avLst/>
          </a:prstGeom>
          <a:noFill/>
          <a:ln>
            <a:noFill/>
          </a:ln>
        </p:spPr>
      </p:pic>
    </p:spTree>
    <p:extLst>
      <p:ext uri="{BB962C8B-B14F-4D97-AF65-F5344CB8AC3E}">
        <p14:creationId xmlns:p14="http://schemas.microsoft.com/office/powerpoint/2010/main" val="224738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a:solidFill>
                  <a:srgbClr val="1D71B8"/>
                </a:solidFill>
              </a:rPr>
              <a:t>Kennismaking</a:t>
            </a:r>
            <a:endParaRPr lang="nl-BE" sz="5400" dirty="0">
              <a:solidFill>
                <a:srgbClr val="1D71B8"/>
              </a:solidFill>
            </a:endParaRPr>
          </a:p>
        </p:txBody>
      </p:sp>
      <p:sp>
        <p:nvSpPr>
          <p:cNvPr id="4" name="Tijdelijke aanduiding voor inhoud 3"/>
          <p:cNvSpPr>
            <a:spLocks noGrp="1"/>
          </p:cNvSpPr>
          <p:nvPr>
            <p:ph idx="1"/>
          </p:nvPr>
        </p:nvSpPr>
        <p:spPr/>
        <p:txBody>
          <a:bodyPr/>
          <a:lstStyle/>
          <a:p>
            <a:r>
              <a:rPr lang="nl-BE" dirty="0" smtClean="0"/>
              <a:t>We vliegen er meteen in…</a:t>
            </a:r>
            <a:endParaRPr lang="nl-BE" dirty="0"/>
          </a:p>
        </p:txBody>
      </p:sp>
      <p:grpSp>
        <p:nvGrpSpPr>
          <p:cNvPr id="41" name="Groep 40"/>
          <p:cNvGrpSpPr/>
          <p:nvPr/>
        </p:nvGrpSpPr>
        <p:grpSpPr>
          <a:xfrm rot="21214379">
            <a:off x="2146320" y="3193019"/>
            <a:ext cx="4458187" cy="2518304"/>
            <a:chOff x="1907779" y="2939142"/>
            <a:chExt cx="4458187" cy="2518304"/>
          </a:xfrm>
        </p:grpSpPr>
        <p:cxnSp>
          <p:nvCxnSpPr>
            <p:cNvPr id="9" name="Rechte verbindingslijn 8"/>
            <p:cNvCxnSpPr/>
            <p:nvPr/>
          </p:nvCxnSpPr>
          <p:spPr>
            <a:xfrm flipV="1">
              <a:off x="1912039" y="2939142"/>
              <a:ext cx="4453927" cy="653144"/>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flipV="1">
              <a:off x="4241582" y="2939142"/>
              <a:ext cx="2124384" cy="2518304"/>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3169920" y="2939143"/>
              <a:ext cx="3196046" cy="1519646"/>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2830286" y="2939143"/>
              <a:ext cx="3535680" cy="1259151"/>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3169920" y="4474895"/>
              <a:ext cx="1071662" cy="982551"/>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1907779" y="3592286"/>
              <a:ext cx="922507" cy="620675"/>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2830286" y="4212961"/>
              <a:ext cx="29111" cy="761263"/>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flipH="1">
              <a:off x="2859399" y="4458789"/>
              <a:ext cx="310521" cy="515435"/>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H="1">
              <a:off x="2861959" y="4727533"/>
              <a:ext cx="581895" cy="241611"/>
            </a:xfrm>
            <a:prstGeom prst="line">
              <a:avLst/>
            </a:prstGeom>
            <a:ln w="25400">
              <a:solidFill>
                <a:srgbClr val="008D3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457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1126265" y="3429000"/>
            <a:ext cx="9939469" cy="17691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3600"/>
              <a:buFont typeface="Noto Sans Symbols"/>
              <a:buNone/>
            </a:pPr>
            <a:r>
              <a:rPr lang="nl-BE" sz="3600" b="0" i="0" u="none" strike="noStrike" cap="none" dirty="0">
                <a:solidFill>
                  <a:srgbClr val="008D36"/>
                </a:solidFill>
                <a:ea typeface="Century Gothic"/>
                <a:cs typeface="Century Gothic"/>
                <a:sym typeface="Century Gothic"/>
              </a:rPr>
              <a:t>Je eigen aannames zijn de ramen waar je door kijkt. Maak ze af en toe schoon. </a:t>
            </a:r>
            <a:endParaRPr lang="nl-BE" sz="3600" b="0" i="0" u="none" strike="noStrike" cap="none" dirty="0" smtClean="0">
              <a:solidFill>
                <a:srgbClr val="008D36"/>
              </a:solidFill>
              <a:ea typeface="Century Gothic"/>
              <a:cs typeface="Century Gothic"/>
              <a:sym typeface="Century Gothic"/>
            </a:endParaRPr>
          </a:p>
          <a:p>
            <a:pPr marL="0" marR="0" lvl="0" indent="0" algn="ctr" rtl="0">
              <a:spcBef>
                <a:spcPts val="0"/>
              </a:spcBef>
              <a:spcAft>
                <a:spcPts val="0"/>
              </a:spcAft>
              <a:buClr>
                <a:srgbClr val="002060"/>
              </a:buClr>
              <a:buSzPts val="3600"/>
              <a:buFont typeface="Noto Sans Symbols"/>
              <a:buNone/>
            </a:pPr>
            <a:r>
              <a:rPr lang="nl-BE" sz="3600" b="0" i="0" u="none" strike="noStrike" cap="none" dirty="0" smtClean="0">
                <a:solidFill>
                  <a:srgbClr val="008D36"/>
                </a:solidFill>
                <a:ea typeface="Century Gothic"/>
                <a:cs typeface="Century Gothic"/>
                <a:sym typeface="Century Gothic"/>
              </a:rPr>
              <a:t>Anders </a:t>
            </a:r>
            <a:r>
              <a:rPr lang="nl-BE" sz="3600" b="0" i="0" u="none" strike="noStrike" cap="none" dirty="0">
                <a:solidFill>
                  <a:srgbClr val="008D36"/>
                </a:solidFill>
                <a:ea typeface="Century Gothic"/>
                <a:cs typeface="Century Gothic"/>
                <a:sym typeface="Century Gothic"/>
              </a:rPr>
              <a:t>komt het licht niet binnen…</a:t>
            </a:r>
            <a:endParaRPr sz="3600" b="0" i="0" u="none" strike="noStrike" cap="none" dirty="0">
              <a:solidFill>
                <a:srgbClr val="008D36"/>
              </a:solidFill>
              <a:ea typeface="Century Gothic"/>
              <a:cs typeface="Century Gothic"/>
              <a:sym typeface="Century Gothic"/>
            </a:endParaRPr>
          </a:p>
        </p:txBody>
      </p:sp>
      <p:pic>
        <p:nvPicPr>
          <p:cNvPr id="297" name="Shape 297" descr="http://ep.yimg.com/ty/cdn/managementwisdom/14PtCartoon5">
            <a:hlinkClick r:id="rId3"/>
          </p:cNvPr>
          <p:cNvPicPr preferRelativeResize="0"/>
          <p:nvPr/>
        </p:nvPicPr>
        <p:blipFill rotWithShape="1">
          <a:blip r:embed="rId4">
            <a:alphaModFix/>
          </a:blip>
          <a:srcRect/>
          <a:stretch/>
        </p:blipFill>
        <p:spPr>
          <a:xfrm>
            <a:off x="4060755" y="548680"/>
            <a:ext cx="3670300" cy="2400301"/>
          </a:xfrm>
          <a:prstGeom prst="rect">
            <a:avLst/>
          </a:prstGeom>
          <a:noFill/>
          <a:ln>
            <a:noFill/>
          </a:ln>
        </p:spPr>
      </p:pic>
    </p:spTree>
    <p:extLst>
      <p:ext uri="{BB962C8B-B14F-4D97-AF65-F5344CB8AC3E}">
        <p14:creationId xmlns:p14="http://schemas.microsoft.com/office/powerpoint/2010/main" val="90772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Van ‘</a:t>
            </a:r>
            <a:r>
              <a:rPr lang="nl-BE" dirty="0" err="1" smtClean="0"/>
              <a:t>na’denken</a:t>
            </a:r>
            <a:r>
              <a:rPr lang="nl-BE" dirty="0" smtClean="0"/>
              <a:t> naar ‘</a:t>
            </a:r>
            <a:r>
              <a:rPr lang="nl-BE" dirty="0" err="1" smtClean="0"/>
              <a:t>voor’denken</a:t>
            </a:r>
            <a:endParaRPr lang="nl-BE" dirty="0"/>
          </a:p>
        </p:txBody>
      </p:sp>
      <p:sp>
        <p:nvSpPr>
          <p:cNvPr id="3" name="Tijdelijke aanduiding voor inhoud 2"/>
          <p:cNvSpPr>
            <a:spLocks noGrp="1"/>
          </p:cNvSpPr>
          <p:nvPr>
            <p:ph idx="1"/>
          </p:nvPr>
        </p:nvSpPr>
        <p:spPr/>
        <p:txBody>
          <a:bodyPr>
            <a:normAutofit/>
          </a:bodyPr>
          <a:lstStyle/>
          <a:p>
            <a:r>
              <a:rPr lang="nl-BE" dirty="0"/>
              <a:t>Wie wil je zijn? Waar wil je naartoe?</a:t>
            </a:r>
          </a:p>
          <a:p>
            <a:r>
              <a:rPr lang="nl-BE" dirty="0"/>
              <a:t>Hoe uit zich dat in het dagelijkse leven?</a:t>
            </a:r>
          </a:p>
          <a:p>
            <a:pPr lvl="1"/>
            <a:r>
              <a:rPr lang="nl-BE" dirty="0"/>
              <a:t>In je vel voelen</a:t>
            </a:r>
          </a:p>
          <a:p>
            <a:pPr lvl="1"/>
            <a:r>
              <a:rPr lang="nl-BE" dirty="0"/>
              <a:t>In de keuzes die je maakt</a:t>
            </a:r>
          </a:p>
          <a:p>
            <a:pPr lvl="1"/>
            <a:r>
              <a:rPr lang="nl-BE" dirty="0"/>
              <a:t>In je functioneren op school</a:t>
            </a:r>
          </a:p>
          <a:p>
            <a:pPr lvl="1"/>
            <a:r>
              <a:rPr lang="nl-BE" dirty="0"/>
              <a:t>In je relatie met anderen</a:t>
            </a:r>
          </a:p>
          <a:p>
            <a:r>
              <a:rPr lang="nl-BE" dirty="0"/>
              <a:t>Welke zijn jouw krachten, eigenschappen die je daarbij helpen en hoe kunnen anderen voor je supporteren?</a:t>
            </a:r>
          </a:p>
          <a:p>
            <a:r>
              <a:rPr lang="nl-BE" dirty="0"/>
              <a:t>Hoe ga je weten dat je een stapje in de richting van je droom/wens hebt gezet?</a:t>
            </a:r>
          </a:p>
          <a:p>
            <a:endParaRPr lang="nl-BE" dirty="0"/>
          </a:p>
        </p:txBody>
      </p:sp>
    </p:spTree>
    <p:extLst>
      <p:ext uri="{BB962C8B-B14F-4D97-AF65-F5344CB8AC3E}">
        <p14:creationId xmlns:p14="http://schemas.microsoft.com/office/powerpoint/2010/main" val="304032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6" name="Shape 316"/>
          <p:cNvPicPr preferRelativeResize="0"/>
          <p:nvPr/>
        </p:nvPicPr>
        <p:blipFill rotWithShape="1">
          <a:blip r:embed="rId3">
            <a:alphaModFix/>
          </a:blip>
          <a:srcRect/>
          <a:stretch/>
        </p:blipFill>
        <p:spPr>
          <a:xfrm>
            <a:off x="3215639" y="1345247"/>
            <a:ext cx="6702083" cy="4976422"/>
          </a:xfrm>
          <a:prstGeom prst="rect">
            <a:avLst/>
          </a:prstGeom>
          <a:noFill/>
          <a:ln>
            <a:noFill/>
          </a:ln>
        </p:spPr>
      </p:pic>
      <p:pic>
        <p:nvPicPr>
          <p:cNvPr id="317" name="Shape 317" descr="C:\Users\Annelies.L2013_2\Google Drive\Annelies_DG\ABNV\beeldmateriaal\fingerprint_vector_2_149618\fingerprintABNV-01.png"/>
          <p:cNvPicPr preferRelativeResize="0"/>
          <p:nvPr/>
        </p:nvPicPr>
        <p:blipFill rotWithShape="1">
          <a:blip r:embed="rId4">
            <a:alphaModFix/>
          </a:blip>
          <a:srcRect/>
          <a:stretch/>
        </p:blipFill>
        <p:spPr>
          <a:xfrm rot="-1878108">
            <a:off x="10225519" y="280595"/>
            <a:ext cx="1348740" cy="1562735"/>
          </a:xfrm>
          <a:prstGeom prst="rect">
            <a:avLst/>
          </a:prstGeom>
          <a:noFill/>
          <a:ln>
            <a:noFill/>
          </a:ln>
        </p:spPr>
      </p:pic>
      <p:sp>
        <p:nvSpPr>
          <p:cNvPr id="2" name="Titel 1"/>
          <p:cNvSpPr>
            <a:spLocks noGrp="1"/>
          </p:cNvSpPr>
          <p:nvPr>
            <p:ph type="title"/>
          </p:nvPr>
        </p:nvSpPr>
        <p:spPr/>
        <p:txBody>
          <a:bodyPr/>
          <a:lstStyle/>
          <a:p>
            <a:r>
              <a:rPr lang="nl-BE" dirty="0" smtClean="0">
                <a:solidFill>
                  <a:srgbClr val="1D71B8"/>
                </a:solidFill>
              </a:rPr>
              <a:t>Waarden vrij CLB</a:t>
            </a:r>
            <a:endParaRPr lang="nl-BE" dirty="0">
              <a:solidFill>
                <a:srgbClr val="1D71B8"/>
              </a:solidFill>
            </a:endParaRPr>
          </a:p>
        </p:txBody>
      </p:sp>
    </p:spTree>
    <p:extLst>
      <p:ext uri="{BB962C8B-B14F-4D97-AF65-F5344CB8AC3E}">
        <p14:creationId xmlns:p14="http://schemas.microsoft.com/office/powerpoint/2010/main" val="3033495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Shape 323"/>
          <p:cNvSpPr txBox="1">
            <a:spLocks noGrp="1"/>
          </p:cNvSpPr>
          <p:nvPr>
            <p:ph type="body" idx="1"/>
          </p:nvPr>
        </p:nvSpPr>
        <p:spPr>
          <a:xfrm>
            <a:off x="911424" y="5375225"/>
            <a:ext cx="10369152" cy="8758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2800"/>
              <a:buFont typeface="Noto Sans Symbols"/>
              <a:buNone/>
            </a:pPr>
            <a:r>
              <a:rPr lang="nl-BE" sz="2800" b="0" i="0" u="none" strike="noStrike" cap="none" dirty="0">
                <a:solidFill>
                  <a:srgbClr val="008D36"/>
                </a:solidFill>
                <a:ea typeface="Arial Narrow"/>
                <a:cs typeface="Arial Narrow"/>
                <a:sym typeface="Arial Narrow"/>
              </a:rPr>
              <a:t>Het is de bedoeling dat in het uiteindelijke resultaat de voetafdruk van de CLB-medewerker zo klein mogelijk is.</a:t>
            </a:r>
            <a:endParaRPr sz="2800" b="0" i="0" u="none" strike="noStrike" cap="none" dirty="0">
              <a:solidFill>
                <a:srgbClr val="008D36"/>
              </a:solidFill>
              <a:ea typeface="Arial Narrow"/>
              <a:cs typeface="Arial Narrow"/>
              <a:sym typeface="Arial Narrow"/>
            </a:endParaRPr>
          </a:p>
        </p:txBody>
      </p:sp>
      <p:pic>
        <p:nvPicPr>
          <p:cNvPr id="324" name="Shape 324" descr="https://encrypted-tbn2.gstatic.com/images?q=tbn:ANd9GcQkzfeY2PPrr7bLVVpLNERfglxp4xxI_Sb2KUkV4vRms4Uhak-mzg">
            <a:hlinkClick r:id="rId3"/>
          </p:cNvPr>
          <p:cNvPicPr preferRelativeResize="0"/>
          <p:nvPr/>
        </p:nvPicPr>
        <p:blipFill rotWithShape="1">
          <a:blip r:embed="rId4">
            <a:alphaModFix/>
          </a:blip>
          <a:srcRect/>
          <a:stretch/>
        </p:blipFill>
        <p:spPr>
          <a:xfrm>
            <a:off x="1295466" y="1536612"/>
            <a:ext cx="9601067" cy="3784776"/>
          </a:xfrm>
          <a:prstGeom prst="rect">
            <a:avLst/>
          </a:prstGeom>
          <a:noFill/>
          <a:ln>
            <a:noFill/>
          </a:ln>
        </p:spPr>
      </p:pic>
      <p:sp>
        <p:nvSpPr>
          <p:cNvPr id="2" name="Titel 1"/>
          <p:cNvSpPr>
            <a:spLocks noGrp="1"/>
          </p:cNvSpPr>
          <p:nvPr>
            <p:ph type="title"/>
          </p:nvPr>
        </p:nvSpPr>
        <p:spPr/>
        <p:txBody>
          <a:bodyPr/>
          <a:lstStyle/>
          <a:p>
            <a:r>
              <a:rPr lang="nl-BE" dirty="0" smtClean="0">
                <a:solidFill>
                  <a:srgbClr val="1D71B8"/>
                </a:solidFill>
              </a:rPr>
              <a:t>Emancipatorisch werken</a:t>
            </a:r>
            <a:endParaRPr lang="nl-BE" dirty="0">
              <a:solidFill>
                <a:srgbClr val="1D71B8"/>
              </a:solidFill>
            </a:endParaRPr>
          </a:p>
        </p:txBody>
      </p:sp>
    </p:spTree>
    <p:extLst>
      <p:ext uri="{BB962C8B-B14F-4D97-AF65-F5344CB8AC3E}">
        <p14:creationId xmlns:p14="http://schemas.microsoft.com/office/powerpoint/2010/main" val="462226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0" name="Shape 330" descr="Afbeeldingsresultaat voor post it">
            <a:hlinkClick r:id="rId3"/>
          </p:cNvPr>
          <p:cNvPicPr preferRelativeResize="0"/>
          <p:nvPr/>
        </p:nvPicPr>
        <p:blipFill rotWithShape="1">
          <a:blip r:embed="rId4">
            <a:alphaModFix/>
          </a:blip>
          <a:srcRect/>
          <a:stretch/>
        </p:blipFill>
        <p:spPr>
          <a:xfrm>
            <a:off x="3266430" y="1299229"/>
            <a:ext cx="5659140" cy="4259541"/>
          </a:xfrm>
          <a:prstGeom prst="rect">
            <a:avLst/>
          </a:prstGeom>
          <a:noFill/>
          <a:ln>
            <a:noFill/>
          </a:ln>
        </p:spPr>
      </p:pic>
      <p:sp>
        <p:nvSpPr>
          <p:cNvPr id="331" name="Shape 331"/>
          <p:cNvSpPr txBox="1"/>
          <p:nvPr/>
        </p:nvSpPr>
        <p:spPr>
          <a:xfrm>
            <a:off x="3740993" y="2132856"/>
            <a:ext cx="3840427" cy="26776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800"/>
              <a:buFont typeface="Century Gothic"/>
              <a:buNone/>
            </a:pPr>
            <a:r>
              <a:rPr lang="nl-BE" sz="2800" b="1" i="0" u="none" strike="noStrike" cap="none" dirty="0">
                <a:solidFill>
                  <a:srgbClr val="FFFFFF"/>
                </a:solidFill>
                <a:latin typeface="Century Gothic"/>
                <a:ea typeface="Century Gothic"/>
                <a:cs typeface="Century Gothic"/>
                <a:sym typeface="Century Gothic"/>
              </a:rPr>
              <a:t>Welk idee, welke gedachte… viel je op en vind je de moeite waard om nog eens over na te denken?</a:t>
            </a:r>
            <a:endParaRPr sz="2800" b="1" i="0" u="none" strike="noStrike" cap="none"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2283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Shape 336"/>
          <p:cNvPicPr preferRelativeResize="0"/>
          <p:nvPr/>
        </p:nvPicPr>
        <p:blipFill rotWithShape="1">
          <a:blip r:embed="rId3">
            <a:alphaModFix/>
          </a:blip>
          <a:srcRect/>
          <a:stretch/>
        </p:blipFill>
        <p:spPr>
          <a:xfrm>
            <a:off x="-584290" y="1"/>
            <a:ext cx="15244591" cy="6858000"/>
          </a:xfrm>
          <a:prstGeom prst="rect">
            <a:avLst/>
          </a:prstGeom>
          <a:noFill/>
          <a:ln>
            <a:noFill/>
          </a:ln>
        </p:spPr>
      </p:pic>
      <p:sp>
        <p:nvSpPr>
          <p:cNvPr id="337" name="Shape 337"/>
          <p:cNvSpPr txBox="1">
            <a:spLocks noGrp="1"/>
          </p:cNvSpPr>
          <p:nvPr>
            <p:ph type="title"/>
          </p:nvPr>
        </p:nvSpPr>
        <p:spPr>
          <a:xfrm>
            <a:off x="1703389" y="0"/>
            <a:ext cx="10190163"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nl-BE" sz="4000" b="0" i="0" u="none" strike="noStrike" cap="none">
                <a:solidFill>
                  <a:schemeClr val="lt1"/>
                </a:solidFill>
                <a:latin typeface="Calibri"/>
                <a:ea typeface="Calibri"/>
                <a:cs typeface="Calibri"/>
                <a:sym typeface="Calibri"/>
              </a:rPr>
              <a:t>Pauze</a:t>
            </a:r>
            <a:endParaRPr sz="4000" b="0" i="0" u="none" strike="noStrike" cap="none">
              <a:solidFill>
                <a:schemeClr val="lt1"/>
              </a:solidFill>
              <a:latin typeface="Calibri"/>
              <a:ea typeface="Calibri"/>
              <a:cs typeface="Calibri"/>
              <a:sym typeface="Calibri"/>
            </a:endParaRPr>
          </a:p>
        </p:txBody>
      </p:sp>
      <p:sp>
        <p:nvSpPr>
          <p:cNvPr id="338" name="Shape 338"/>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nl-BE" sz="900">
                <a:solidFill>
                  <a:srgbClr val="128015"/>
                </a:solidFill>
                <a:latin typeface="Verdana"/>
                <a:ea typeface="Verdana"/>
                <a:cs typeface="Verdana"/>
                <a:sym typeface="Verdana"/>
              </a:rPr>
              <a:t>35</a:t>
            </a:fld>
            <a:endParaRPr sz="900">
              <a:solidFill>
                <a:srgbClr val="128015"/>
              </a:solidFill>
              <a:latin typeface="Verdana"/>
              <a:ea typeface="Verdana"/>
              <a:cs typeface="Verdana"/>
              <a:sym typeface="Verdana"/>
            </a:endParaRPr>
          </a:p>
        </p:txBody>
      </p:sp>
    </p:spTree>
    <p:extLst>
      <p:ext uri="{BB962C8B-B14F-4D97-AF65-F5344CB8AC3E}">
        <p14:creationId xmlns:p14="http://schemas.microsoft.com/office/powerpoint/2010/main" val="1495656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De </a:t>
            </a:r>
            <a:r>
              <a:rPr lang="nl-BE" dirty="0" err="1" smtClean="0"/>
              <a:t>core-business</a:t>
            </a:r>
            <a:r>
              <a:rPr lang="nl-BE" dirty="0" smtClean="0"/>
              <a:t> van het CLB</a:t>
            </a:r>
            <a:endParaRPr lang="nl-BE" dirty="0"/>
          </a:p>
        </p:txBody>
      </p:sp>
    </p:spTree>
    <p:extLst>
      <p:ext uri="{BB962C8B-B14F-4D97-AF65-F5344CB8AC3E}">
        <p14:creationId xmlns:p14="http://schemas.microsoft.com/office/powerpoint/2010/main" val="997084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smtClean="0"/>
              <a:t>Wat doen we?</a:t>
            </a:r>
            <a:endParaRPr lang="nl-BE" dirty="0"/>
          </a:p>
        </p:txBody>
      </p:sp>
      <p:sp>
        <p:nvSpPr>
          <p:cNvPr id="12" name="Shape 364"/>
          <p:cNvSpPr txBox="1"/>
          <p:nvPr/>
        </p:nvSpPr>
        <p:spPr>
          <a:xfrm>
            <a:off x="468862" y="3283508"/>
            <a:ext cx="8645321" cy="1871786"/>
          </a:xfrm>
          <a:prstGeom prst="rect">
            <a:avLst/>
          </a:prstGeom>
          <a:noFill/>
          <a:ln>
            <a:noFill/>
          </a:ln>
        </p:spPr>
        <p:txBody>
          <a:bodyPr spcFirstLastPara="1" wrap="square" lIns="91425" tIns="45700" rIns="91425" bIns="45700" anchor="ctr" anchorCtr="0">
            <a:noAutofit/>
          </a:bodyPr>
          <a:lstStyle/>
          <a:p>
            <a:pPr marR="0" lvl="0" rtl="0">
              <a:spcBef>
                <a:spcPts val="0"/>
              </a:spcBef>
              <a:spcAft>
                <a:spcPts val="0"/>
              </a:spcAft>
              <a:buClr>
                <a:srgbClr val="222268"/>
              </a:buClr>
              <a:buSzPts val="3200"/>
              <a:buFont typeface="Noto Sans Symbols"/>
              <a:buNone/>
            </a:pPr>
            <a:r>
              <a:rPr lang="nl-BE" sz="2400" dirty="0">
                <a:solidFill>
                  <a:srgbClr val="008D36"/>
                </a:solidFill>
                <a:latin typeface="Calibri"/>
                <a:ea typeface="Calibri"/>
                <a:cs typeface="Calibri"/>
                <a:sym typeface="Calibri"/>
                <a:hlinkClick r:id="rId2"/>
              </a:rPr>
              <a:t>Decreet </a:t>
            </a:r>
            <a:r>
              <a:rPr lang="nl-BE" sz="2400" dirty="0" smtClean="0">
                <a:solidFill>
                  <a:srgbClr val="008D36"/>
                </a:solidFill>
                <a:latin typeface="Calibri"/>
                <a:ea typeface="Calibri"/>
                <a:cs typeface="Calibri"/>
                <a:sym typeface="Calibri"/>
                <a:hlinkClick r:id="rId2"/>
              </a:rPr>
              <a:t>betreffende </a:t>
            </a:r>
            <a:r>
              <a:rPr lang="nl-BE" sz="2400" dirty="0">
                <a:solidFill>
                  <a:srgbClr val="008D36"/>
                </a:solidFill>
                <a:latin typeface="Calibri"/>
                <a:ea typeface="Calibri"/>
                <a:cs typeface="Calibri"/>
                <a:sym typeface="Calibri"/>
                <a:hlinkClick r:id="rId2"/>
              </a:rPr>
              <a:t>de leerlingenbegeleiding </a:t>
            </a:r>
            <a:r>
              <a:rPr lang="nl-BE" sz="2400" dirty="0" smtClean="0">
                <a:solidFill>
                  <a:srgbClr val="008D36"/>
                </a:solidFill>
                <a:latin typeface="Calibri"/>
                <a:ea typeface="Calibri"/>
                <a:cs typeface="Calibri"/>
                <a:sym typeface="Calibri"/>
                <a:hlinkClick r:id="rId2"/>
              </a:rPr>
              <a:t/>
            </a:r>
            <a:br>
              <a:rPr lang="nl-BE" sz="2400" dirty="0" smtClean="0">
                <a:solidFill>
                  <a:srgbClr val="008D36"/>
                </a:solidFill>
                <a:latin typeface="Calibri"/>
                <a:ea typeface="Calibri"/>
                <a:cs typeface="Calibri"/>
                <a:sym typeface="Calibri"/>
                <a:hlinkClick r:id="rId2"/>
              </a:rPr>
            </a:br>
            <a:r>
              <a:rPr lang="nl-BE" sz="2400" i="1" dirty="0" smtClean="0">
                <a:solidFill>
                  <a:srgbClr val="008D36"/>
                </a:solidFill>
                <a:latin typeface="Calibri"/>
                <a:ea typeface="Calibri"/>
                <a:cs typeface="Calibri"/>
                <a:sym typeface="Calibri"/>
                <a:hlinkClick r:id="rId2"/>
              </a:rPr>
              <a:t>in </a:t>
            </a:r>
            <a:r>
              <a:rPr lang="nl-BE" sz="2400" i="1" dirty="0">
                <a:solidFill>
                  <a:srgbClr val="008D36"/>
                </a:solidFill>
                <a:latin typeface="Calibri"/>
                <a:ea typeface="Calibri"/>
                <a:cs typeface="Calibri"/>
                <a:sym typeface="Calibri"/>
                <a:hlinkClick r:id="rId2"/>
              </a:rPr>
              <a:t>het basisonderwijs, het secundair </a:t>
            </a:r>
            <a:r>
              <a:rPr lang="nl-BE" sz="2400" i="1" dirty="0" smtClean="0">
                <a:solidFill>
                  <a:srgbClr val="008D36"/>
                </a:solidFill>
                <a:latin typeface="Calibri"/>
                <a:ea typeface="Calibri"/>
                <a:cs typeface="Calibri"/>
                <a:sym typeface="Calibri"/>
                <a:hlinkClick r:id="rId2"/>
              </a:rPr>
              <a:t>onderwijs </a:t>
            </a:r>
          </a:p>
          <a:p>
            <a:pPr marR="0" lvl="0" rtl="0">
              <a:spcBef>
                <a:spcPts val="0"/>
              </a:spcBef>
              <a:spcAft>
                <a:spcPts val="0"/>
              </a:spcAft>
              <a:buClr>
                <a:srgbClr val="222268"/>
              </a:buClr>
              <a:buSzPts val="3200"/>
              <a:buFont typeface="Noto Sans Symbols"/>
              <a:buNone/>
            </a:pPr>
            <a:r>
              <a:rPr lang="nl-BE" sz="2400" i="1" dirty="0" smtClean="0">
                <a:solidFill>
                  <a:srgbClr val="008D36"/>
                </a:solidFill>
                <a:latin typeface="Calibri"/>
                <a:ea typeface="Calibri"/>
                <a:cs typeface="Calibri"/>
                <a:sym typeface="Calibri"/>
                <a:hlinkClick r:id="rId2"/>
              </a:rPr>
              <a:t>en </a:t>
            </a:r>
            <a:r>
              <a:rPr lang="nl-BE" sz="2400" i="1" dirty="0">
                <a:solidFill>
                  <a:srgbClr val="008D36"/>
                </a:solidFill>
                <a:latin typeface="Calibri"/>
                <a:ea typeface="Calibri"/>
                <a:cs typeface="Calibri"/>
                <a:sym typeface="Calibri"/>
                <a:hlinkClick r:id="rId2"/>
              </a:rPr>
              <a:t>de centra voor leerlingenbegeleiding</a:t>
            </a:r>
            <a:r>
              <a:rPr lang="nl-BE" sz="2400" i="1" dirty="0">
                <a:solidFill>
                  <a:srgbClr val="008D36"/>
                </a:solidFill>
                <a:latin typeface="Calibri"/>
                <a:ea typeface="Calibri"/>
                <a:cs typeface="Calibri"/>
                <a:sym typeface="Calibri"/>
              </a:rPr>
              <a:t> </a:t>
            </a:r>
            <a:r>
              <a:rPr lang="nl-BE" sz="2400" dirty="0">
                <a:solidFill>
                  <a:srgbClr val="008D36"/>
                </a:solidFill>
                <a:latin typeface="Calibri"/>
                <a:ea typeface="Calibri"/>
                <a:cs typeface="Calibri"/>
                <a:sym typeface="Calibri"/>
              </a:rPr>
              <a:t>(1/9/2018)</a:t>
            </a:r>
            <a:endParaRPr sz="2400" dirty="0">
              <a:solidFill>
                <a:srgbClr val="008D36"/>
              </a:solidFill>
              <a:latin typeface="Calibri"/>
              <a:ea typeface="Calibri"/>
              <a:cs typeface="Calibri"/>
              <a:sym typeface="Calibri"/>
            </a:endParaRPr>
          </a:p>
        </p:txBody>
      </p:sp>
      <p:sp>
        <p:nvSpPr>
          <p:cNvPr id="6" name="Shape 357"/>
          <p:cNvSpPr txBox="1">
            <a:spLocks/>
          </p:cNvSpPr>
          <p:nvPr/>
        </p:nvSpPr>
        <p:spPr>
          <a:xfrm>
            <a:off x="5097465" y="566995"/>
            <a:ext cx="6773294" cy="1871786"/>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88" indent="-255588" algn="ctr">
              <a:spcBef>
                <a:spcPts val="0"/>
              </a:spcBef>
              <a:buClr>
                <a:srgbClr val="222268"/>
              </a:buClr>
              <a:buSzPts val="3200"/>
              <a:buFont typeface="Noto Sans Symbols"/>
              <a:buNone/>
            </a:pPr>
            <a:r>
              <a:rPr lang="nl-BE" sz="2400" dirty="0" smtClean="0">
                <a:latin typeface="Calibri"/>
                <a:ea typeface="Calibri"/>
                <a:cs typeface="Calibri"/>
                <a:sym typeface="Calibri"/>
              </a:rPr>
              <a:t>Decreet betreffende de Centra voor Leerlingenbegeleiding (1/12/1998)</a:t>
            </a:r>
            <a:endParaRPr lang="nl-BE" sz="2000" dirty="0"/>
          </a:p>
        </p:txBody>
      </p:sp>
      <p:grpSp>
        <p:nvGrpSpPr>
          <p:cNvPr id="7" name="Shape 359"/>
          <p:cNvGrpSpPr/>
          <p:nvPr/>
        </p:nvGrpSpPr>
        <p:grpSpPr>
          <a:xfrm rot="300409">
            <a:off x="6058687" y="-164157"/>
            <a:ext cx="5216696" cy="4599109"/>
            <a:chOff x="1887414" y="-1247595"/>
            <a:chExt cx="8261472" cy="9955764"/>
          </a:xfrm>
        </p:grpSpPr>
        <p:sp>
          <p:nvSpPr>
            <p:cNvPr id="8" name="Shape 360"/>
            <p:cNvSpPr/>
            <p:nvPr/>
          </p:nvSpPr>
          <p:spPr>
            <a:xfrm>
              <a:off x="1887414" y="668462"/>
              <a:ext cx="8261472" cy="6037140"/>
            </a:xfrm>
            <a:custGeom>
              <a:avLst/>
              <a:gdLst/>
              <a:ahLst/>
              <a:cxnLst/>
              <a:rect l="0" t="0" r="0" b="0"/>
              <a:pathLst>
                <a:path w="9038493" h="5720862" extrusionOk="0">
                  <a:moveTo>
                    <a:pt x="0" y="5720862"/>
                  </a:moveTo>
                  <a:cubicBezTo>
                    <a:pt x="113162" y="5562436"/>
                    <a:pt x="188051" y="5450022"/>
                    <a:pt x="328247" y="5298831"/>
                  </a:cubicBezTo>
                  <a:cubicBezTo>
                    <a:pt x="452246" y="5165106"/>
                    <a:pt x="570088" y="5022548"/>
                    <a:pt x="715108" y="4911970"/>
                  </a:cubicBezTo>
                  <a:cubicBezTo>
                    <a:pt x="1197007" y="4544522"/>
                    <a:pt x="1713362" y="4224395"/>
                    <a:pt x="2203939" y="3868616"/>
                  </a:cubicBezTo>
                  <a:cubicBezTo>
                    <a:pt x="2581017" y="3595149"/>
                    <a:pt x="2925674" y="3276232"/>
                    <a:pt x="3317631" y="3024554"/>
                  </a:cubicBezTo>
                  <a:cubicBezTo>
                    <a:pt x="3688862" y="2786185"/>
                    <a:pt x="4067663" y="2559213"/>
                    <a:pt x="4431323" y="2309447"/>
                  </a:cubicBezTo>
                  <a:cubicBezTo>
                    <a:pt x="4779221" y="2070506"/>
                    <a:pt x="5089453" y="1776523"/>
                    <a:pt x="5451231" y="1559170"/>
                  </a:cubicBezTo>
                  <a:cubicBezTo>
                    <a:pt x="6080573" y="1181067"/>
                    <a:pt x="6702819" y="765828"/>
                    <a:pt x="7397262" y="527539"/>
                  </a:cubicBezTo>
                  <a:cubicBezTo>
                    <a:pt x="9755319" y="-281599"/>
                    <a:pt x="7976569" y="290681"/>
                    <a:pt x="8827477" y="58616"/>
                  </a:cubicBezTo>
                  <a:cubicBezTo>
                    <a:pt x="9081362" y="-10625"/>
                    <a:pt x="8896852" y="28330"/>
                    <a:pt x="9038493" y="0"/>
                  </a:cubicBezTo>
                  <a:cubicBezTo>
                    <a:pt x="9007231" y="15631"/>
                    <a:pt x="8977027" y="33585"/>
                    <a:pt x="8944708" y="46893"/>
                  </a:cubicBezTo>
                  <a:cubicBezTo>
                    <a:pt x="8910429" y="61008"/>
                    <a:pt x="8839200" y="82062"/>
                    <a:pt x="8839200" y="82062"/>
                  </a:cubicBezTo>
                </a:path>
              </a:pathLst>
            </a:custGeom>
            <a:noFill/>
            <a:ln w="149225" cap="flat" cmpd="sng">
              <a:solidFill>
                <a:srgbClr val="FF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 name="Shape 361"/>
            <p:cNvSpPr/>
            <p:nvPr/>
          </p:nvSpPr>
          <p:spPr>
            <a:xfrm rot="3371261">
              <a:off x="683341" y="957954"/>
              <a:ext cx="9955764" cy="5544666"/>
            </a:xfrm>
            <a:custGeom>
              <a:avLst/>
              <a:gdLst/>
              <a:ahLst/>
              <a:cxnLst/>
              <a:rect l="0" t="0" r="0" b="0"/>
              <a:pathLst>
                <a:path w="9038493" h="5720862" extrusionOk="0">
                  <a:moveTo>
                    <a:pt x="0" y="5720862"/>
                  </a:moveTo>
                  <a:cubicBezTo>
                    <a:pt x="113162" y="5562436"/>
                    <a:pt x="188051" y="5450022"/>
                    <a:pt x="328247" y="5298831"/>
                  </a:cubicBezTo>
                  <a:cubicBezTo>
                    <a:pt x="452246" y="5165106"/>
                    <a:pt x="570088" y="5022548"/>
                    <a:pt x="715108" y="4911970"/>
                  </a:cubicBezTo>
                  <a:cubicBezTo>
                    <a:pt x="1197007" y="4544522"/>
                    <a:pt x="1713362" y="4224395"/>
                    <a:pt x="2203939" y="3868616"/>
                  </a:cubicBezTo>
                  <a:cubicBezTo>
                    <a:pt x="2581017" y="3595149"/>
                    <a:pt x="2925674" y="3276232"/>
                    <a:pt x="3317631" y="3024554"/>
                  </a:cubicBezTo>
                  <a:cubicBezTo>
                    <a:pt x="3688862" y="2786185"/>
                    <a:pt x="4067663" y="2559213"/>
                    <a:pt x="4431323" y="2309447"/>
                  </a:cubicBezTo>
                  <a:cubicBezTo>
                    <a:pt x="4779221" y="2070506"/>
                    <a:pt x="5089453" y="1776523"/>
                    <a:pt x="5451231" y="1559170"/>
                  </a:cubicBezTo>
                  <a:cubicBezTo>
                    <a:pt x="6080573" y="1181067"/>
                    <a:pt x="6702819" y="765828"/>
                    <a:pt x="7397262" y="527539"/>
                  </a:cubicBezTo>
                  <a:cubicBezTo>
                    <a:pt x="9755319" y="-281599"/>
                    <a:pt x="7976569" y="290681"/>
                    <a:pt x="8827477" y="58616"/>
                  </a:cubicBezTo>
                  <a:cubicBezTo>
                    <a:pt x="9081362" y="-10625"/>
                    <a:pt x="8896852" y="28330"/>
                    <a:pt x="9038493" y="0"/>
                  </a:cubicBezTo>
                  <a:cubicBezTo>
                    <a:pt x="9007231" y="15631"/>
                    <a:pt x="8977027" y="33585"/>
                    <a:pt x="8944708" y="46893"/>
                  </a:cubicBezTo>
                  <a:cubicBezTo>
                    <a:pt x="8910429" y="61008"/>
                    <a:pt x="8839200" y="82062"/>
                    <a:pt x="8839200" y="82062"/>
                  </a:cubicBezTo>
                </a:path>
              </a:pathLst>
            </a:custGeom>
            <a:noFill/>
            <a:ln w="149225" cap="flat" cmpd="sng">
              <a:solidFill>
                <a:srgbClr val="FF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11" name="Shape 357"/>
          <p:cNvSpPr txBox="1">
            <a:spLocks/>
          </p:cNvSpPr>
          <p:nvPr/>
        </p:nvSpPr>
        <p:spPr>
          <a:xfrm>
            <a:off x="5097465" y="1797856"/>
            <a:ext cx="6773294" cy="1871786"/>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588" indent="-255588" algn="ctr">
              <a:spcBef>
                <a:spcPts val="0"/>
              </a:spcBef>
              <a:buClr>
                <a:srgbClr val="222268"/>
              </a:buClr>
              <a:buSzPts val="3200"/>
              <a:buFont typeface="Noto Sans Symbols"/>
              <a:buNone/>
            </a:pPr>
            <a:r>
              <a:rPr lang="nl-BE" sz="2400" dirty="0" smtClean="0">
                <a:latin typeface="Calibri"/>
                <a:ea typeface="Calibri"/>
                <a:cs typeface="Calibri"/>
                <a:sym typeface="Calibri"/>
              </a:rPr>
              <a:t>BVR tot vaststelling operationele doelen CLB (1/9/2009)</a:t>
            </a:r>
            <a:endParaRPr lang="nl-BE" sz="2000" dirty="0"/>
          </a:p>
        </p:txBody>
      </p:sp>
      <p:sp>
        <p:nvSpPr>
          <p:cNvPr id="16" name="Shape 364"/>
          <p:cNvSpPr txBox="1"/>
          <p:nvPr/>
        </p:nvSpPr>
        <p:spPr>
          <a:xfrm>
            <a:off x="468862" y="4976257"/>
            <a:ext cx="7790556" cy="1453416"/>
          </a:xfrm>
          <a:prstGeom prst="rect">
            <a:avLst/>
          </a:prstGeom>
          <a:noFill/>
          <a:ln>
            <a:noFill/>
          </a:ln>
        </p:spPr>
        <p:txBody>
          <a:bodyPr spcFirstLastPara="1" wrap="square" lIns="91425" tIns="45700" rIns="91425" bIns="45700" anchor="ctr" anchorCtr="0">
            <a:noAutofit/>
          </a:bodyPr>
          <a:lstStyle/>
          <a:p>
            <a:pPr marR="0" lvl="0" rtl="0">
              <a:spcBef>
                <a:spcPts val="0"/>
              </a:spcBef>
              <a:spcAft>
                <a:spcPts val="0"/>
              </a:spcAft>
              <a:buClr>
                <a:srgbClr val="222268"/>
              </a:buClr>
              <a:buSzPts val="3200"/>
              <a:buFont typeface="Noto Sans Symbols"/>
              <a:buNone/>
            </a:pPr>
            <a:r>
              <a:rPr lang="nl-BE" sz="2400" dirty="0" smtClean="0">
                <a:solidFill>
                  <a:srgbClr val="008D36"/>
                </a:solidFill>
                <a:latin typeface="Calibri"/>
                <a:ea typeface="Calibri"/>
                <a:cs typeface="Calibri"/>
                <a:sym typeface="Calibri"/>
              </a:rPr>
              <a:t>BVR tot operationalisering van de leerlingenbegeleiding in het basisonderwijs, het secundair onderwijs en de centra voor leerlingenbegeleiding (1/9/2018</a:t>
            </a:r>
            <a:r>
              <a:rPr lang="nl-BE" sz="2400" dirty="0">
                <a:solidFill>
                  <a:srgbClr val="008D36"/>
                </a:solidFill>
                <a:latin typeface="Calibri"/>
                <a:ea typeface="Calibri"/>
                <a:cs typeface="Calibri"/>
                <a:sym typeface="Calibri"/>
              </a:rPr>
              <a:t>)</a:t>
            </a:r>
            <a:endParaRPr sz="2400" dirty="0">
              <a:solidFill>
                <a:srgbClr val="008D36"/>
              </a:solidFill>
              <a:latin typeface="Calibri"/>
              <a:ea typeface="Calibri"/>
              <a:cs typeface="Calibri"/>
              <a:sym typeface="Calibri"/>
            </a:endParaRPr>
          </a:p>
        </p:txBody>
      </p:sp>
    </p:spTree>
    <p:extLst>
      <p:ext uri="{BB962C8B-B14F-4D97-AF65-F5344CB8AC3E}">
        <p14:creationId xmlns:p14="http://schemas.microsoft.com/office/powerpoint/2010/main" val="27864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Wat doen we?</a:t>
            </a:r>
            <a:endParaRPr lang="nl-BE" dirty="0"/>
          </a:p>
        </p:txBody>
      </p:sp>
      <p:sp>
        <p:nvSpPr>
          <p:cNvPr id="4" name="Tijdelijke aanduiding voor inhoud 3"/>
          <p:cNvSpPr>
            <a:spLocks noGrp="1"/>
          </p:cNvSpPr>
          <p:nvPr>
            <p:ph idx="1"/>
          </p:nvPr>
        </p:nvSpPr>
        <p:spPr/>
        <p:txBody>
          <a:bodyPr/>
          <a:lstStyle/>
          <a:p>
            <a:pPr marL="257162" lvl="1" indent="-257162"/>
            <a:r>
              <a:rPr lang="nl-BE" sz="2800" dirty="0"/>
              <a:t>Opdracht</a:t>
            </a:r>
            <a:endParaRPr lang="nl-BE" dirty="0"/>
          </a:p>
          <a:p>
            <a:pPr marL="457200" lvl="1" indent="0">
              <a:buNone/>
            </a:pPr>
            <a:r>
              <a:rPr lang="nl-BE" dirty="0"/>
              <a:t>Leerlingen begeleiden in hun functioneren op school en in de maatschappij.</a:t>
            </a:r>
          </a:p>
          <a:p>
            <a:pPr lvl="1"/>
            <a:endParaRPr lang="nl-BE" dirty="0"/>
          </a:p>
          <a:p>
            <a:pPr marL="257162" lvl="1" indent="-257162"/>
            <a:r>
              <a:rPr lang="nl-BE" sz="2800" dirty="0"/>
              <a:t>Wat is leerlingenbegeleiding? </a:t>
            </a:r>
          </a:p>
          <a:p>
            <a:pPr marL="457200" lvl="1" indent="0">
              <a:buNone/>
            </a:pPr>
            <a:r>
              <a:rPr lang="nl-NL" dirty="0"/>
              <a:t>Kwaliteitsvolle leerlingenbegeleiding bevordert de totale ontwikkeling van alle leerlingen, verhoogt hun welbevinden, voorkomt vroegtijdig schoolverlaten en creëert meer gelijke onderwijskansen. </a:t>
            </a:r>
            <a:r>
              <a:rPr lang="nl-BE" dirty="0"/>
              <a:t>Op die manier draagt het bij tot het functioneren van de leerling in de schoolse én maatschappelijke context.</a:t>
            </a:r>
          </a:p>
          <a:p>
            <a:pPr marL="342882" lvl="1" indent="0">
              <a:buNone/>
            </a:pPr>
            <a:endParaRPr lang="nl-BE" altLang="nl-BE" dirty="0"/>
          </a:p>
          <a:p>
            <a:pPr marL="457200" lvl="1" indent="0">
              <a:buNone/>
            </a:pPr>
            <a:r>
              <a:rPr lang="nl-BE" dirty="0" smtClean="0">
                <a:solidFill>
                  <a:srgbClr val="008D36"/>
                </a:solidFill>
                <a:sym typeface="Wingdings" panose="05000000000000000000" pitchFamily="2" charset="2"/>
              </a:rPr>
              <a:t> </a:t>
            </a:r>
            <a:r>
              <a:rPr lang="nl-BE" dirty="0" smtClean="0">
                <a:solidFill>
                  <a:srgbClr val="008D36"/>
                </a:solidFill>
              </a:rPr>
              <a:t>! </a:t>
            </a:r>
            <a:r>
              <a:rPr lang="nl-BE" dirty="0">
                <a:solidFill>
                  <a:srgbClr val="008D36"/>
                </a:solidFill>
              </a:rPr>
              <a:t>Dit geldt voor alle actoren !</a:t>
            </a:r>
          </a:p>
          <a:p>
            <a:endParaRPr lang="nl-BE" dirty="0"/>
          </a:p>
        </p:txBody>
      </p:sp>
    </p:spTree>
    <p:extLst>
      <p:ext uri="{BB962C8B-B14F-4D97-AF65-F5344CB8AC3E}">
        <p14:creationId xmlns:p14="http://schemas.microsoft.com/office/powerpoint/2010/main" val="3123860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Wat doen we?</a:t>
            </a:r>
            <a:endParaRPr lang="nl-BE" dirty="0"/>
          </a:p>
        </p:txBody>
      </p:sp>
      <p:sp>
        <p:nvSpPr>
          <p:cNvPr id="4" name="Tijdelijke aanduiding voor inhoud 3"/>
          <p:cNvSpPr>
            <a:spLocks noGrp="1"/>
          </p:cNvSpPr>
          <p:nvPr>
            <p:ph idx="1"/>
          </p:nvPr>
        </p:nvSpPr>
        <p:spPr/>
        <p:txBody>
          <a:bodyPr>
            <a:noAutofit/>
          </a:bodyPr>
          <a:lstStyle/>
          <a:p>
            <a:pPr marL="257162" lvl="1" indent="-257162"/>
            <a:r>
              <a:rPr lang="nl-BE" sz="2800" dirty="0" smtClean="0"/>
              <a:t>Werken op vier begeleidingsdomeinen</a:t>
            </a:r>
            <a:endParaRPr lang="nl-BE" sz="2800" dirty="0"/>
          </a:p>
          <a:p>
            <a:pPr lvl="1"/>
            <a:r>
              <a:rPr lang="nl-BE" dirty="0"/>
              <a:t>Onderwijsloopbaan: ondersteunen om zelfkennis te ontwikkelen, inzicht te verwerven in de structuur van onderwijs en arbeidsmarkt en adequate keuzes te leren maken op school en daarbuiten</a:t>
            </a:r>
          </a:p>
          <a:p>
            <a:pPr lvl="1"/>
            <a:r>
              <a:rPr lang="nl-BE" dirty="0"/>
              <a:t>Leren en studeren: leren van de leerling optimaliseren en leerproces bevorderen</a:t>
            </a:r>
          </a:p>
          <a:p>
            <a:pPr lvl="1"/>
            <a:r>
              <a:rPr lang="nl-BE" dirty="0"/>
              <a:t>Psychisch en sociaal functioneren: welbevinden van de leerling bewaken, beschermen en bevorderen</a:t>
            </a:r>
          </a:p>
          <a:p>
            <a:pPr lvl="1"/>
            <a:r>
              <a:rPr lang="nl-BE" dirty="0"/>
              <a:t>Preventieve gezondheidszorg: gezondheid, groei en ontwikkeling bevorderen en beschermen; tijdig risicofactoren, signalen en symptomen </a:t>
            </a:r>
            <a:r>
              <a:rPr lang="nl-BE" dirty="0" smtClean="0"/>
              <a:t>detecteren.</a:t>
            </a:r>
            <a:endParaRPr lang="nl-BE" sz="1800" dirty="0" smtClean="0"/>
          </a:p>
          <a:p>
            <a:pPr lvl="2"/>
            <a:r>
              <a:rPr lang="nl-BE" dirty="0" smtClean="0">
                <a:solidFill>
                  <a:srgbClr val="008D36"/>
                </a:solidFill>
              </a:rPr>
              <a:t>Minimaal: systematische contacten, vaccinatie, profylaxe van besmettelijke ziekten</a:t>
            </a:r>
          </a:p>
          <a:p>
            <a:r>
              <a:rPr lang="nl-BE" dirty="0"/>
              <a:t>G</a:t>
            </a:r>
            <a:r>
              <a:rPr lang="nl-BE" dirty="0" smtClean="0"/>
              <a:t>eïntegreerd </a:t>
            </a:r>
            <a:r>
              <a:rPr lang="nl-BE" dirty="0"/>
              <a:t>en holistisch </a:t>
            </a:r>
            <a:r>
              <a:rPr lang="nl-BE" sz="2400" dirty="0" smtClean="0">
                <a:solidFill>
                  <a:srgbClr val="008D36"/>
                </a:solidFill>
              </a:rPr>
              <a:t>(! Dit geldt voor </a:t>
            </a:r>
            <a:r>
              <a:rPr lang="nl-BE" sz="2400" dirty="0">
                <a:solidFill>
                  <a:srgbClr val="008D36"/>
                </a:solidFill>
              </a:rPr>
              <a:t>a</a:t>
            </a:r>
            <a:r>
              <a:rPr lang="nl-BE" sz="2400" dirty="0" smtClean="0">
                <a:solidFill>
                  <a:srgbClr val="008D36"/>
                </a:solidFill>
              </a:rPr>
              <a:t>lle actoren)</a:t>
            </a:r>
            <a:endParaRPr lang="nl-BE" sz="2400" dirty="0">
              <a:solidFill>
                <a:srgbClr val="008D36"/>
              </a:solidFill>
            </a:endParaRPr>
          </a:p>
        </p:txBody>
      </p:sp>
    </p:spTree>
    <p:extLst>
      <p:ext uri="{BB962C8B-B14F-4D97-AF65-F5344CB8AC3E}">
        <p14:creationId xmlns:p14="http://schemas.microsoft.com/office/powerpoint/2010/main" val="89613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a:solidFill>
                  <a:srgbClr val="1D71B8"/>
                </a:solidFill>
              </a:rPr>
              <a:t>Wat staat er op het menu vandaag?</a:t>
            </a:r>
          </a:p>
        </p:txBody>
      </p:sp>
      <p:sp>
        <p:nvSpPr>
          <p:cNvPr id="7" name="Shape 1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22268"/>
              </a:buClr>
              <a:buSzPts val="2400"/>
              <a:buFont typeface="Noto Sans Symbols"/>
              <a:buNone/>
            </a:pPr>
            <a:r>
              <a:rPr lang="nl-BE" sz="2400" dirty="0" smtClean="0">
                <a:solidFill>
                  <a:srgbClr val="008D36"/>
                </a:solidFill>
                <a:latin typeface="Calibri"/>
                <a:ea typeface="Calibri"/>
                <a:cs typeface="Calibri"/>
                <a:sym typeface="Calibri"/>
              </a:rPr>
              <a:t>9.30u</a:t>
            </a:r>
            <a:r>
              <a:rPr lang="nl-BE" sz="2400" dirty="0">
                <a:solidFill>
                  <a:srgbClr val="008D36"/>
                </a:solidFill>
                <a:latin typeface="Calibri"/>
                <a:ea typeface="Calibri"/>
                <a:cs typeface="Calibri"/>
                <a:sym typeface="Calibri"/>
              </a:rPr>
              <a:t>	</a:t>
            </a:r>
            <a:r>
              <a:rPr lang="nl-BE" sz="2400" b="0" i="0" u="none" strike="noStrike" cap="none" dirty="0">
                <a:solidFill>
                  <a:srgbClr val="008D36"/>
                </a:solidFill>
                <a:latin typeface="Calibri"/>
                <a:ea typeface="Calibri"/>
                <a:cs typeface="Calibri"/>
                <a:sym typeface="Calibri"/>
              </a:rPr>
              <a:t>Welkom</a:t>
            </a:r>
            <a:endParaRPr dirty="0">
              <a:solidFill>
                <a:srgbClr val="008D36"/>
              </a:solidFill>
            </a:endParaRPr>
          </a:p>
          <a:p>
            <a:pPr marL="0" marR="0" lvl="0" indent="0" algn="l" rtl="0">
              <a:spcBef>
                <a:spcPts val="480"/>
              </a:spcBef>
              <a:spcAft>
                <a:spcPts val="0"/>
              </a:spcAft>
              <a:buClr>
                <a:srgbClr val="222268"/>
              </a:buClr>
              <a:buSzPts val="2400"/>
              <a:buNone/>
            </a:pPr>
            <a:r>
              <a:rPr lang="nl-BE" sz="2400" b="0" i="0" u="none" strike="noStrike" cap="none" dirty="0">
                <a:latin typeface="Calibri"/>
                <a:ea typeface="Calibri"/>
                <a:cs typeface="Calibri"/>
                <a:sym typeface="Calibri"/>
              </a:rPr>
              <a:t>Voormiddag		Kennismaking</a:t>
            </a:r>
            <a:endParaRPr dirty="0"/>
          </a:p>
          <a:p>
            <a:pPr marL="0" marR="0" lvl="0" indent="0" algn="l" rtl="0">
              <a:spcBef>
                <a:spcPts val="480"/>
              </a:spcBef>
              <a:spcAft>
                <a:spcPts val="0"/>
              </a:spcAft>
              <a:buClr>
                <a:srgbClr val="222268"/>
              </a:buClr>
              <a:buSzPts val="2400"/>
              <a:buFont typeface="Noto Sans Symbols"/>
              <a:buNone/>
            </a:pPr>
            <a:r>
              <a:rPr lang="nl-BE" sz="2400" b="0" i="0" u="none" strike="noStrike" cap="none" dirty="0">
                <a:latin typeface="Calibri"/>
                <a:ea typeface="Calibri"/>
                <a:cs typeface="Calibri"/>
                <a:sym typeface="Calibri"/>
              </a:rPr>
              <a:t>			Starten in een team</a:t>
            </a:r>
            <a:endParaRPr dirty="0"/>
          </a:p>
          <a:p>
            <a:pPr marL="0" marR="0" lvl="0" indent="0" algn="l" rtl="0">
              <a:spcBef>
                <a:spcPts val="480"/>
              </a:spcBef>
              <a:spcAft>
                <a:spcPts val="0"/>
              </a:spcAft>
              <a:buClr>
                <a:srgbClr val="222268"/>
              </a:buClr>
              <a:buSzPts val="2400"/>
              <a:buFont typeface="Noto Sans Symbols"/>
              <a:buNone/>
            </a:pPr>
            <a:r>
              <a:rPr lang="nl-BE" sz="2400" b="0" i="0" u="none" strike="noStrike" cap="none" dirty="0">
                <a:latin typeface="Calibri"/>
                <a:ea typeface="Calibri"/>
                <a:cs typeface="Calibri"/>
                <a:sym typeface="Calibri"/>
              </a:rPr>
              <a:t>			Waarom werken bij </a:t>
            </a:r>
            <a:r>
              <a:rPr lang="nl-BE" sz="2400" b="0" i="0" u="none" strike="noStrike" cap="none" dirty="0" smtClean="0">
                <a:latin typeface="Calibri"/>
                <a:ea typeface="Calibri"/>
                <a:cs typeface="Calibri"/>
                <a:sym typeface="Calibri"/>
              </a:rPr>
              <a:t>een vrij CLB?  </a:t>
            </a:r>
            <a:r>
              <a:rPr lang="nl-BE" sz="2400" dirty="0" smtClean="0">
                <a:latin typeface="Calibri"/>
                <a:ea typeface="Calibri"/>
                <a:cs typeface="Calibri"/>
                <a:sym typeface="Calibri"/>
              </a:rPr>
              <a:t>Onze </a:t>
            </a:r>
            <a:r>
              <a:rPr lang="nl-BE" sz="2400" b="0" i="0" u="none" strike="noStrike" cap="none" dirty="0" smtClean="0">
                <a:latin typeface="Calibri"/>
                <a:ea typeface="Calibri"/>
                <a:cs typeface="Calibri"/>
                <a:sym typeface="Calibri"/>
              </a:rPr>
              <a:t>waarden</a:t>
            </a:r>
            <a:endParaRPr dirty="0"/>
          </a:p>
          <a:p>
            <a:pPr marL="357188" indent="0">
              <a:spcBef>
                <a:spcPts val="0"/>
              </a:spcBef>
              <a:buClr>
                <a:srgbClr val="222268"/>
              </a:buClr>
              <a:buSzPts val="2400"/>
              <a:buNone/>
            </a:pPr>
            <a:r>
              <a:rPr lang="nl-BE" sz="2400" dirty="0" smtClean="0">
                <a:solidFill>
                  <a:srgbClr val="008D36"/>
                </a:solidFill>
                <a:latin typeface="Calibri"/>
                <a:ea typeface="Calibri"/>
                <a:cs typeface="Calibri"/>
                <a:sym typeface="Calibri"/>
              </a:rPr>
              <a:t>11.15u </a:t>
            </a:r>
            <a:r>
              <a:rPr lang="nl-BE" sz="2400" dirty="0">
                <a:solidFill>
                  <a:srgbClr val="008D36"/>
                </a:solidFill>
                <a:latin typeface="Calibri"/>
                <a:ea typeface="Calibri"/>
                <a:cs typeface="Calibri"/>
                <a:sym typeface="Calibri"/>
              </a:rPr>
              <a:t>Pauze</a:t>
            </a:r>
            <a:endParaRPr sz="2400" dirty="0">
              <a:solidFill>
                <a:srgbClr val="008D36"/>
              </a:solidFill>
              <a:latin typeface="Calibri"/>
              <a:ea typeface="Calibri"/>
              <a:cs typeface="Calibri"/>
            </a:endParaRPr>
          </a:p>
          <a:p>
            <a:pPr marL="0" marR="0" lvl="0" indent="0" algn="l" rtl="0">
              <a:spcBef>
                <a:spcPts val="480"/>
              </a:spcBef>
              <a:spcAft>
                <a:spcPts val="0"/>
              </a:spcAft>
              <a:buClr>
                <a:srgbClr val="222268"/>
              </a:buClr>
              <a:buSzPts val="2400"/>
              <a:buFont typeface="Noto Sans Symbols"/>
              <a:buNone/>
            </a:pPr>
            <a:r>
              <a:rPr lang="nl-BE" sz="2400" b="0" i="0" u="none" strike="noStrike" cap="none" dirty="0">
                <a:solidFill>
                  <a:srgbClr val="222268"/>
                </a:solidFill>
                <a:latin typeface="Calibri"/>
                <a:ea typeface="Calibri"/>
                <a:cs typeface="Calibri"/>
                <a:sym typeface="Calibri"/>
              </a:rPr>
              <a:t>			</a:t>
            </a:r>
            <a:r>
              <a:rPr lang="nl-BE" sz="2400" dirty="0">
                <a:latin typeface="Calibri"/>
                <a:ea typeface="Calibri"/>
                <a:cs typeface="Calibri"/>
                <a:sym typeface="Calibri"/>
              </a:rPr>
              <a:t>De corebusiness </a:t>
            </a:r>
            <a:r>
              <a:rPr lang="nl-BE" sz="2400" dirty="0" smtClean="0">
                <a:latin typeface="Calibri"/>
                <a:ea typeface="Calibri"/>
                <a:cs typeface="Calibri"/>
                <a:sym typeface="Calibri"/>
              </a:rPr>
              <a:t>van het CLB</a:t>
            </a:r>
            <a:endParaRPr sz="2400" dirty="0" smtClean="0">
              <a:latin typeface="Calibri"/>
              <a:ea typeface="Calibri"/>
              <a:cs typeface="Calibri"/>
            </a:endParaRPr>
          </a:p>
          <a:p>
            <a:pPr marL="0" marR="0" lvl="0" indent="0">
              <a:spcBef>
                <a:spcPts val="0"/>
              </a:spcBef>
              <a:spcAft>
                <a:spcPts val="0"/>
              </a:spcAft>
              <a:buClr>
                <a:srgbClr val="222268"/>
              </a:buClr>
              <a:buSzPts val="2400"/>
              <a:buNone/>
            </a:pPr>
            <a:r>
              <a:rPr lang="nl-BE" sz="2400" dirty="0" smtClean="0">
                <a:solidFill>
                  <a:srgbClr val="008D36"/>
                </a:solidFill>
                <a:latin typeface="Calibri"/>
                <a:ea typeface="Calibri"/>
                <a:cs typeface="Calibri"/>
                <a:sym typeface="Calibri"/>
              </a:rPr>
              <a:t>13.00u Lunch</a:t>
            </a:r>
            <a:endParaRPr sz="2400" dirty="0" smtClean="0">
              <a:solidFill>
                <a:srgbClr val="008D36"/>
              </a:solidFill>
              <a:latin typeface="Calibri"/>
              <a:ea typeface="Calibri"/>
              <a:cs typeface="Calibri"/>
            </a:endParaRPr>
          </a:p>
          <a:p>
            <a:pPr marL="0" indent="0">
              <a:spcBef>
                <a:spcPts val="480"/>
              </a:spcBef>
              <a:buClr>
                <a:srgbClr val="222268"/>
              </a:buClr>
              <a:buSzPts val="2400"/>
              <a:buNone/>
            </a:pPr>
            <a:r>
              <a:rPr lang="nl-BE" sz="2400" dirty="0" smtClean="0">
                <a:latin typeface="Calibri"/>
                <a:ea typeface="Calibri"/>
                <a:cs typeface="Calibri"/>
                <a:sym typeface="Calibri"/>
              </a:rPr>
              <a:t>Namiddag</a:t>
            </a:r>
            <a:r>
              <a:rPr lang="nl-BE" sz="2400" dirty="0">
                <a:latin typeface="Calibri"/>
                <a:ea typeface="Calibri"/>
                <a:cs typeface="Calibri"/>
                <a:sym typeface="Calibri"/>
              </a:rPr>
              <a:t>		</a:t>
            </a:r>
            <a:r>
              <a:rPr lang="nl-BE" sz="2400" dirty="0" smtClean="0">
                <a:latin typeface="Calibri"/>
                <a:ea typeface="Calibri"/>
                <a:cs typeface="Calibri"/>
                <a:sym typeface="Calibri"/>
              </a:rPr>
              <a:t>Vrij CLB </a:t>
            </a:r>
            <a:r>
              <a:rPr lang="nl-BE" sz="2400" dirty="0">
                <a:latin typeface="Calibri"/>
                <a:ea typeface="Calibri"/>
                <a:cs typeface="Calibri"/>
                <a:sym typeface="Calibri"/>
              </a:rPr>
              <a:t>in het onderwijs- en welzijnslandschap</a:t>
            </a:r>
            <a:endParaRPr sz="2400" dirty="0">
              <a:latin typeface="Calibri"/>
              <a:ea typeface="Calibri"/>
              <a:cs typeface="Calibri"/>
            </a:endParaRPr>
          </a:p>
          <a:p>
            <a:pPr marL="0" indent="0">
              <a:spcBef>
                <a:spcPts val="480"/>
              </a:spcBef>
              <a:buClr>
                <a:srgbClr val="222268"/>
              </a:buClr>
              <a:buSzPts val="2400"/>
              <a:buNone/>
            </a:pPr>
            <a:r>
              <a:rPr lang="nl-BE" sz="2400" dirty="0">
                <a:latin typeface="Calibri"/>
                <a:ea typeface="Calibri"/>
                <a:cs typeface="Calibri"/>
                <a:sym typeface="Calibri"/>
              </a:rPr>
              <a:t>			Rechten van minderjarigen</a:t>
            </a:r>
            <a:endParaRPr sz="2400" dirty="0">
              <a:latin typeface="Calibri"/>
              <a:ea typeface="Calibri"/>
              <a:cs typeface="Calibri"/>
            </a:endParaRPr>
          </a:p>
          <a:p>
            <a:pPr marL="0" indent="0">
              <a:spcBef>
                <a:spcPts val="480"/>
              </a:spcBef>
              <a:buClr>
                <a:srgbClr val="222268"/>
              </a:buClr>
              <a:buSzPts val="2400"/>
              <a:buNone/>
            </a:pPr>
            <a:r>
              <a:rPr lang="nl-BE" sz="2400" dirty="0">
                <a:latin typeface="Calibri"/>
                <a:ea typeface="Calibri"/>
                <a:cs typeface="Calibri"/>
                <a:sym typeface="Calibri"/>
              </a:rPr>
              <a:t>			… en onze rechten – personeelsstatuut</a:t>
            </a:r>
            <a:endParaRPr sz="2400" dirty="0">
              <a:latin typeface="Calibri"/>
              <a:ea typeface="Calibri"/>
              <a:cs typeface="Calibri"/>
            </a:endParaRPr>
          </a:p>
          <a:p>
            <a:pPr marL="0" indent="0">
              <a:spcBef>
                <a:spcPts val="480"/>
              </a:spcBef>
              <a:buClr>
                <a:srgbClr val="222268"/>
              </a:buClr>
              <a:buSzPts val="2400"/>
              <a:buNone/>
            </a:pPr>
            <a:r>
              <a:rPr lang="nl-BE" sz="2400" dirty="0">
                <a:latin typeface="Calibri"/>
                <a:ea typeface="Calibri"/>
                <a:cs typeface="Calibri"/>
                <a:sym typeface="Calibri"/>
              </a:rPr>
              <a:t>Afsluiter		Zijn er nog vragen? Wat vond je ervan?</a:t>
            </a:r>
            <a:endParaRPr sz="2400" dirty="0">
              <a:latin typeface="Calibri"/>
              <a:ea typeface="Calibri"/>
              <a:cs typeface="Calibri"/>
            </a:endParaRPr>
          </a:p>
          <a:p>
            <a:pPr marL="0" indent="0">
              <a:spcBef>
                <a:spcPts val="0"/>
              </a:spcBef>
              <a:buClr>
                <a:srgbClr val="222268"/>
              </a:buClr>
              <a:buSzPts val="2400"/>
              <a:buNone/>
            </a:pPr>
            <a:r>
              <a:rPr lang="nl-BE" sz="2400" dirty="0" smtClean="0">
                <a:solidFill>
                  <a:srgbClr val="008D36"/>
                </a:solidFill>
                <a:latin typeface="Calibri"/>
                <a:ea typeface="Calibri"/>
                <a:cs typeface="Calibri"/>
                <a:sym typeface="Calibri"/>
              </a:rPr>
              <a:t>16.00u</a:t>
            </a:r>
            <a:r>
              <a:rPr lang="nl-BE" sz="2400" dirty="0">
                <a:solidFill>
                  <a:srgbClr val="008D36"/>
                </a:solidFill>
                <a:latin typeface="Calibri"/>
                <a:ea typeface="Calibri"/>
                <a:cs typeface="Calibri"/>
                <a:sym typeface="Calibri"/>
              </a:rPr>
              <a:t>	Goede terugreis!</a:t>
            </a:r>
            <a:endParaRPr sz="2400" dirty="0">
              <a:solidFill>
                <a:srgbClr val="008D36"/>
              </a:solidFill>
              <a:latin typeface="Calibri"/>
              <a:ea typeface="Calibri"/>
              <a:cs typeface="Calibri"/>
              <a:sym typeface="Calibri"/>
            </a:endParaRPr>
          </a:p>
        </p:txBody>
      </p:sp>
    </p:spTree>
    <p:extLst>
      <p:ext uri="{BB962C8B-B14F-4D97-AF65-F5344CB8AC3E}">
        <p14:creationId xmlns:p14="http://schemas.microsoft.com/office/powerpoint/2010/main" val="24065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Voor wie doen we dat?</a:t>
            </a:r>
            <a:endParaRPr lang="nl-BE" dirty="0"/>
          </a:p>
        </p:txBody>
      </p:sp>
      <p:sp>
        <p:nvSpPr>
          <p:cNvPr id="4" name="Tijdelijke aanduiding voor inhoud 3"/>
          <p:cNvSpPr>
            <a:spLocks noGrp="1"/>
          </p:cNvSpPr>
          <p:nvPr>
            <p:ph idx="1"/>
          </p:nvPr>
        </p:nvSpPr>
        <p:spPr/>
        <p:txBody>
          <a:bodyPr>
            <a:noAutofit/>
          </a:bodyPr>
          <a:lstStyle/>
          <a:p>
            <a:pPr marL="257162" lvl="1" indent="-257162"/>
            <a:r>
              <a:rPr lang="nl-BE" sz="2800" dirty="0" smtClean="0"/>
              <a:t>Voor alle leerlingen die ingeschreven zijn in een school waarmee het CLB een samenwerkingsovereenkomst heeft</a:t>
            </a:r>
          </a:p>
          <a:p>
            <a:pPr marL="257162" lvl="1" indent="-257162"/>
            <a:endParaRPr lang="nl-BE" sz="2800" dirty="0"/>
          </a:p>
          <a:p>
            <a:pPr marL="257162" lvl="1" indent="-257162"/>
            <a:r>
              <a:rPr lang="nl-BE" sz="2800" dirty="0" smtClean="0"/>
              <a:t>Kinderen die huisonderwijs volgen</a:t>
            </a:r>
          </a:p>
          <a:p>
            <a:pPr marL="714362" lvl="2" indent="-257162"/>
            <a:r>
              <a:rPr lang="nl-BE" sz="2400" dirty="0"/>
              <a:t>k</a:t>
            </a:r>
            <a:r>
              <a:rPr lang="nl-BE" sz="2400" dirty="0" smtClean="0"/>
              <a:t>unnen bij een CLB terecht voor onthaal en vraagverheldering</a:t>
            </a:r>
          </a:p>
          <a:p>
            <a:pPr marL="714362" lvl="2" indent="-257162"/>
            <a:r>
              <a:rPr lang="nl-BE" sz="2400" dirty="0"/>
              <a:t>k</a:t>
            </a:r>
            <a:r>
              <a:rPr lang="nl-BE" sz="2400" dirty="0" smtClean="0"/>
              <a:t>unnen bij een CLB terecht voor vaccinaties</a:t>
            </a:r>
          </a:p>
          <a:p>
            <a:pPr marL="714362" lvl="2" indent="-257162"/>
            <a:r>
              <a:rPr lang="nl-BE" sz="2400" b="1" dirty="0"/>
              <a:t>m</a:t>
            </a:r>
            <a:r>
              <a:rPr lang="nl-BE" sz="2400" b="1" dirty="0" smtClean="0"/>
              <a:t>oeten</a:t>
            </a:r>
            <a:r>
              <a:rPr lang="nl-BE" sz="2400" dirty="0" smtClean="0"/>
              <a:t> bij een CLB langsgaan voor systematische contactmomenten</a:t>
            </a:r>
          </a:p>
          <a:p>
            <a:pPr marL="714362" lvl="2" indent="-257162"/>
            <a:r>
              <a:rPr lang="nl-BE" sz="2400" b="1" dirty="0"/>
              <a:t>m</a:t>
            </a:r>
            <a:r>
              <a:rPr lang="nl-BE" sz="2400" b="1" dirty="0" smtClean="0"/>
              <a:t>oeten</a:t>
            </a:r>
            <a:r>
              <a:rPr lang="nl-BE" sz="2400" dirty="0" smtClean="0"/>
              <a:t> meewerken aan maatregelen in kader van profylaxe van besmettelijke ziekten (als ze huisonderwijs volgen in groep en niet op thuisadres)</a:t>
            </a:r>
          </a:p>
          <a:p>
            <a:pPr marL="457200" lvl="2" indent="0">
              <a:buNone/>
            </a:pPr>
            <a:endParaRPr lang="nl-BE" sz="2400" dirty="0"/>
          </a:p>
          <a:p>
            <a:endParaRPr lang="nl-BE" sz="2400" dirty="0">
              <a:solidFill>
                <a:srgbClr val="008D36"/>
              </a:solidFill>
            </a:endParaRPr>
          </a:p>
        </p:txBody>
      </p:sp>
    </p:spTree>
    <p:extLst>
      <p:ext uri="{BB962C8B-B14F-4D97-AF65-F5344CB8AC3E}">
        <p14:creationId xmlns:p14="http://schemas.microsoft.com/office/powerpoint/2010/main" val="838485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Hoe doen we dat?</a:t>
            </a:r>
            <a:endParaRPr lang="nl-BE" dirty="0"/>
          </a:p>
        </p:txBody>
      </p:sp>
      <p:sp>
        <p:nvSpPr>
          <p:cNvPr id="4" name="Tijdelijke aanduiding voor inhoud 3"/>
          <p:cNvSpPr>
            <a:spLocks noGrp="1"/>
          </p:cNvSpPr>
          <p:nvPr>
            <p:ph idx="1"/>
          </p:nvPr>
        </p:nvSpPr>
        <p:spPr>
          <a:xfrm>
            <a:off x="399288" y="1855442"/>
            <a:ext cx="11323320" cy="4351338"/>
          </a:xfrm>
        </p:spPr>
        <p:txBody>
          <a:bodyPr/>
          <a:lstStyle/>
          <a:p>
            <a:pPr>
              <a:lnSpc>
                <a:spcPct val="80000"/>
              </a:lnSpc>
            </a:pPr>
            <a:r>
              <a:rPr lang="nl-BE" dirty="0" smtClean="0"/>
              <a:t>Vanuit een gedragen visie:</a:t>
            </a:r>
          </a:p>
          <a:p>
            <a:pPr marL="179388" indent="0">
              <a:lnSpc>
                <a:spcPct val="80000"/>
              </a:lnSpc>
              <a:buNone/>
            </a:pPr>
            <a:r>
              <a:rPr lang="nl-BE" sz="2400" dirty="0" smtClean="0"/>
              <a:t>Het </a:t>
            </a:r>
            <a:r>
              <a:rPr lang="nl-BE" sz="2400" dirty="0"/>
              <a:t>centrumbeleid inzake leerlingenbegeleiding</a:t>
            </a:r>
          </a:p>
          <a:p>
            <a:pPr lvl="1"/>
            <a:r>
              <a:rPr lang="nl-BE" dirty="0"/>
              <a:t>komt participatief tot stand</a:t>
            </a:r>
          </a:p>
          <a:p>
            <a:pPr lvl="1"/>
            <a:r>
              <a:rPr lang="nl-BE" dirty="0"/>
              <a:t>is afgestemd op de noden van de leerlingenpopulatie</a:t>
            </a:r>
          </a:p>
          <a:p>
            <a:pPr lvl="1"/>
            <a:r>
              <a:rPr lang="nl-BE" dirty="0"/>
              <a:t>is afgestemd op de context waarin het centrum zich bevindt</a:t>
            </a:r>
          </a:p>
          <a:p>
            <a:pPr lvl="1"/>
            <a:r>
              <a:rPr lang="nl-BE" dirty="0"/>
              <a:t>respecteert het pedagogisch project van de </a:t>
            </a:r>
            <a:r>
              <a:rPr lang="nl-BE" dirty="0" smtClean="0"/>
              <a:t>scholen</a:t>
            </a:r>
            <a:endParaRPr lang="nl-BE" dirty="0"/>
          </a:p>
          <a:p>
            <a:pPr>
              <a:lnSpc>
                <a:spcPct val="80000"/>
              </a:lnSpc>
            </a:pPr>
            <a:r>
              <a:rPr lang="nl-BE" sz="2400" dirty="0"/>
              <a:t>Het centrum evalueert participatief, cyclisch en betrouwbaar vanuit de resultaten en effecten van de werking en stuurt bij waar </a:t>
            </a:r>
            <a:r>
              <a:rPr lang="nl-BE" sz="2400" dirty="0" smtClean="0"/>
              <a:t>nodig</a:t>
            </a:r>
            <a:endParaRPr lang="nl-BE" sz="2400" dirty="0"/>
          </a:p>
        </p:txBody>
      </p:sp>
    </p:spTree>
    <p:extLst>
      <p:ext uri="{BB962C8B-B14F-4D97-AF65-F5344CB8AC3E}">
        <p14:creationId xmlns:p14="http://schemas.microsoft.com/office/powerpoint/2010/main" val="25012461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Hoe doen we dat?</a:t>
            </a:r>
            <a:endParaRPr lang="nl-BE" dirty="0"/>
          </a:p>
        </p:txBody>
      </p:sp>
      <p:sp>
        <p:nvSpPr>
          <p:cNvPr id="4" name="Tijdelijke aanduiding voor inhoud 3"/>
          <p:cNvSpPr>
            <a:spLocks noGrp="1"/>
          </p:cNvSpPr>
          <p:nvPr>
            <p:ph idx="1"/>
          </p:nvPr>
        </p:nvSpPr>
        <p:spPr/>
        <p:txBody>
          <a:bodyPr>
            <a:normAutofit/>
          </a:bodyPr>
          <a:lstStyle/>
          <a:p>
            <a:r>
              <a:rPr lang="nl-BE" dirty="0"/>
              <a:t>Het centrum werkt </a:t>
            </a:r>
            <a:r>
              <a:rPr lang="nl-BE" dirty="0" err="1"/>
              <a:t>vraaggestuurd</a:t>
            </a:r>
            <a:endParaRPr lang="nl-BE" dirty="0"/>
          </a:p>
          <a:p>
            <a:pPr lvl="1"/>
            <a:r>
              <a:rPr lang="nl-BE" dirty="0"/>
              <a:t>‘De leerling en de ouders zijn daarbij de cliënten van het centrum, de school is een partner</a:t>
            </a:r>
            <a:r>
              <a:rPr lang="nl-BE" dirty="0" smtClean="0"/>
              <a:t>’</a:t>
            </a:r>
          </a:p>
          <a:p>
            <a:pPr marL="457200" lvl="1" indent="0">
              <a:buNone/>
            </a:pPr>
            <a:endParaRPr lang="nl-BE" dirty="0"/>
          </a:p>
          <a:p>
            <a:r>
              <a:rPr lang="nl-BE" dirty="0"/>
              <a:t>Leerlingen en ouders kunnen zich niet verzetten tegen:</a:t>
            </a:r>
          </a:p>
          <a:p>
            <a:pPr lvl="1"/>
            <a:r>
              <a:rPr lang="nl-BE" dirty="0"/>
              <a:t>Systematische contacten en profylactische maatregelen</a:t>
            </a:r>
          </a:p>
          <a:p>
            <a:pPr lvl="1"/>
            <a:r>
              <a:rPr lang="nl-BE" dirty="0"/>
              <a:t>Leerplichtbegeleiding</a:t>
            </a:r>
          </a:p>
          <a:p>
            <a:pPr lvl="1"/>
            <a:r>
              <a:rPr lang="nl-BE" dirty="0"/>
              <a:t>Inzetten van de signaalfunctie en consultatieve leerlingenbegeleiding door het </a:t>
            </a:r>
            <a:r>
              <a:rPr lang="nl-BE" dirty="0" smtClean="0"/>
              <a:t>centrum</a:t>
            </a:r>
            <a:endParaRPr lang="nl-BE" dirty="0"/>
          </a:p>
        </p:txBody>
      </p:sp>
    </p:spTree>
    <p:extLst>
      <p:ext uri="{BB962C8B-B14F-4D97-AF65-F5344CB8AC3E}">
        <p14:creationId xmlns:p14="http://schemas.microsoft.com/office/powerpoint/2010/main" val="3355125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Onze werkingsprincipes</a:t>
            </a:r>
            <a:endParaRPr lang="nl-BE" dirty="0"/>
          </a:p>
        </p:txBody>
      </p:sp>
      <p:sp>
        <p:nvSpPr>
          <p:cNvPr id="4" name="Tijdelijke aanduiding voor inhoud 3"/>
          <p:cNvSpPr>
            <a:spLocks noGrp="1"/>
          </p:cNvSpPr>
          <p:nvPr>
            <p:ph idx="1"/>
          </p:nvPr>
        </p:nvSpPr>
        <p:spPr/>
        <p:txBody>
          <a:bodyPr/>
          <a:lstStyle/>
          <a:p>
            <a:r>
              <a:rPr lang="nl-BE" dirty="0"/>
              <a:t>Het centrum werkt</a:t>
            </a:r>
          </a:p>
          <a:p>
            <a:pPr lvl="1"/>
            <a:r>
              <a:rPr lang="nl-BE" dirty="0"/>
              <a:t>onafhankelijk en stelt het belang van de leerling centraal</a:t>
            </a:r>
          </a:p>
          <a:p>
            <a:pPr lvl="1"/>
            <a:r>
              <a:rPr lang="nl-BE" dirty="0"/>
              <a:t>leerling- en schoolnabij</a:t>
            </a:r>
          </a:p>
          <a:p>
            <a:pPr lvl="1"/>
            <a:r>
              <a:rPr lang="nl-BE" dirty="0"/>
              <a:t>kosteloos</a:t>
            </a:r>
          </a:p>
          <a:p>
            <a:pPr lvl="1"/>
            <a:r>
              <a:rPr lang="nl-BE" dirty="0"/>
              <a:t>subsidiair</a:t>
            </a:r>
          </a:p>
          <a:p>
            <a:pPr lvl="1"/>
            <a:r>
              <a:rPr lang="nl-BE" dirty="0"/>
              <a:t>multidisciplinair</a:t>
            </a:r>
          </a:p>
          <a:p>
            <a:pPr lvl="1"/>
            <a:r>
              <a:rPr lang="nl-BE" dirty="0"/>
              <a:t>binnen de regels van het beroepsgeheim en ontwikkelt een deontologisch code</a:t>
            </a:r>
          </a:p>
          <a:p>
            <a:pPr lvl="1"/>
            <a:r>
              <a:rPr lang="nl-BE" dirty="0"/>
              <a:t>met respect voor het pedagogisch project van de school</a:t>
            </a:r>
          </a:p>
          <a:p>
            <a:pPr lvl="1"/>
            <a:r>
              <a:rPr lang="nl-BE" dirty="0" err="1"/>
              <a:t>netoverstijgend</a:t>
            </a:r>
            <a:r>
              <a:rPr lang="nl-BE" dirty="0"/>
              <a:t> </a:t>
            </a:r>
            <a:r>
              <a:rPr lang="nl-BE" dirty="0" smtClean="0"/>
              <a:t>samen</a:t>
            </a:r>
            <a:endParaRPr lang="nl-BE" dirty="0"/>
          </a:p>
        </p:txBody>
      </p:sp>
    </p:spTree>
    <p:extLst>
      <p:ext uri="{BB962C8B-B14F-4D97-AF65-F5344CB8AC3E}">
        <p14:creationId xmlns:p14="http://schemas.microsoft.com/office/powerpoint/2010/main" val="925833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Onze werkingsprincipes</a:t>
            </a:r>
            <a:endParaRPr lang="nl-BE" dirty="0"/>
          </a:p>
        </p:txBody>
      </p:sp>
      <p:sp>
        <p:nvSpPr>
          <p:cNvPr id="4" name="Tijdelijke aanduiding voor inhoud 3"/>
          <p:cNvSpPr>
            <a:spLocks noGrp="1"/>
          </p:cNvSpPr>
          <p:nvPr>
            <p:ph idx="1"/>
          </p:nvPr>
        </p:nvSpPr>
        <p:spPr/>
        <p:txBody>
          <a:bodyPr>
            <a:normAutofit lnSpcReduction="10000"/>
          </a:bodyPr>
          <a:lstStyle/>
          <a:p>
            <a:r>
              <a:rPr lang="nl-BE" dirty="0" smtClean="0"/>
              <a:t>Het belang van de leerling staat centraal</a:t>
            </a:r>
          </a:p>
          <a:p>
            <a:endParaRPr lang="nl-BE" dirty="0" smtClean="0"/>
          </a:p>
          <a:p>
            <a:pPr lvl="1"/>
            <a:r>
              <a:rPr lang="nl-BE" dirty="0" smtClean="0"/>
              <a:t>Internationaal Verdrag van de Rechten van het Kind 			</a:t>
            </a:r>
            <a:r>
              <a:rPr lang="nl-BE" b="1" dirty="0" smtClean="0">
                <a:solidFill>
                  <a:srgbClr val="008D36"/>
                </a:solidFill>
              </a:rPr>
              <a:t>IVRK</a:t>
            </a:r>
            <a:endParaRPr lang="nl-BE" dirty="0" smtClean="0"/>
          </a:p>
          <a:p>
            <a:pPr marL="625475" lvl="1" indent="0">
              <a:buNone/>
            </a:pPr>
            <a:r>
              <a:rPr lang="nl-BE" dirty="0" smtClean="0"/>
              <a:t>	(20/11/1989)			</a:t>
            </a:r>
            <a:endParaRPr lang="nl-BE" b="1" dirty="0" smtClean="0">
              <a:solidFill>
                <a:srgbClr val="008D36"/>
              </a:solidFill>
            </a:endParaRPr>
          </a:p>
          <a:p>
            <a:pPr lvl="1"/>
            <a:endParaRPr lang="nl-BE" dirty="0" smtClean="0"/>
          </a:p>
          <a:p>
            <a:pPr lvl="1"/>
            <a:r>
              <a:rPr lang="nl-BE" dirty="0" smtClean="0"/>
              <a:t>Decreet Rechtspositie van de Minderjarige in de Jeugdhulp		</a:t>
            </a:r>
            <a:r>
              <a:rPr lang="nl-BE" b="1" dirty="0" smtClean="0">
                <a:solidFill>
                  <a:srgbClr val="008D36"/>
                </a:solidFill>
              </a:rPr>
              <a:t>DRM</a:t>
            </a:r>
          </a:p>
          <a:p>
            <a:pPr marL="914400" lvl="2" indent="0">
              <a:buNone/>
            </a:pPr>
            <a:r>
              <a:rPr lang="nl-BE" sz="2400" dirty="0" smtClean="0"/>
              <a:t>(7 mei 2004)</a:t>
            </a:r>
          </a:p>
          <a:p>
            <a:pPr marL="914400" lvl="2" indent="0">
              <a:buNone/>
            </a:pPr>
            <a:endParaRPr lang="nl-BE" sz="2400" dirty="0"/>
          </a:p>
          <a:p>
            <a:pPr lvl="1"/>
            <a:r>
              <a:rPr lang="nl-BE" dirty="0" smtClean="0"/>
              <a:t>Verdrag inzake de </a:t>
            </a:r>
            <a:r>
              <a:rPr lang="nl-BE" dirty="0"/>
              <a:t>rechten van </a:t>
            </a:r>
            <a:r>
              <a:rPr lang="nl-BE" dirty="0" smtClean="0"/>
              <a:t>personen </a:t>
            </a:r>
            <a:r>
              <a:rPr lang="nl-BE" dirty="0"/>
              <a:t>met </a:t>
            </a:r>
            <a:r>
              <a:rPr lang="nl-BE" dirty="0" smtClean="0"/>
              <a:t>een handicap 		</a:t>
            </a:r>
            <a:r>
              <a:rPr lang="nl-BE" b="1" dirty="0" smtClean="0">
                <a:solidFill>
                  <a:srgbClr val="008D36"/>
                </a:solidFill>
              </a:rPr>
              <a:t>IVRPH</a:t>
            </a:r>
          </a:p>
          <a:p>
            <a:pPr marL="914400" lvl="2" indent="0">
              <a:buNone/>
            </a:pPr>
            <a:r>
              <a:rPr lang="nl-BE" sz="2400" dirty="0"/>
              <a:t>(</a:t>
            </a:r>
            <a:r>
              <a:rPr lang="nl-BE" sz="2400" dirty="0" smtClean="0"/>
              <a:t>Verenigde Naties: 13/12/2006)</a:t>
            </a:r>
          </a:p>
          <a:p>
            <a:pPr marL="914400" lvl="2" indent="0">
              <a:buNone/>
            </a:pPr>
            <a:r>
              <a:rPr lang="nl-BE" sz="2400" dirty="0" smtClean="0"/>
              <a:t>(België</a:t>
            </a:r>
            <a:r>
              <a:rPr lang="nl-BE" sz="2400" dirty="0"/>
              <a:t>: </a:t>
            </a:r>
            <a:r>
              <a:rPr lang="nl-BE" sz="2400" dirty="0" smtClean="0"/>
              <a:t>juli 2009)</a:t>
            </a:r>
            <a:endParaRPr lang="nl-BE" sz="2400" dirty="0"/>
          </a:p>
        </p:txBody>
      </p:sp>
    </p:spTree>
    <p:extLst>
      <p:ext uri="{BB962C8B-B14F-4D97-AF65-F5344CB8AC3E}">
        <p14:creationId xmlns:p14="http://schemas.microsoft.com/office/powerpoint/2010/main" val="13277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Onze werkingsprincipes</a:t>
            </a:r>
            <a:endParaRPr lang="nl-BE" dirty="0"/>
          </a:p>
        </p:txBody>
      </p:sp>
      <p:sp>
        <p:nvSpPr>
          <p:cNvPr id="4" name="Tijdelijke aanduiding voor inhoud 3"/>
          <p:cNvSpPr>
            <a:spLocks noGrp="1"/>
          </p:cNvSpPr>
          <p:nvPr>
            <p:ph idx="1"/>
          </p:nvPr>
        </p:nvSpPr>
        <p:spPr/>
        <p:txBody>
          <a:bodyPr>
            <a:normAutofit/>
          </a:bodyPr>
          <a:lstStyle/>
          <a:p>
            <a:r>
              <a:rPr lang="nl-BE" dirty="0" smtClean="0"/>
              <a:t>We werken </a:t>
            </a:r>
            <a:r>
              <a:rPr lang="nl-BE" b="1" dirty="0" smtClean="0">
                <a:solidFill>
                  <a:srgbClr val="008D36"/>
                </a:solidFill>
              </a:rPr>
              <a:t>subsidiair</a:t>
            </a:r>
            <a:r>
              <a:rPr lang="nl-BE" dirty="0" smtClean="0"/>
              <a:t> en </a:t>
            </a:r>
            <a:r>
              <a:rPr lang="nl-BE" b="1" dirty="0" smtClean="0">
                <a:solidFill>
                  <a:srgbClr val="008D36"/>
                </a:solidFill>
              </a:rPr>
              <a:t>emancipatorisch</a:t>
            </a:r>
          </a:p>
          <a:p>
            <a:pPr lvl="1"/>
            <a:r>
              <a:rPr lang="nl-BE" dirty="0" smtClean="0"/>
              <a:t>Meest nabij is meestal meer geschikt</a:t>
            </a:r>
          </a:p>
          <a:p>
            <a:pPr lvl="1"/>
            <a:r>
              <a:rPr lang="nl-BE" dirty="0" smtClean="0"/>
              <a:t>Zoveel mogelijk verantwoordelijkheid bij ouders en school</a:t>
            </a:r>
          </a:p>
          <a:p>
            <a:pPr lvl="1"/>
            <a:r>
              <a:rPr lang="nl-BE" dirty="0" smtClean="0"/>
              <a:t>CLB complementair aan mogelijkheden hulpvrager</a:t>
            </a:r>
          </a:p>
          <a:p>
            <a:pPr lvl="1"/>
            <a:endParaRPr lang="nl-BE" dirty="0"/>
          </a:p>
          <a:p>
            <a:pPr lvl="1"/>
            <a:r>
              <a:rPr lang="nl-BE" dirty="0" smtClean="0"/>
              <a:t>Hulpvrager vaardigheden leren om zelf nieuwe vragen aan te pakken</a:t>
            </a:r>
          </a:p>
          <a:p>
            <a:pPr lvl="1"/>
            <a:r>
              <a:rPr lang="nl-BE" dirty="0" smtClean="0"/>
              <a:t>Leerlingen ondersteunen om zelf eigen ontwikkeling in handen te nemen</a:t>
            </a:r>
          </a:p>
          <a:p>
            <a:pPr lvl="1"/>
            <a:endParaRPr lang="nl-BE" dirty="0" smtClean="0"/>
          </a:p>
          <a:p>
            <a:pPr marL="0" indent="0" algn="ctr">
              <a:buNone/>
            </a:pPr>
            <a:r>
              <a:rPr lang="nl-BE" i="1" dirty="0" smtClean="0">
                <a:solidFill>
                  <a:srgbClr val="008D36"/>
                </a:solidFill>
              </a:rPr>
              <a:t>‘Geef een hongerige geen vis, maar leer hem vissen’</a:t>
            </a:r>
          </a:p>
        </p:txBody>
      </p:sp>
    </p:spTree>
    <p:extLst>
      <p:ext uri="{BB962C8B-B14F-4D97-AF65-F5344CB8AC3E}">
        <p14:creationId xmlns:p14="http://schemas.microsoft.com/office/powerpoint/2010/main" val="3274832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1123364" y="1818860"/>
            <a:ext cx="9945272" cy="37628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2"/>
              </a:buClr>
              <a:buSzPts val="3200"/>
              <a:buFont typeface="Noto Sans Symbols"/>
              <a:buNone/>
            </a:pPr>
            <a:r>
              <a:rPr lang="nl-BE" b="0" i="1" u="none" strike="noStrike" cap="none" dirty="0">
                <a:ea typeface="Calibri"/>
                <a:cs typeface="Calibri"/>
                <a:sym typeface="Calibri"/>
              </a:rPr>
              <a:t>Een leerling van het derde jaar komt bij een vertrouwensleerkracht en vertelt dat ze krast. Ze </a:t>
            </a:r>
            <a:r>
              <a:rPr lang="nl-BE" b="0" i="1" u="none" strike="noStrike" cap="none" dirty="0" smtClean="0">
                <a:ea typeface="Calibri"/>
                <a:cs typeface="Calibri"/>
                <a:sym typeface="Calibri"/>
              </a:rPr>
              <a:t>vraagt om </a:t>
            </a:r>
            <a:r>
              <a:rPr lang="nl-BE" b="0" i="1" u="none" strike="noStrike" cap="none" dirty="0">
                <a:ea typeface="Calibri"/>
                <a:cs typeface="Calibri"/>
                <a:sym typeface="Calibri"/>
              </a:rPr>
              <a:t>dit geheim te houden.</a:t>
            </a:r>
            <a:endParaRPr dirty="0"/>
          </a:p>
          <a:p>
            <a:pPr marL="257161" marR="0" lvl="0" indent="-257161" algn="l" rtl="0">
              <a:lnSpc>
                <a:spcPct val="90000"/>
              </a:lnSpc>
              <a:spcBef>
                <a:spcPts val="400"/>
              </a:spcBef>
              <a:spcAft>
                <a:spcPts val="0"/>
              </a:spcAft>
              <a:buClr>
                <a:srgbClr val="222268"/>
              </a:buClr>
              <a:buSzPts val="2000"/>
              <a:buFont typeface="Noto Sans Symbols"/>
              <a:buNone/>
            </a:pPr>
            <a:endParaRPr sz="2400" b="0" i="0" u="none" strike="noStrike" cap="none" dirty="0">
              <a:ea typeface="Calibri"/>
              <a:cs typeface="Calibri"/>
              <a:sym typeface="Calibri"/>
            </a:endParaRPr>
          </a:p>
          <a:p>
            <a:pPr marR="0" lvl="1">
              <a:spcAft>
                <a:spcPts val="0"/>
              </a:spcAft>
              <a:buClr>
                <a:srgbClr val="0070C0"/>
              </a:buClr>
              <a:buSzPts val="2800"/>
            </a:pPr>
            <a:r>
              <a:rPr lang="nl-BE" dirty="0">
                <a:sym typeface="Calibri"/>
              </a:rPr>
              <a:t>De leerkracht licht toch de directeur in. </a:t>
            </a:r>
            <a:r>
              <a:rPr lang="nl-BE" dirty="0" smtClean="0">
                <a:sym typeface="Calibri"/>
              </a:rPr>
              <a:t>Mag zij dat doen, </a:t>
            </a:r>
            <a:r>
              <a:rPr lang="nl-BE" dirty="0">
                <a:sym typeface="Calibri"/>
              </a:rPr>
              <a:t>het meisje heeft immers gevraagd het geheim te houden?</a:t>
            </a:r>
            <a:endParaRPr dirty="0"/>
          </a:p>
          <a:p>
            <a:pPr marR="0" lvl="1">
              <a:spcAft>
                <a:spcPts val="0"/>
              </a:spcAft>
              <a:buClr>
                <a:srgbClr val="0070C0"/>
              </a:buClr>
              <a:buSzPts val="2800"/>
            </a:pPr>
            <a:endParaRPr dirty="0">
              <a:sym typeface="Calibri"/>
            </a:endParaRPr>
          </a:p>
          <a:p>
            <a:pPr marR="0" lvl="1">
              <a:spcAft>
                <a:spcPts val="0"/>
              </a:spcAft>
              <a:buClr>
                <a:srgbClr val="0070C0"/>
              </a:buClr>
              <a:buSzPts val="2800"/>
            </a:pPr>
            <a:r>
              <a:rPr lang="nl-BE" dirty="0">
                <a:sym typeface="Calibri"/>
              </a:rPr>
              <a:t>Stel dat de leerling met </a:t>
            </a:r>
            <a:r>
              <a:rPr lang="nl-BE" dirty="0" smtClean="0">
                <a:sym typeface="Calibri"/>
              </a:rPr>
              <a:t>jou komt </a:t>
            </a:r>
            <a:r>
              <a:rPr lang="nl-BE" dirty="0">
                <a:sym typeface="Calibri"/>
              </a:rPr>
              <a:t>praten, mag </a:t>
            </a:r>
            <a:r>
              <a:rPr lang="nl-BE" dirty="0" smtClean="0">
                <a:sym typeface="Calibri"/>
              </a:rPr>
              <a:t>jij </a:t>
            </a:r>
            <a:r>
              <a:rPr lang="nl-BE" dirty="0">
                <a:sym typeface="Calibri"/>
              </a:rPr>
              <a:t>dan de ouders inlichten als de leerling vraagt dit niet te doen?</a:t>
            </a:r>
            <a:endParaRPr dirty="0">
              <a:sym typeface="Arial Narrow"/>
            </a:endParaRPr>
          </a:p>
        </p:txBody>
      </p:sp>
      <p:sp>
        <p:nvSpPr>
          <p:cNvPr id="528" name="Shape 528" descr="Afbeeldingsresultaat voor denke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2" name="Groep 1"/>
          <p:cNvGrpSpPr/>
          <p:nvPr/>
        </p:nvGrpSpPr>
        <p:grpSpPr>
          <a:xfrm>
            <a:off x="1812719" y="438634"/>
            <a:ext cx="9843031" cy="1191362"/>
            <a:chOff x="1812719" y="438634"/>
            <a:chExt cx="9843031" cy="1191362"/>
          </a:xfrm>
        </p:grpSpPr>
        <p:sp>
          <p:nvSpPr>
            <p:cNvPr id="530" name="Shape 530"/>
            <p:cNvSpPr txBox="1"/>
            <p:nvPr/>
          </p:nvSpPr>
          <p:spPr>
            <a:xfrm>
              <a:off x="1812719" y="438634"/>
              <a:ext cx="8713091" cy="114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nl-BE" sz="4000" b="1" dirty="0">
                  <a:solidFill>
                    <a:srgbClr val="1D71B8"/>
                  </a:solidFill>
                  <a:ea typeface="Calibri"/>
                  <a:cs typeface="Calibri"/>
                  <a:sym typeface="Calibri"/>
                </a:rPr>
                <a:t>Wat denk jij?</a:t>
              </a:r>
              <a:endParaRPr b="1" dirty="0">
                <a:solidFill>
                  <a:srgbClr val="1D71B8"/>
                </a:solidFill>
              </a:endParaRPr>
            </a:p>
          </p:txBody>
        </p:sp>
        <p:pic>
          <p:nvPicPr>
            <p:cNvPr id="531" name="Shape 531"/>
            <p:cNvPicPr preferRelativeResize="0"/>
            <p:nvPr/>
          </p:nvPicPr>
          <p:blipFill rotWithShape="1">
            <a:blip r:embed="rId3">
              <a:alphaModFix/>
            </a:blip>
            <a:srcRect/>
            <a:stretch/>
          </p:blipFill>
          <p:spPr>
            <a:xfrm>
              <a:off x="10628788" y="494933"/>
              <a:ext cx="1026962" cy="1135063"/>
            </a:xfrm>
            <a:prstGeom prst="rect">
              <a:avLst/>
            </a:prstGeom>
            <a:noFill/>
            <a:ln>
              <a:noFill/>
            </a:ln>
          </p:spPr>
        </p:pic>
      </p:grpSp>
    </p:spTree>
    <p:extLst>
      <p:ext uri="{BB962C8B-B14F-4D97-AF65-F5344CB8AC3E}">
        <p14:creationId xmlns:p14="http://schemas.microsoft.com/office/powerpoint/2010/main" val="905431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Onze werkingsprincipes</a:t>
            </a:r>
            <a:endParaRPr lang="nl-BE" dirty="0"/>
          </a:p>
        </p:txBody>
      </p:sp>
      <p:sp>
        <p:nvSpPr>
          <p:cNvPr id="5" name="Tijdelijke aanduiding voor inhoud 3"/>
          <p:cNvSpPr txBox="1">
            <a:spLocks/>
          </p:cNvSpPr>
          <p:nvPr/>
        </p:nvSpPr>
        <p:spPr>
          <a:xfrm>
            <a:off x="399288" y="1819982"/>
            <a:ext cx="11323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smtClean="0"/>
              <a:t>We werken </a:t>
            </a:r>
            <a:r>
              <a:rPr lang="nl-BE" b="1" dirty="0" smtClean="0">
                <a:solidFill>
                  <a:srgbClr val="008D36"/>
                </a:solidFill>
              </a:rPr>
              <a:t>vertrouwelijk</a:t>
            </a:r>
            <a:r>
              <a:rPr lang="nl-BE" dirty="0" smtClean="0"/>
              <a:t> en </a:t>
            </a:r>
            <a:r>
              <a:rPr lang="nl-BE" b="1" dirty="0" smtClean="0">
                <a:solidFill>
                  <a:srgbClr val="008D36"/>
                </a:solidFill>
              </a:rPr>
              <a:t>discreet</a:t>
            </a:r>
          </a:p>
          <a:p>
            <a:pPr lvl="1"/>
            <a:r>
              <a:rPr lang="nl-BE" dirty="0" smtClean="0"/>
              <a:t>Deontologische code</a:t>
            </a:r>
          </a:p>
          <a:p>
            <a:pPr lvl="1"/>
            <a:r>
              <a:rPr lang="nl-BE" dirty="0" err="1" smtClean="0"/>
              <a:t>Privacy-wetgeving</a:t>
            </a:r>
            <a:endParaRPr lang="nl-BE" dirty="0" smtClean="0"/>
          </a:p>
          <a:p>
            <a:pPr lvl="1"/>
            <a:r>
              <a:rPr lang="nl-BE" dirty="0" smtClean="0"/>
              <a:t>Beroepsgeheim ( ≠ ambtsgeheim school)</a:t>
            </a:r>
          </a:p>
          <a:p>
            <a:pPr lvl="1"/>
            <a:endParaRPr lang="nl-BE" dirty="0" smtClean="0"/>
          </a:p>
          <a:p>
            <a:pPr lvl="1"/>
            <a:r>
              <a:rPr lang="nl-BE" i="1" dirty="0" err="1" smtClean="0"/>
              <a:t>Need</a:t>
            </a:r>
            <a:r>
              <a:rPr lang="nl-BE" i="1" dirty="0" smtClean="0"/>
              <a:t> </a:t>
            </a:r>
            <a:r>
              <a:rPr lang="nl-BE" i="1" dirty="0" err="1" smtClean="0"/>
              <a:t>to</a:t>
            </a:r>
            <a:r>
              <a:rPr lang="nl-BE" i="1" dirty="0" smtClean="0"/>
              <a:t> </a:t>
            </a:r>
            <a:r>
              <a:rPr lang="nl-BE" i="1" dirty="0" err="1" smtClean="0"/>
              <a:t>know</a:t>
            </a:r>
            <a:r>
              <a:rPr lang="nl-BE" i="1" dirty="0" smtClean="0"/>
              <a:t> </a:t>
            </a:r>
            <a:r>
              <a:rPr lang="nl-BE" dirty="0" smtClean="0"/>
              <a:t>en niet </a:t>
            </a:r>
            <a:r>
              <a:rPr lang="nl-BE" i="1" dirty="0" err="1" smtClean="0"/>
              <a:t>nice</a:t>
            </a:r>
            <a:r>
              <a:rPr lang="nl-BE" i="1" dirty="0" smtClean="0"/>
              <a:t> </a:t>
            </a:r>
            <a:r>
              <a:rPr lang="nl-BE" i="1" dirty="0" err="1" smtClean="0"/>
              <a:t>to</a:t>
            </a:r>
            <a:r>
              <a:rPr lang="nl-BE" i="1" dirty="0" smtClean="0"/>
              <a:t> </a:t>
            </a:r>
            <a:r>
              <a:rPr lang="nl-BE" i="1" dirty="0" err="1" smtClean="0"/>
              <a:t>know</a:t>
            </a:r>
            <a:endParaRPr lang="nl-BE" i="1" dirty="0" smtClean="0"/>
          </a:p>
        </p:txBody>
      </p:sp>
    </p:spTree>
    <p:extLst>
      <p:ext uri="{BB962C8B-B14F-4D97-AF65-F5344CB8AC3E}">
        <p14:creationId xmlns:p14="http://schemas.microsoft.com/office/powerpoint/2010/main" val="4038967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1883569" y="1062464"/>
            <a:ext cx="8424862" cy="4967287"/>
          </a:xfrm>
          <a:prstGeom prst="rect">
            <a:avLst/>
          </a:prstGeom>
          <a:noFill/>
          <a:ln>
            <a:noFill/>
          </a:ln>
        </p:spPr>
        <p:txBody>
          <a:bodyPr spcFirstLastPara="1" wrap="square" lIns="91425" tIns="45700" rIns="91425" bIns="45700" anchor="ctr" anchorCtr="0">
            <a:noAutofit/>
          </a:bodyPr>
          <a:lstStyle/>
          <a:p>
            <a:pPr lvl="1">
              <a:buClr>
                <a:srgbClr val="0070C0"/>
              </a:buClr>
              <a:buSzPts val="2800"/>
            </a:pPr>
            <a:r>
              <a:rPr lang="nl-BE" sz="2800" dirty="0" smtClean="0">
                <a:sym typeface="Calibri"/>
              </a:rPr>
              <a:t>We bespreken elke casus </a:t>
            </a:r>
            <a:r>
              <a:rPr lang="nl-BE" sz="2800" dirty="0">
                <a:sym typeface="Calibri"/>
              </a:rPr>
              <a:t>multidisciplinair</a:t>
            </a:r>
            <a:endParaRPr sz="2800" dirty="0"/>
          </a:p>
          <a:p>
            <a:pPr lvl="1">
              <a:buClr>
                <a:srgbClr val="0070C0"/>
              </a:buClr>
              <a:buSzPts val="2800"/>
            </a:pPr>
            <a:endParaRPr sz="2800" dirty="0">
              <a:sym typeface="Calibri"/>
            </a:endParaRPr>
          </a:p>
          <a:p>
            <a:pPr lvl="1">
              <a:buClr>
                <a:srgbClr val="0070C0"/>
              </a:buClr>
              <a:buSzPts val="2800"/>
            </a:pPr>
            <a:r>
              <a:rPr lang="nl-BE" sz="2800" dirty="0" smtClean="0">
                <a:sym typeface="Calibri"/>
              </a:rPr>
              <a:t>We bekijken elke casus </a:t>
            </a:r>
            <a:r>
              <a:rPr lang="nl-BE" sz="2800" dirty="0">
                <a:sym typeface="Calibri"/>
              </a:rPr>
              <a:t>multidisciplinair</a:t>
            </a:r>
            <a:endParaRPr sz="2800" dirty="0">
              <a:sym typeface="Calibri"/>
            </a:endParaRPr>
          </a:p>
        </p:txBody>
      </p:sp>
      <p:pic>
        <p:nvPicPr>
          <p:cNvPr id="489" name="Shape 489" descr="bespreken.jpg"/>
          <p:cNvPicPr preferRelativeResize="0"/>
          <p:nvPr/>
        </p:nvPicPr>
        <p:blipFill rotWithShape="1">
          <a:blip r:embed="rId3">
            <a:alphaModFix/>
          </a:blip>
          <a:srcRect/>
          <a:stretch/>
        </p:blipFill>
        <p:spPr>
          <a:xfrm>
            <a:off x="2424114" y="487363"/>
            <a:ext cx="2376487" cy="2089150"/>
          </a:xfrm>
          <a:prstGeom prst="rect">
            <a:avLst/>
          </a:prstGeom>
          <a:noFill/>
          <a:ln>
            <a:noFill/>
          </a:ln>
        </p:spPr>
      </p:pic>
      <p:pic>
        <p:nvPicPr>
          <p:cNvPr id="490" name="Shape 490" descr="bekijken.jpg"/>
          <p:cNvPicPr preferRelativeResize="0"/>
          <p:nvPr/>
        </p:nvPicPr>
        <p:blipFill rotWithShape="1">
          <a:blip r:embed="rId4">
            <a:alphaModFix/>
          </a:blip>
          <a:srcRect l="13440" t="13440" r="12640" b="5920"/>
          <a:stretch/>
        </p:blipFill>
        <p:spPr>
          <a:xfrm>
            <a:off x="7824788" y="4403725"/>
            <a:ext cx="1943100" cy="2120900"/>
          </a:xfrm>
          <a:prstGeom prst="rect">
            <a:avLst/>
          </a:prstGeom>
          <a:noFill/>
          <a:ln>
            <a:noFill/>
          </a:ln>
        </p:spPr>
      </p:pic>
      <p:grpSp>
        <p:nvGrpSpPr>
          <p:cNvPr id="8" name="Groep 7"/>
          <p:cNvGrpSpPr/>
          <p:nvPr/>
        </p:nvGrpSpPr>
        <p:grpSpPr>
          <a:xfrm>
            <a:off x="1812719" y="438634"/>
            <a:ext cx="9843031" cy="1191362"/>
            <a:chOff x="1812719" y="438634"/>
            <a:chExt cx="9843031" cy="1191362"/>
          </a:xfrm>
        </p:grpSpPr>
        <p:sp>
          <p:nvSpPr>
            <p:cNvPr id="9" name="Shape 530"/>
            <p:cNvSpPr txBox="1"/>
            <p:nvPr/>
          </p:nvSpPr>
          <p:spPr>
            <a:xfrm>
              <a:off x="1812719" y="438634"/>
              <a:ext cx="8713091" cy="114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nl-BE" sz="4000" b="1" dirty="0">
                  <a:solidFill>
                    <a:srgbClr val="1D71B8"/>
                  </a:solidFill>
                  <a:ea typeface="Calibri"/>
                  <a:cs typeface="Calibri"/>
                  <a:sym typeface="Calibri"/>
                </a:rPr>
                <a:t>Wat denk jij?</a:t>
              </a:r>
              <a:endParaRPr b="1" dirty="0">
                <a:solidFill>
                  <a:srgbClr val="1D71B8"/>
                </a:solidFill>
              </a:endParaRPr>
            </a:p>
          </p:txBody>
        </p:sp>
        <p:pic>
          <p:nvPicPr>
            <p:cNvPr id="10" name="Shape 531"/>
            <p:cNvPicPr preferRelativeResize="0"/>
            <p:nvPr/>
          </p:nvPicPr>
          <p:blipFill rotWithShape="1">
            <a:blip r:embed="rId5">
              <a:alphaModFix/>
            </a:blip>
            <a:srcRect/>
            <a:stretch/>
          </p:blipFill>
          <p:spPr>
            <a:xfrm>
              <a:off x="10628788" y="494933"/>
              <a:ext cx="1026962" cy="1135063"/>
            </a:xfrm>
            <a:prstGeom prst="rect">
              <a:avLst/>
            </a:prstGeom>
            <a:noFill/>
            <a:ln>
              <a:noFill/>
            </a:ln>
          </p:spPr>
        </p:pic>
      </p:grpSp>
    </p:spTree>
    <p:extLst>
      <p:ext uri="{BB962C8B-B14F-4D97-AF65-F5344CB8AC3E}">
        <p14:creationId xmlns:p14="http://schemas.microsoft.com/office/powerpoint/2010/main" val="218476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Onze werkingsprincipes</a:t>
            </a:r>
            <a:endParaRPr lang="nl-BE" dirty="0"/>
          </a:p>
        </p:txBody>
      </p:sp>
      <p:sp>
        <p:nvSpPr>
          <p:cNvPr id="5" name="Tijdelijke aanduiding voor inhoud 3"/>
          <p:cNvSpPr txBox="1">
            <a:spLocks/>
          </p:cNvSpPr>
          <p:nvPr/>
        </p:nvSpPr>
        <p:spPr>
          <a:xfrm>
            <a:off x="399288" y="1819982"/>
            <a:ext cx="11323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smtClean="0"/>
              <a:t>We werken </a:t>
            </a:r>
            <a:r>
              <a:rPr lang="nl-BE" b="1" dirty="0" smtClean="0">
                <a:solidFill>
                  <a:srgbClr val="008D36"/>
                </a:solidFill>
              </a:rPr>
              <a:t>multidisciplinair samen</a:t>
            </a:r>
          </a:p>
          <a:p>
            <a:pPr lvl="1"/>
            <a:r>
              <a:rPr lang="nl-BE" dirty="0" smtClean="0"/>
              <a:t>Multidisciplinaire blik – overleg – samenwerking</a:t>
            </a:r>
          </a:p>
          <a:p>
            <a:pPr lvl="1"/>
            <a:r>
              <a:rPr lang="nl-BE" dirty="0" smtClean="0"/>
              <a:t>Complementaire deskundigheid</a:t>
            </a:r>
          </a:p>
          <a:p>
            <a:pPr lvl="1"/>
            <a:r>
              <a:rPr lang="nl-BE" dirty="0" smtClean="0"/>
              <a:t>Multidisciplinair dossier</a:t>
            </a:r>
          </a:p>
          <a:p>
            <a:pPr lvl="1"/>
            <a:endParaRPr lang="nl-BE" dirty="0" smtClean="0"/>
          </a:p>
          <a:p>
            <a:r>
              <a:rPr lang="nl-BE" dirty="0" smtClean="0"/>
              <a:t>Denk niet te snel dat je een multidisciplinaire blik hebt </a:t>
            </a:r>
            <a:r>
              <a:rPr lang="nl-BE" dirty="0" smtClean="0">
                <a:sym typeface="Wingdings" panose="05000000000000000000" pitchFamily="2" charset="2"/>
              </a:rPr>
              <a:t></a:t>
            </a:r>
          </a:p>
          <a:p>
            <a:endParaRPr lang="nl-BE" dirty="0">
              <a:sym typeface="Wingdings" panose="05000000000000000000" pitchFamily="2" charset="2"/>
            </a:endParaRPr>
          </a:p>
          <a:p>
            <a:r>
              <a:rPr lang="nl-BE" dirty="0" smtClean="0">
                <a:sym typeface="Wingdings" panose="05000000000000000000" pitchFamily="2" charset="2"/>
              </a:rPr>
              <a:t>Sommige casussen bespreek je altijd multidisciplinair</a:t>
            </a:r>
            <a:endParaRPr lang="nl-BE" dirty="0" smtClean="0"/>
          </a:p>
        </p:txBody>
      </p:sp>
    </p:spTree>
    <p:extLst>
      <p:ext uri="{BB962C8B-B14F-4D97-AF65-F5344CB8AC3E}">
        <p14:creationId xmlns:p14="http://schemas.microsoft.com/office/powerpoint/2010/main" val="2545931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a:solidFill>
                  <a:srgbClr val="1D71B8"/>
                </a:solidFill>
              </a:rPr>
              <a:t>Instapdag 2</a:t>
            </a:r>
          </a:p>
        </p:txBody>
      </p:sp>
      <p:sp>
        <p:nvSpPr>
          <p:cNvPr id="7" name="Shape 126"/>
          <p:cNvSpPr txBox="1">
            <a:spLocks noGrp="1"/>
          </p:cNvSpPr>
          <p:nvPr>
            <p:ph idx="1"/>
          </p:nvPr>
        </p:nvSpPr>
        <p:spPr>
          <a:xfrm>
            <a:off x="399288" y="1825624"/>
            <a:ext cx="11323320" cy="4670969"/>
          </a:xfrm>
          <a:prstGeom prst="rect">
            <a:avLst/>
          </a:prstGeom>
          <a:noFill/>
          <a:ln>
            <a:noFill/>
          </a:ln>
        </p:spPr>
        <p:txBody>
          <a:bodyPr spcFirstLastPara="1" wrap="square" lIns="91425" tIns="45700" rIns="91425" bIns="45700" anchor="t" anchorCtr="0">
            <a:noAutofit/>
          </a:bodyPr>
          <a:lstStyle/>
          <a:p>
            <a:pPr marL="0" lvl="0" indent="0">
              <a:spcBef>
                <a:spcPts val="480"/>
              </a:spcBef>
              <a:buClr>
                <a:srgbClr val="222268"/>
              </a:buClr>
              <a:buSzPts val="2400"/>
              <a:buNone/>
            </a:pPr>
            <a:r>
              <a:rPr lang="nl-BE" sz="2400" dirty="0" smtClean="0">
                <a:latin typeface="Calibri"/>
                <a:ea typeface="Calibri"/>
                <a:cs typeface="Calibri"/>
                <a:sym typeface="Calibri"/>
              </a:rPr>
              <a:t>Leerlingen begeleiden doorheen het </a:t>
            </a:r>
            <a:r>
              <a:rPr lang="nl-BE" sz="2400" dirty="0">
                <a:latin typeface="Calibri"/>
                <a:ea typeface="Calibri"/>
                <a:cs typeface="Calibri"/>
                <a:sym typeface="Calibri"/>
              </a:rPr>
              <a:t>onderwijs- en welzijnslandschap</a:t>
            </a:r>
            <a:endParaRPr lang="nl-BE" sz="2400" dirty="0">
              <a:latin typeface="Calibri"/>
              <a:ea typeface="Calibri"/>
              <a:cs typeface="Calibri"/>
            </a:endParaRPr>
          </a:p>
          <a:p>
            <a:pPr marL="942928" lvl="3" indent="0">
              <a:spcBef>
                <a:spcPts val="400"/>
              </a:spcBef>
              <a:buClr>
                <a:srgbClr val="128015"/>
              </a:buClr>
              <a:buSzPts val="2000"/>
              <a:buNone/>
            </a:pPr>
            <a:r>
              <a:rPr lang="nl-BE" sz="2000" i="1" dirty="0">
                <a:solidFill>
                  <a:srgbClr val="128015"/>
                </a:solidFill>
                <a:ea typeface="Calibri"/>
                <a:cs typeface="Calibri"/>
                <a:sym typeface="Calibri"/>
              </a:rPr>
              <a:t>	</a:t>
            </a:r>
            <a:endParaRPr lang="nl-BE" dirty="0"/>
          </a:p>
          <a:p>
            <a:pPr marL="942928" lvl="3" indent="0">
              <a:spcBef>
                <a:spcPts val="560"/>
              </a:spcBef>
              <a:buClr>
                <a:srgbClr val="128015"/>
              </a:buClr>
              <a:buSzPts val="2800"/>
              <a:buNone/>
            </a:pPr>
            <a:r>
              <a:rPr lang="nl-BE" sz="2400" dirty="0" smtClean="0">
                <a:solidFill>
                  <a:srgbClr val="008D36"/>
                </a:solidFill>
                <a:latin typeface="Calibri"/>
                <a:ea typeface="Calibri"/>
                <a:cs typeface="Calibri"/>
                <a:sym typeface="Calibri"/>
              </a:rPr>
              <a:t>Onderwijsloopbaanbegeleiding</a:t>
            </a:r>
          </a:p>
          <a:p>
            <a:pPr marL="942928" lvl="3" indent="0">
              <a:spcBef>
                <a:spcPts val="560"/>
              </a:spcBef>
              <a:buClr>
                <a:srgbClr val="128015"/>
              </a:buClr>
              <a:buSzPts val="2800"/>
              <a:buNone/>
            </a:pPr>
            <a:endParaRPr lang="nl-BE" sz="2400" dirty="0" smtClean="0">
              <a:solidFill>
                <a:srgbClr val="008D36"/>
              </a:solidFill>
              <a:latin typeface="Calibri"/>
              <a:ea typeface="Calibri"/>
              <a:cs typeface="Calibri"/>
              <a:sym typeface="Calibri"/>
            </a:endParaRPr>
          </a:p>
          <a:p>
            <a:pPr marL="942928" lvl="3" indent="0">
              <a:spcBef>
                <a:spcPts val="560"/>
              </a:spcBef>
              <a:buClr>
                <a:srgbClr val="128015"/>
              </a:buClr>
              <a:buSzPts val="2800"/>
              <a:buNone/>
            </a:pPr>
            <a:r>
              <a:rPr lang="nl-BE" sz="2400" dirty="0" smtClean="0">
                <a:solidFill>
                  <a:srgbClr val="008D36"/>
                </a:solidFill>
                <a:latin typeface="Calibri"/>
                <a:ea typeface="Calibri"/>
                <a:cs typeface="Calibri"/>
                <a:sym typeface="Calibri"/>
              </a:rPr>
              <a:t>Leerlingen </a:t>
            </a:r>
            <a:r>
              <a:rPr lang="nl-BE" sz="2400" dirty="0">
                <a:solidFill>
                  <a:srgbClr val="008D36"/>
                </a:solidFill>
                <a:latin typeface="Calibri"/>
                <a:ea typeface="Calibri"/>
                <a:cs typeface="Calibri"/>
                <a:sym typeface="Calibri"/>
              </a:rPr>
              <a:t>met specifieke onderwijsbehoeften in een continuüm van zorg</a:t>
            </a:r>
          </a:p>
          <a:p>
            <a:pPr marL="942928" lvl="3" indent="0">
              <a:spcBef>
                <a:spcPts val="480"/>
              </a:spcBef>
              <a:buClr>
                <a:srgbClr val="128015"/>
              </a:buClr>
              <a:buSzPts val="2400"/>
              <a:buNone/>
            </a:pPr>
            <a:endParaRPr lang="nl-BE" sz="2400" dirty="0">
              <a:solidFill>
                <a:srgbClr val="2086C5"/>
              </a:solidFill>
              <a:latin typeface="Calibri"/>
              <a:ea typeface="Calibri"/>
              <a:cs typeface="Calibri"/>
              <a:sym typeface="Calibri"/>
            </a:endParaRPr>
          </a:p>
          <a:p>
            <a:pPr marL="942928" lvl="3" indent="0">
              <a:spcBef>
                <a:spcPts val="560"/>
              </a:spcBef>
              <a:buClr>
                <a:srgbClr val="128015"/>
              </a:buClr>
              <a:buSzPts val="2800"/>
              <a:buNone/>
            </a:pPr>
            <a:r>
              <a:rPr lang="nl-BE" sz="2400" dirty="0">
                <a:solidFill>
                  <a:srgbClr val="008D36"/>
                </a:solidFill>
                <a:latin typeface="Calibri"/>
                <a:ea typeface="Calibri"/>
                <a:cs typeface="Calibri"/>
                <a:sym typeface="Calibri"/>
              </a:rPr>
              <a:t>Kansenbevordering</a:t>
            </a:r>
          </a:p>
        </p:txBody>
      </p:sp>
      <p:pic>
        <p:nvPicPr>
          <p:cNvPr id="4" name="Shape 134"/>
          <p:cNvPicPr preferRelativeResize="0"/>
          <p:nvPr/>
        </p:nvPicPr>
        <p:blipFill rotWithShape="1">
          <a:blip r:embed="rId3">
            <a:alphaModFix/>
          </a:blip>
          <a:srcRect r="16821"/>
          <a:stretch/>
        </p:blipFill>
        <p:spPr>
          <a:xfrm>
            <a:off x="6792511" y="4397829"/>
            <a:ext cx="2317150" cy="1916819"/>
          </a:xfrm>
          <a:prstGeom prst="rect">
            <a:avLst/>
          </a:prstGeom>
          <a:noFill/>
          <a:ln>
            <a:noFill/>
          </a:ln>
        </p:spPr>
      </p:pic>
      <p:pic>
        <p:nvPicPr>
          <p:cNvPr id="5" name="Shape 135"/>
          <p:cNvPicPr preferRelativeResize="0"/>
          <p:nvPr/>
        </p:nvPicPr>
        <p:blipFill rotWithShape="1">
          <a:blip r:embed="rId4">
            <a:alphaModFix/>
          </a:blip>
          <a:srcRect/>
          <a:stretch/>
        </p:blipFill>
        <p:spPr>
          <a:xfrm>
            <a:off x="9258669" y="4397828"/>
            <a:ext cx="2314931" cy="1916819"/>
          </a:xfrm>
          <a:prstGeom prst="rect">
            <a:avLst/>
          </a:prstGeom>
          <a:noFill/>
          <a:ln>
            <a:noFill/>
          </a:ln>
        </p:spPr>
      </p:pic>
    </p:spTree>
    <p:extLst>
      <p:ext uri="{BB962C8B-B14F-4D97-AF65-F5344CB8AC3E}">
        <p14:creationId xmlns:p14="http://schemas.microsoft.com/office/powerpoint/2010/main" val="32430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1774825" y="1196975"/>
            <a:ext cx="8462479" cy="54705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3200"/>
              <a:buFont typeface="Noto Sans Symbols"/>
              <a:buNone/>
            </a:pPr>
            <a:r>
              <a:rPr lang="nl-BE" sz="3200" b="0" i="0" u="none" strike="noStrike" cap="none" dirty="0">
                <a:ea typeface="Calibri"/>
                <a:cs typeface="Calibri"/>
                <a:sym typeface="Calibri"/>
              </a:rPr>
              <a:t>“</a:t>
            </a:r>
            <a:r>
              <a:rPr lang="nl-BE" sz="3200" b="0" i="0" u="none" strike="noStrike" cap="none" dirty="0">
                <a:solidFill>
                  <a:srgbClr val="1D71B8"/>
                </a:solidFill>
                <a:ea typeface="Calibri"/>
                <a:cs typeface="Calibri"/>
                <a:sym typeface="Calibri"/>
              </a:rPr>
              <a:t>Niemand leest alle regels in het schoolreglement</a:t>
            </a:r>
            <a:r>
              <a:rPr lang="nl-BE" sz="3200" b="0" i="0" u="none" strike="noStrike" cap="none" dirty="0">
                <a:ea typeface="Calibri"/>
                <a:cs typeface="Calibri"/>
                <a:sym typeface="Calibri"/>
              </a:rPr>
              <a:t>. Je pikt er de dagelijkse afspraken uit. De rest bekijk je pas als er een probleem opduikt. Zo doen de meeste ouders dat, </a:t>
            </a:r>
            <a:r>
              <a:rPr lang="nl-BE" sz="3200" b="0" i="0" u="none" strike="noStrike" cap="none" dirty="0">
                <a:solidFill>
                  <a:srgbClr val="1D71B8"/>
                </a:solidFill>
                <a:ea typeface="Calibri"/>
                <a:cs typeface="Calibri"/>
                <a:sym typeface="Calibri"/>
              </a:rPr>
              <a:t>behalve sommige kansarme ouders</a:t>
            </a:r>
            <a:r>
              <a:rPr lang="nl-BE" sz="3200" b="0" i="0" u="none" strike="noStrike" cap="none" dirty="0">
                <a:ea typeface="Calibri"/>
                <a:cs typeface="Calibri"/>
                <a:sym typeface="Calibri"/>
              </a:rPr>
              <a:t>… Zij ploeteren woord voor woord door het reglement, om goed te weten wat ze tekenen of om te tonen dat ze betrokken zijn bij de school</a:t>
            </a:r>
            <a:r>
              <a:rPr lang="nl-BE" sz="3200" b="0" i="0" u="none" strike="noStrike" cap="none" dirty="0" smtClean="0">
                <a:ea typeface="Calibri"/>
                <a:cs typeface="Calibri"/>
                <a:sym typeface="Calibri"/>
              </a:rPr>
              <a:t>.”</a:t>
            </a:r>
          </a:p>
          <a:p>
            <a:pPr marL="176213" marR="0" lvl="0" indent="0" algn="ctr" rtl="0">
              <a:spcBef>
                <a:spcPts val="0"/>
              </a:spcBef>
              <a:spcAft>
                <a:spcPts val="0"/>
              </a:spcAft>
              <a:buClr>
                <a:schemeClr val="accent2"/>
              </a:buClr>
              <a:buSzPts val="3200"/>
              <a:buFont typeface="Noto Sans Symbols"/>
              <a:buNone/>
            </a:pPr>
            <a:endParaRPr dirty="0"/>
          </a:p>
          <a:p>
            <a:pPr marL="257161" marR="0" lvl="0" indent="-257161" algn="r" rtl="0">
              <a:spcBef>
                <a:spcPts val="400"/>
              </a:spcBef>
              <a:spcAft>
                <a:spcPts val="0"/>
              </a:spcAft>
              <a:buClr>
                <a:srgbClr val="222268"/>
              </a:buClr>
              <a:buSzPts val="2000"/>
              <a:buFont typeface="Noto Sans Symbols"/>
              <a:buNone/>
            </a:pPr>
            <a:r>
              <a:rPr lang="nl-BE" sz="2000" b="0" i="0" u="none" strike="noStrike" cap="none" dirty="0" err="1">
                <a:ea typeface="Arial Narrow"/>
                <a:cs typeface="Arial Narrow"/>
                <a:sym typeface="Arial Narrow"/>
              </a:rPr>
              <a:t>Sieg</a:t>
            </a:r>
            <a:r>
              <a:rPr lang="nl-BE" sz="2000" b="0" i="0" u="none" strike="noStrike" cap="none" dirty="0">
                <a:ea typeface="Arial Narrow"/>
                <a:cs typeface="Arial Narrow"/>
                <a:sym typeface="Arial Narrow"/>
              </a:rPr>
              <a:t> </a:t>
            </a:r>
            <a:r>
              <a:rPr lang="nl-BE" sz="2000" b="0" i="0" u="none" strike="noStrike" cap="none" dirty="0" err="1">
                <a:ea typeface="Arial Narrow"/>
                <a:cs typeface="Arial Narrow"/>
                <a:sym typeface="Arial Narrow"/>
              </a:rPr>
              <a:t>Monten</a:t>
            </a:r>
            <a:endParaRPr sz="2000" b="0" i="0" u="none" strike="noStrike" cap="none" dirty="0">
              <a:ea typeface="Arial Narrow"/>
              <a:cs typeface="Arial Narrow"/>
              <a:sym typeface="Arial Narrow"/>
            </a:endParaRPr>
          </a:p>
          <a:p>
            <a:pPr marL="257161" marR="0" lvl="0" indent="-257161" algn="r" rtl="0">
              <a:spcBef>
                <a:spcPts val="400"/>
              </a:spcBef>
              <a:spcAft>
                <a:spcPts val="0"/>
              </a:spcAft>
              <a:buClr>
                <a:srgbClr val="222268"/>
              </a:buClr>
              <a:buSzPts val="2000"/>
              <a:buFont typeface="Noto Sans Symbols"/>
              <a:buNone/>
            </a:pPr>
            <a:r>
              <a:rPr lang="nl-BE" sz="2000" b="0" i="0" u="none" strike="noStrike" cap="none" dirty="0">
                <a:ea typeface="Arial Narrow"/>
                <a:cs typeface="Arial Narrow"/>
                <a:sym typeface="Arial Narrow"/>
              </a:rPr>
              <a:t>Vlaams netwerk van </a:t>
            </a:r>
            <a:r>
              <a:rPr lang="nl-BE" sz="2000" b="0" i="0" u="none" strike="noStrike" cap="none" dirty="0" smtClean="0">
                <a:ea typeface="Arial Narrow"/>
                <a:cs typeface="Arial Narrow"/>
                <a:sym typeface="Arial Narrow"/>
              </a:rPr>
              <a:t>verenigingen</a:t>
            </a:r>
            <a:r>
              <a:rPr lang="nl-BE" dirty="0">
                <a:sym typeface="Arial Narrow"/>
              </a:rPr>
              <a:t> </a:t>
            </a:r>
            <a:r>
              <a:rPr lang="nl-BE" sz="2000" b="0" i="0" u="none" strike="noStrike" cap="none" dirty="0" smtClean="0">
                <a:ea typeface="Arial Narrow"/>
                <a:cs typeface="Arial Narrow"/>
                <a:sym typeface="Arial Narrow"/>
              </a:rPr>
              <a:t>waar </a:t>
            </a:r>
            <a:r>
              <a:rPr lang="nl-BE" sz="2000" b="0" i="0" u="none" strike="noStrike" cap="none" dirty="0">
                <a:ea typeface="Arial Narrow"/>
                <a:cs typeface="Arial Narrow"/>
                <a:sym typeface="Arial Narrow"/>
              </a:rPr>
              <a:t>armen het woord nemen</a:t>
            </a:r>
            <a:endParaRPr sz="2000" b="0" i="0" u="none" strike="noStrike" cap="none" dirty="0">
              <a:ea typeface="Arial Narrow"/>
              <a:cs typeface="Arial Narrow"/>
              <a:sym typeface="Arial Narrow"/>
            </a:endParaRPr>
          </a:p>
        </p:txBody>
      </p:sp>
    </p:spTree>
    <p:extLst>
      <p:ext uri="{BB962C8B-B14F-4D97-AF65-F5344CB8AC3E}">
        <p14:creationId xmlns:p14="http://schemas.microsoft.com/office/powerpoint/2010/main" val="2465947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Onze werkingsprincipes</a:t>
            </a:r>
            <a:endParaRPr lang="nl-BE" dirty="0"/>
          </a:p>
        </p:txBody>
      </p:sp>
      <p:sp>
        <p:nvSpPr>
          <p:cNvPr id="6" name="Tijdelijke aanduiding voor inhoud 3"/>
          <p:cNvSpPr txBox="1">
            <a:spLocks/>
          </p:cNvSpPr>
          <p:nvPr/>
        </p:nvSpPr>
        <p:spPr>
          <a:xfrm>
            <a:off x="399288" y="1819982"/>
            <a:ext cx="11323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smtClean="0"/>
              <a:t>We werken </a:t>
            </a:r>
            <a:r>
              <a:rPr lang="nl-BE" b="1" dirty="0" smtClean="0">
                <a:solidFill>
                  <a:srgbClr val="008D36"/>
                </a:solidFill>
              </a:rPr>
              <a:t>laagdrempelig</a:t>
            </a:r>
          </a:p>
          <a:p>
            <a:pPr lvl="1"/>
            <a:r>
              <a:rPr lang="nl-BE" dirty="0" smtClean="0"/>
              <a:t>Kosteloos</a:t>
            </a:r>
          </a:p>
          <a:p>
            <a:pPr lvl="1"/>
            <a:r>
              <a:rPr lang="nl-BE" dirty="0" smtClean="0"/>
              <a:t>Bereikbaar (letterlijk en figuurlijk)</a:t>
            </a:r>
          </a:p>
          <a:p>
            <a:pPr lvl="1"/>
            <a:endParaRPr lang="nl-BE" dirty="0" smtClean="0"/>
          </a:p>
          <a:p>
            <a:r>
              <a:rPr lang="nl-BE" dirty="0" smtClean="0"/>
              <a:t>We werken </a:t>
            </a:r>
            <a:r>
              <a:rPr lang="nl-BE" b="1" dirty="0" err="1" smtClean="0">
                <a:solidFill>
                  <a:srgbClr val="008D36"/>
                </a:solidFill>
              </a:rPr>
              <a:t>kansenbevorderend</a:t>
            </a:r>
            <a:endParaRPr lang="nl-BE" b="1" dirty="0" smtClean="0">
              <a:solidFill>
                <a:srgbClr val="008D36"/>
              </a:solidFill>
              <a:sym typeface="Wingdings" panose="05000000000000000000" pitchFamily="2" charset="2"/>
            </a:endParaRPr>
          </a:p>
          <a:p>
            <a:pPr lvl="1"/>
            <a:r>
              <a:rPr lang="nl-BE" dirty="0" smtClean="0">
                <a:sym typeface="Wingdings" panose="05000000000000000000" pitchFamily="2" charset="2"/>
              </a:rPr>
              <a:t>Prioritaire aandacht voor leerlingen die in ontwikkeling bedreigd zijn</a:t>
            </a:r>
            <a:endParaRPr lang="nl-BE" dirty="0">
              <a:sym typeface="Wingdings" panose="05000000000000000000" pitchFamily="2" charset="2"/>
            </a:endParaRPr>
          </a:p>
        </p:txBody>
      </p:sp>
    </p:spTree>
    <p:extLst>
      <p:ext uri="{BB962C8B-B14F-4D97-AF65-F5344CB8AC3E}">
        <p14:creationId xmlns:p14="http://schemas.microsoft.com/office/powerpoint/2010/main" val="81482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1774825" y="1191315"/>
            <a:ext cx="8642350" cy="5470525"/>
          </a:xfrm>
          <a:prstGeom prst="rect">
            <a:avLst/>
          </a:prstGeom>
          <a:noFill/>
          <a:ln>
            <a:noFill/>
          </a:ln>
        </p:spPr>
        <p:txBody>
          <a:bodyPr spcFirstLastPara="1" wrap="square" lIns="91425" tIns="45700" rIns="91425" bIns="45700" anchor="t" anchorCtr="0">
            <a:noAutofit/>
          </a:bodyPr>
          <a:lstStyle/>
          <a:p>
            <a:pPr marL="176213" marR="0" lvl="0" indent="0" algn="ctr" rtl="0">
              <a:spcBef>
                <a:spcPts val="0"/>
              </a:spcBef>
              <a:spcAft>
                <a:spcPts val="0"/>
              </a:spcAft>
              <a:buClr>
                <a:srgbClr val="222268"/>
              </a:buClr>
              <a:buSzPts val="3200"/>
              <a:buFont typeface="Noto Sans Symbols"/>
              <a:buNone/>
            </a:pPr>
            <a:endParaRPr sz="3200" b="0" i="0" u="none" strike="noStrike" cap="none" dirty="0">
              <a:solidFill>
                <a:schemeClr val="accent2"/>
              </a:solidFill>
              <a:latin typeface="Calibri"/>
              <a:ea typeface="Calibri"/>
              <a:cs typeface="Calibri"/>
              <a:sym typeface="Calibri"/>
            </a:endParaRPr>
          </a:p>
          <a:p>
            <a:pPr marL="176213" marR="0" lvl="0" indent="0" algn="ctr" rtl="0">
              <a:spcBef>
                <a:spcPts val="640"/>
              </a:spcBef>
              <a:spcAft>
                <a:spcPts val="0"/>
              </a:spcAft>
              <a:buClr>
                <a:srgbClr val="222268"/>
              </a:buClr>
              <a:buSzPts val="3200"/>
              <a:buFont typeface="Noto Sans Symbols"/>
              <a:buNone/>
            </a:pPr>
            <a:endParaRPr sz="3200" b="0" i="0" u="none" strike="noStrike" cap="none" dirty="0">
              <a:solidFill>
                <a:schemeClr val="accent2"/>
              </a:solidFill>
              <a:latin typeface="Calibri"/>
              <a:ea typeface="Calibri"/>
              <a:cs typeface="Calibri"/>
              <a:sym typeface="Calibri"/>
            </a:endParaRPr>
          </a:p>
          <a:p>
            <a:pPr marL="176213" marR="0" lvl="0" indent="0" algn="ctr" rtl="0">
              <a:spcBef>
                <a:spcPts val="640"/>
              </a:spcBef>
              <a:spcAft>
                <a:spcPts val="0"/>
              </a:spcAft>
              <a:buClr>
                <a:schemeClr val="accent2"/>
              </a:buClr>
              <a:buSzPts val="3200"/>
              <a:buFont typeface="Noto Sans Symbols"/>
              <a:buNone/>
            </a:pPr>
            <a:r>
              <a:rPr lang="nl-BE" sz="3200" b="0" i="0" u="sng" strike="noStrike" cap="none" dirty="0">
                <a:solidFill>
                  <a:schemeClr val="hlink"/>
                </a:solidFill>
                <a:latin typeface="Calibri"/>
                <a:ea typeface="Calibri"/>
                <a:cs typeface="Calibri"/>
                <a:sym typeface="Calibri"/>
                <a:hlinkClick r:id="rId3"/>
              </a:rPr>
              <a:t>Werken we eigenlijk wel laagdrempelig en </a:t>
            </a:r>
            <a:r>
              <a:rPr lang="nl-BE" sz="3200" b="0" i="0" u="sng" strike="noStrike" cap="none" dirty="0" err="1">
                <a:solidFill>
                  <a:schemeClr val="hlink"/>
                </a:solidFill>
                <a:latin typeface="Calibri"/>
                <a:ea typeface="Calibri"/>
                <a:cs typeface="Calibri"/>
                <a:sym typeface="Calibri"/>
                <a:hlinkClick r:id="rId3"/>
              </a:rPr>
              <a:t>kansenbevorderend</a:t>
            </a:r>
            <a:r>
              <a:rPr lang="nl-BE" sz="3200" b="0" i="0" u="sng" strike="noStrike" cap="none" dirty="0">
                <a:solidFill>
                  <a:schemeClr val="hlink"/>
                </a:solidFill>
                <a:latin typeface="Calibri"/>
                <a:ea typeface="Calibri"/>
                <a:cs typeface="Calibri"/>
                <a:sym typeface="Calibri"/>
                <a:hlinkClick r:id="rId3"/>
              </a:rPr>
              <a:t>?</a:t>
            </a:r>
            <a:endParaRPr sz="3200" b="0" i="0" u="none" strike="noStrike" cap="none" dirty="0">
              <a:solidFill>
                <a:schemeClr val="accent2"/>
              </a:solidFill>
              <a:latin typeface="Calibri"/>
              <a:ea typeface="Calibri"/>
              <a:cs typeface="Calibri"/>
              <a:sym typeface="Calibri"/>
            </a:endParaRPr>
          </a:p>
          <a:p>
            <a:pPr marL="176213" marR="0" lvl="0" indent="0" algn="ctr" rtl="0">
              <a:spcBef>
                <a:spcPts val="400"/>
              </a:spcBef>
              <a:spcAft>
                <a:spcPts val="0"/>
              </a:spcAft>
              <a:buClr>
                <a:srgbClr val="222268"/>
              </a:buClr>
              <a:buSzPts val="2000"/>
              <a:buFont typeface="Noto Sans Symbols"/>
              <a:buNone/>
            </a:pPr>
            <a:endParaRPr sz="2000" b="0" i="0" u="none" strike="noStrike" cap="none" dirty="0">
              <a:solidFill>
                <a:srgbClr val="222268"/>
              </a:solidFill>
              <a:latin typeface="Arial Narrow"/>
              <a:ea typeface="Arial Narrow"/>
              <a:cs typeface="Arial Narrow"/>
              <a:sym typeface="Arial Narrow"/>
            </a:endParaRPr>
          </a:p>
        </p:txBody>
      </p:sp>
    </p:spTree>
    <p:extLst>
      <p:ext uri="{BB962C8B-B14F-4D97-AF65-F5344CB8AC3E}">
        <p14:creationId xmlns:p14="http://schemas.microsoft.com/office/powerpoint/2010/main" val="2164226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2" name="Shape 562"/>
          <p:cNvGrpSpPr/>
          <p:nvPr/>
        </p:nvGrpSpPr>
        <p:grpSpPr>
          <a:xfrm>
            <a:off x="932967" y="1828800"/>
            <a:ext cx="10675937" cy="4235967"/>
            <a:chOff x="1749161" y="2542755"/>
            <a:chExt cx="9839665" cy="3469070"/>
          </a:xfrm>
        </p:grpSpPr>
        <p:sp>
          <p:nvSpPr>
            <p:cNvPr id="563" name="Shape 563"/>
            <p:cNvSpPr txBox="1"/>
            <p:nvPr/>
          </p:nvSpPr>
          <p:spPr>
            <a:xfrm>
              <a:off x="2351584" y="3035757"/>
              <a:ext cx="2266045" cy="9151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dirty="0">
                  <a:solidFill>
                    <a:srgbClr val="128015"/>
                  </a:solidFill>
                  <a:latin typeface="Calibri"/>
                  <a:ea typeface="Calibri"/>
                  <a:cs typeface="Calibri"/>
                  <a:sym typeface="Calibri"/>
                </a:rPr>
                <a:t>Oplossingsgericht werken</a:t>
              </a:r>
              <a:endParaRPr sz="2000" dirty="0"/>
            </a:p>
          </p:txBody>
        </p:sp>
        <p:sp>
          <p:nvSpPr>
            <p:cNvPr id="564" name="Shape 564"/>
            <p:cNvSpPr txBox="1"/>
            <p:nvPr/>
          </p:nvSpPr>
          <p:spPr>
            <a:xfrm>
              <a:off x="7140900" y="2863844"/>
              <a:ext cx="201622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a:solidFill>
                    <a:srgbClr val="128015"/>
                  </a:solidFill>
                  <a:latin typeface="Calibri"/>
                  <a:ea typeface="Calibri"/>
                  <a:cs typeface="Calibri"/>
                  <a:sym typeface="Calibri"/>
                </a:rPr>
                <a:t>ICF</a:t>
              </a:r>
              <a:endParaRPr sz="2000"/>
            </a:p>
          </p:txBody>
        </p:sp>
        <p:sp>
          <p:nvSpPr>
            <p:cNvPr id="565" name="Shape 565"/>
            <p:cNvSpPr txBox="1"/>
            <p:nvPr/>
          </p:nvSpPr>
          <p:spPr>
            <a:xfrm>
              <a:off x="4005091" y="5303939"/>
              <a:ext cx="250267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dirty="0">
                  <a:solidFill>
                    <a:srgbClr val="128015"/>
                  </a:solidFill>
                  <a:latin typeface="Calibri"/>
                  <a:ea typeface="Calibri"/>
                  <a:cs typeface="Calibri"/>
                  <a:sym typeface="Calibri"/>
                </a:rPr>
                <a:t>Handelingsgericht werken</a:t>
              </a:r>
              <a:endParaRPr sz="2000" dirty="0"/>
            </a:p>
          </p:txBody>
        </p:sp>
        <p:sp>
          <p:nvSpPr>
            <p:cNvPr id="566" name="Shape 566"/>
            <p:cNvSpPr txBox="1"/>
            <p:nvPr/>
          </p:nvSpPr>
          <p:spPr>
            <a:xfrm>
              <a:off x="1749161" y="4216643"/>
              <a:ext cx="254663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dirty="0">
                  <a:solidFill>
                    <a:srgbClr val="128015"/>
                  </a:solidFill>
                  <a:latin typeface="Calibri"/>
                  <a:ea typeface="Calibri"/>
                  <a:cs typeface="Calibri"/>
                  <a:sym typeface="Calibri"/>
                </a:rPr>
                <a:t>Motiverende gespreksvoering</a:t>
              </a:r>
              <a:endParaRPr sz="2000" dirty="0"/>
            </a:p>
          </p:txBody>
        </p:sp>
        <p:sp>
          <p:nvSpPr>
            <p:cNvPr id="567" name="Shape 567"/>
            <p:cNvSpPr txBox="1"/>
            <p:nvPr/>
          </p:nvSpPr>
          <p:spPr>
            <a:xfrm>
              <a:off x="4782246" y="2542755"/>
              <a:ext cx="201622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a:solidFill>
                    <a:srgbClr val="128015"/>
                  </a:solidFill>
                  <a:latin typeface="Calibri"/>
                  <a:ea typeface="Calibri"/>
                  <a:cs typeface="Calibri"/>
                  <a:sym typeface="Calibri"/>
                </a:rPr>
                <a:t>Prodia</a:t>
              </a:r>
              <a:endParaRPr sz="2400">
                <a:solidFill>
                  <a:srgbClr val="128015"/>
                </a:solidFill>
                <a:latin typeface="Calibri"/>
                <a:ea typeface="Calibri"/>
                <a:cs typeface="Calibri"/>
                <a:sym typeface="Calibri"/>
              </a:endParaRPr>
            </a:p>
          </p:txBody>
        </p:sp>
        <p:sp>
          <p:nvSpPr>
            <p:cNvPr id="568" name="Shape 568"/>
            <p:cNvSpPr txBox="1"/>
            <p:nvPr/>
          </p:nvSpPr>
          <p:spPr>
            <a:xfrm>
              <a:off x="5663952" y="3666286"/>
              <a:ext cx="201622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dirty="0">
                  <a:solidFill>
                    <a:srgbClr val="128015"/>
                  </a:solidFill>
                  <a:latin typeface="Calibri"/>
                  <a:ea typeface="Calibri"/>
                  <a:cs typeface="Calibri"/>
                  <a:sym typeface="Calibri"/>
                </a:rPr>
                <a:t>Leertheorie</a:t>
              </a:r>
              <a:endParaRPr sz="2000" dirty="0"/>
            </a:p>
          </p:txBody>
        </p:sp>
        <p:sp>
          <p:nvSpPr>
            <p:cNvPr id="569" name="Shape 569"/>
            <p:cNvSpPr txBox="1"/>
            <p:nvPr/>
          </p:nvSpPr>
          <p:spPr>
            <a:xfrm>
              <a:off x="6808968" y="4630855"/>
              <a:ext cx="216024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a:solidFill>
                    <a:srgbClr val="128015"/>
                  </a:solidFill>
                  <a:latin typeface="Calibri"/>
                  <a:ea typeface="Calibri"/>
                  <a:cs typeface="Calibri"/>
                  <a:sym typeface="Calibri"/>
                </a:rPr>
                <a:t>Standaarden JGZ</a:t>
              </a:r>
              <a:endParaRPr sz="2000"/>
            </a:p>
          </p:txBody>
        </p:sp>
        <p:sp>
          <p:nvSpPr>
            <p:cNvPr id="570" name="Shape 570"/>
            <p:cNvSpPr txBox="1"/>
            <p:nvPr/>
          </p:nvSpPr>
          <p:spPr>
            <a:xfrm>
              <a:off x="9157124" y="3543588"/>
              <a:ext cx="2431702"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dirty="0">
                  <a:solidFill>
                    <a:srgbClr val="128015"/>
                  </a:solidFill>
                  <a:latin typeface="Calibri"/>
                  <a:ea typeface="Calibri"/>
                  <a:cs typeface="Calibri"/>
                  <a:sym typeface="Calibri"/>
                </a:rPr>
                <a:t>Handelingsgerichte diagnostiek</a:t>
              </a:r>
              <a:endParaRPr sz="2000" dirty="0"/>
            </a:p>
          </p:txBody>
        </p:sp>
        <p:sp>
          <p:nvSpPr>
            <p:cNvPr id="15" name="Shape 569"/>
            <p:cNvSpPr txBox="1"/>
            <p:nvPr/>
          </p:nvSpPr>
          <p:spPr>
            <a:xfrm>
              <a:off x="8494514" y="5452336"/>
              <a:ext cx="216024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2400" dirty="0" smtClean="0">
                  <a:solidFill>
                    <a:srgbClr val="128015"/>
                  </a:solidFill>
                  <a:latin typeface="Calibri"/>
                  <a:ea typeface="Calibri"/>
                  <a:cs typeface="Calibri"/>
                  <a:sym typeface="Calibri"/>
                </a:rPr>
                <a:t>Faire diagnostiek</a:t>
              </a:r>
              <a:endParaRPr sz="2000" dirty="0"/>
            </a:p>
          </p:txBody>
        </p:sp>
      </p:grpSp>
      <p:sp>
        <p:nvSpPr>
          <p:cNvPr id="2" name="Titel 1"/>
          <p:cNvSpPr>
            <a:spLocks noGrp="1"/>
          </p:cNvSpPr>
          <p:nvPr>
            <p:ph type="title"/>
          </p:nvPr>
        </p:nvSpPr>
        <p:spPr/>
        <p:txBody>
          <a:bodyPr/>
          <a:lstStyle/>
          <a:p>
            <a:r>
              <a:rPr lang="nl-BE" dirty="0" smtClean="0"/>
              <a:t>Onze methodieken en denkkaders</a:t>
            </a:r>
            <a:endParaRPr lang="nl-BE" dirty="0"/>
          </a:p>
        </p:txBody>
      </p:sp>
    </p:spTree>
    <p:extLst>
      <p:ext uri="{BB962C8B-B14F-4D97-AF65-F5344CB8AC3E}">
        <p14:creationId xmlns:p14="http://schemas.microsoft.com/office/powerpoint/2010/main" val="270026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Onze kernactiviteiten</a:t>
            </a:r>
            <a:endParaRPr lang="nl-BE" dirty="0"/>
          </a:p>
        </p:txBody>
      </p:sp>
      <p:sp>
        <p:nvSpPr>
          <p:cNvPr id="4" name="Tijdelijke aanduiding voor inhoud 3"/>
          <p:cNvSpPr>
            <a:spLocks noGrp="1"/>
          </p:cNvSpPr>
          <p:nvPr>
            <p:ph idx="1"/>
          </p:nvPr>
        </p:nvSpPr>
        <p:spPr>
          <a:xfrm>
            <a:off x="399288" y="1825625"/>
            <a:ext cx="11323320" cy="4535418"/>
          </a:xfrm>
        </p:spPr>
        <p:txBody>
          <a:bodyPr>
            <a:normAutofit lnSpcReduction="10000"/>
          </a:bodyPr>
          <a:lstStyle/>
          <a:p>
            <a:r>
              <a:rPr lang="nl-BE" dirty="0">
                <a:solidFill>
                  <a:srgbClr val="008D36"/>
                </a:solidFill>
              </a:rPr>
              <a:t>Leerlinggebonden aanbod</a:t>
            </a:r>
          </a:p>
          <a:p>
            <a:pPr marL="717550" lvl="2" indent="-169863">
              <a:lnSpc>
                <a:spcPct val="80000"/>
              </a:lnSpc>
            </a:pPr>
            <a:r>
              <a:rPr lang="nl-NL" sz="2400" i="1" dirty="0" smtClean="0"/>
              <a:t>Onthaal</a:t>
            </a:r>
            <a:endParaRPr lang="nl-NL" sz="2400" i="1" dirty="0"/>
          </a:p>
          <a:p>
            <a:pPr marL="717550" lvl="2" indent="-169863">
              <a:lnSpc>
                <a:spcPct val="80000"/>
              </a:lnSpc>
            </a:pPr>
            <a:r>
              <a:rPr lang="nl-NL" sz="2400" i="1" dirty="0"/>
              <a:t>Vraagverheldering</a:t>
            </a:r>
          </a:p>
          <a:p>
            <a:pPr marL="717550" lvl="2" indent="-169863">
              <a:lnSpc>
                <a:spcPct val="80000"/>
              </a:lnSpc>
            </a:pPr>
            <a:r>
              <a:rPr lang="nl-NL" sz="2400" i="1" dirty="0"/>
              <a:t>Handelingsgericht </a:t>
            </a:r>
            <a:r>
              <a:rPr lang="nl-NL" sz="2400" i="1" dirty="0" smtClean="0"/>
              <a:t>advies</a:t>
            </a:r>
            <a:endParaRPr lang="nl-NL" sz="2400" i="1" dirty="0"/>
          </a:p>
          <a:p>
            <a:pPr marL="717550" lvl="2" indent="-169863">
              <a:lnSpc>
                <a:spcPct val="80000"/>
              </a:lnSpc>
            </a:pPr>
            <a:r>
              <a:rPr lang="nl-NL" sz="2400" i="1" dirty="0"/>
              <a:t>Handelingsgerichte diagnostiek</a:t>
            </a:r>
          </a:p>
          <a:p>
            <a:pPr marL="717550" lvl="2" indent="-169863">
              <a:lnSpc>
                <a:spcPct val="80000"/>
              </a:lnSpc>
            </a:pPr>
            <a:r>
              <a:rPr lang="nl-NL" sz="2400" i="1" dirty="0"/>
              <a:t>Begeleiding</a:t>
            </a:r>
          </a:p>
          <a:p>
            <a:pPr marL="717550" lvl="2" indent="-169863">
              <a:lnSpc>
                <a:spcPct val="80000"/>
              </a:lnSpc>
            </a:pPr>
            <a:r>
              <a:rPr lang="nl-NL" sz="2400" i="1" dirty="0" smtClean="0"/>
              <a:t>Draaischijffunctie</a:t>
            </a:r>
          </a:p>
          <a:p>
            <a:pPr marL="717550" lvl="2" indent="-169863">
              <a:lnSpc>
                <a:spcPct val="80000"/>
              </a:lnSpc>
            </a:pPr>
            <a:endParaRPr lang="nl-NL" sz="2400" i="1" dirty="0" smtClean="0"/>
          </a:p>
          <a:p>
            <a:r>
              <a:rPr lang="nl-BE" dirty="0">
                <a:solidFill>
                  <a:srgbClr val="008D36"/>
                </a:solidFill>
              </a:rPr>
              <a:t>Versterking van de school</a:t>
            </a:r>
          </a:p>
          <a:p>
            <a:pPr marL="717550" lvl="2" indent="-169863">
              <a:lnSpc>
                <a:spcPct val="80000"/>
              </a:lnSpc>
            </a:pPr>
            <a:r>
              <a:rPr lang="nl-NL" sz="2600" i="1" dirty="0"/>
              <a:t>Signaalfunctie</a:t>
            </a:r>
            <a:r>
              <a:rPr lang="nl-NL" sz="2600" dirty="0"/>
              <a:t> (versterken van basiszorg)</a:t>
            </a:r>
          </a:p>
          <a:p>
            <a:pPr marL="717550" lvl="2" indent="-169863">
              <a:lnSpc>
                <a:spcPct val="80000"/>
              </a:lnSpc>
            </a:pPr>
            <a:r>
              <a:rPr lang="nl-NL" sz="2600" i="1" dirty="0"/>
              <a:t>Consultatieve leerlingenbegeleiding </a:t>
            </a:r>
            <a:r>
              <a:rPr lang="nl-NL" sz="2600" dirty="0"/>
              <a:t>(versterken van verhoogde zorg)</a:t>
            </a:r>
          </a:p>
          <a:p>
            <a:pPr marL="547687" lvl="2" indent="0">
              <a:lnSpc>
                <a:spcPct val="80000"/>
              </a:lnSpc>
              <a:buNone/>
            </a:pPr>
            <a:endParaRPr lang="nl-NL" sz="2600" dirty="0" smtClean="0"/>
          </a:p>
          <a:p>
            <a:pPr marL="547687" lvl="2" indent="0">
              <a:lnSpc>
                <a:spcPct val="80000"/>
              </a:lnSpc>
              <a:buNone/>
            </a:pPr>
            <a:r>
              <a:rPr lang="nl-NL" sz="2600" dirty="0" smtClean="0"/>
              <a:t>+ inbrengen van </a:t>
            </a:r>
            <a:r>
              <a:rPr lang="nl-NL" sz="2600" dirty="0"/>
              <a:t>i</a:t>
            </a:r>
            <a:r>
              <a:rPr lang="nl-NL" sz="2600" dirty="0" smtClean="0"/>
              <a:t>nhoudelijke expertise</a:t>
            </a:r>
            <a:endParaRPr lang="nl-NL" sz="2600" dirty="0"/>
          </a:p>
        </p:txBody>
      </p:sp>
    </p:spTree>
    <p:extLst>
      <p:ext uri="{BB962C8B-B14F-4D97-AF65-F5344CB8AC3E}">
        <p14:creationId xmlns:p14="http://schemas.microsoft.com/office/powerpoint/2010/main" val="6086518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Systematische contactmomenten &amp; vaccinaties</a:t>
            </a:r>
            <a:endParaRPr lang="nl-BE" dirty="0"/>
          </a:p>
        </p:txBody>
      </p:sp>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574380628"/>
              </p:ext>
            </p:extLst>
          </p:nvPr>
        </p:nvGraphicFramePr>
        <p:xfrm>
          <a:off x="1500807" y="2007704"/>
          <a:ext cx="9670776" cy="1661239"/>
        </p:xfrm>
        <a:graphic>
          <a:graphicData uri="http://schemas.openxmlformats.org/drawingml/2006/table">
            <a:tbl>
              <a:tblPr firstRow="1" firstCol="1" bandRow="1">
                <a:tableStyleId>{5C22544A-7EE6-4342-B048-85BDC9FD1C3A}</a:tableStyleId>
              </a:tblPr>
              <a:tblGrid>
                <a:gridCol w="2097160">
                  <a:extLst>
                    <a:ext uri="{9D8B030D-6E8A-4147-A177-3AD203B41FA5}">
                      <a16:colId xmlns:a16="http://schemas.microsoft.com/office/drawing/2014/main" val="2706097507"/>
                    </a:ext>
                  </a:extLst>
                </a:gridCol>
                <a:gridCol w="1073426">
                  <a:extLst>
                    <a:ext uri="{9D8B030D-6E8A-4147-A177-3AD203B41FA5}">
                      <a16:colId xmlns:a16="http://schemas.microsoft.com/office/drawing/2014/main" val="3327362054"/>
                    </a:ext>
                  </a:extLst>
                </a:gridCol>
                <a:gridCol w="1053548">
                  <a:extLst>
                    <a:ext uri="{9D8B030D-6E8A-4147-A177-3AD203B41FA5}">
                      <a16:colId xmlns:a16="http://schemas.microsoft.com/office/drawing/2014/main" val="3838945087"/>
                    </a:ext>
                  </a:extLst>
                </a:gridCol>
                <a:gridCol w="1103243">
                  <a:extLst>
                    <a:ext uri="{9D8B030D-6E8A-4147-A177-3AD203B41FA5}">
                      <a16:colId xmlns:a16="http://schemas.microsoft.com/office/drawing/2014/main" val="551728517"/>
                    </a:ext>
                  </a:extLst>
                </a:gridCol>
                <a:gridCol w="1073426">
                  <a:extLst>
                    <a:ext uri="{9D8B030D-6E8A-4147-A177-3AD203B41FA5}">
                      <a16:colId xmlns:a16="http://schemas.microsoft.com/office/drawing/2014/main" val="4281096433"/>
                    </a:ext>
                  </a:extLst>
                </a:gridCol>
                <a:gridCol w="1063487">
                  <a:extLst>
                    <a:ext uri="{9D8B030D-6E8A-4147-A177-3AD203B41FA5}">
                      <a16:colId xmlns:a16="http://schemas.microsoft.com/office/drawing/2014/main" val="181924016"/>
                    </a:ext>
                  </a:extLst>
                </a:gridCol>
                <a:gridCol w="1103244">
                  <a:extLst>
                    <a:ext uri="{9D8B030D-6E8A-4147-A177-3AD203B41FA5}">
                      <a16:colId xmlns:a16="http://schemas.microsoft.com/office/drawing/2014/main" val="131583902"/>
                    </a:ext>
                  </a:extLst>
                </a:gridCol>
                <a:gridCol w="1103242">
                  <a:extLst>
                    <a:ext uri="{9D8B030D-6E8A-4147-A177-3AD203B41FA5}">
                      <a16:colId xmlns:a16="http://schemas.microsoft.com/office/drawing/2014/main" val="395293102"/>
                    </a:ext>
                  </a:extLst>
                </a:gridCol>
              </a:tblGrid>
              <a:tr h="536713">
                <a:tc>
                  <a:txBody>
                    <a:bodyPr/>
                    <a:lstStyle/>
                    <a:p>
                      <a:pPr>
                        <a:lnSpc>
                          <a:spcPct val="115000"/>
                        </a:lnSpc>
                        <a:spcAft>
                          <a:spcPts val="1000"/>
                        </a:spcAft>
                      </a:pPr>
                      <a:r>
                        <a:rPr lang="nl-BE"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1KO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1LO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4LO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5LO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6LO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1SO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3SO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0686401"/>
                  </a:ext>
                </a:extLst>
              </a:tr>
              <a:tr h="548102">
                <a:tc>
                  <a:txBody>
                    <a:bodyPr/>
                    <a:lstStyle/>
                    <a:p>
                      <a:pPr>
                        <a:lnSpc>
                          <a:spcPct val="115000"/>
                        </a:lnSpc>
                        <a:spcAft>
                          <a:spcPts val="1000"/>
                        </a:spcAft>
                      </a:pPr>
                      <a:r>
                        <a:rPr lang="nl-BE" sz="2000" dirty="0">
                          <a:effectLst/>
                        </a:rPr>
                        <a:t>Contactmoment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a:effectLst/>
                        </a:rPr>
                        <a:t>X</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a:effectLst/>
                        </a:rPr>
                        <a:t> </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a:effectLst/>
                        </a:rPr>
                        <a:t> </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2510649"/>
                  </a:ext>
                </a:extLst>
              </a:tr>
              <a:tr h="576424">
                <a:tc>
                  <a:txBody>
                    <a:bodyPr/>
                    <a:lstStyle/>
                    <a:p>
                      <a:pPr>
                        <a:lnSpc>
                          <a:spcPct val="115000"/>
                        </a:lnSpc>
                        <a:spcAft>
                          <a:spcPts val="1000"/>
                        </a:spcAft>
                      </a:pPr>
                      <a:r>
                        <a:rPr lang="nl-BE" sz="2000">
                          <a:effectLst/>
                        </a:rPr>
                        <a:t>Vaccinatieaanbod</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smtClean="0">
                          <a:effectLst/>
                        </a:rPr>
                        <a:t>meisjes</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6121208"/>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175366817"/>
              </p:ext>
            </p:extLst>
          </p:nvPr>
        </p:nvGraphicFramePr>
        <p:xfrm>
          <a:off x="407504" y="4313581"/>
          <a:ext cx="10728809" cy="1792472"/>
        </p:xfrm>
        <a:graphic>
          <a:graphicData uri="http://schemas.openxmlformats.org/drawingml/2006/table">
            <a:tbl>
              <a:tblPr firstRow="1" firstCol="1" bandRow="1">
                <a:tableStyleId>{93296810-A885-4BE3-A3E7-6D5BEEA58F35}</a:tableStyleId>
              </a:tblPr>
              <a:tblGrid>
                <a:gridCol w="2084794">
                  <a:extLst>
                    <a:ext uri="{9D8B030D-6E8A-4147-A177-3AD203B41FA5}">
                      <a16:colId xmlns:a16="http://schemas.microsoft.com/office/drawing/2014/main" val="114193415"/>
                    </a:ext>
                  </a:extLst>
                </a:gridCol>
                <a:gridCol w="1085789">
                  <a:extLst>
                    <a:ext uri="{9D8B030D-6E8A-4147-A177-3AD203B41FA5}">
                      <a16:colId xmlns:a16="http://schemas.microsoft.com/office/drawing/2014/main" val="83618138"/>
                    </a:ext>
                  </a:extLst>
                </a:gridCol>
                <a:gridCol w="1073426">
                  <a:extLst>
                    <a:ext uri="{9D8B030D-6E8A-4147-A177-3AD203B41FA5}">
                      <a16:colId xmlns:a16="http://schemas.microsoft.com/office/drawing/2014/main" val="2654166174"/>
                    </a:ext>
                  </a:extLst>
                </a:gridCol>
                <a:gridCol w="1073426">
                  <a:extLst>
                    <a:ext uri="{9D8B030D-6E8A-4147-A177-3AD203B41FA5}">
                      <a16:colId xmlns:a16="http://schemas.microsoft.com/office/drawing/2014/main" val="1284273559"/>
                    </a:ext>
                  </a:extLst>
                </a:gridCol>
                <a:gridCol w="1073426">
                  <a:extLst>
                    <a:ext uri="{9D8B030D-6E8A-4147-A177-3AD203B41FA5}">
                      <a16:colId xmlns:a16="http://schemas.microsoft.com/office/drawing/2014/main" val="1489613322"/>
                    </a:ext>
                  </a:extLst>
                </a:gridCol>
                <a:gridCol w="1093305">
                  <a:extLst>
                    <a:ext uri="{9D8B030D-6E8A-4147-A177-3AD203B41FA5}">
                      <a16:colId xmlns:a16="http://schemas.microsoft.com/office/drawing/2014/main" val="3719814112"/>
                    </a:ext>
                  </a:extLst>
                </a:gridCol>
                <a:gridCol w="1093304">
                  <a:extLst>
                    <a:ext uri="{9D8B030D-6E8A-4147-A177-3AD203B41FA5}">
                      <a16:colId xmlns:a16="http://schemas.microsoft.com/office/drawing/2014/main" val="1923157124"/>
                    </a:ext>
                  </a:extLst>
                </a:gridCol>
                <a:gridCol w="1073426">
                  <a:extLst>
                    <a:ext uri="{9D8B030D-6E8A-4147-A177-3AD203B41FA5}">
                      <a16:colId xmlns:a16="http://schemas.microsoft.com/office/drawing/2014/main" val="1008784355"/>
                    </a:ext>
                  </a:extLst>
                </a:gridCol>
                <a:gridCol w="1077913">
                  <a:extLst>
                    <a:ext uri="{9D8B030D-6E8A-4147-A177-3AD203B41FA5}">
                      <a16:colId xmlns:a16="http://schemas.microsoft.com/office/drawing/2014/main" val="2780305265"/>
                    </a:ext>
                  </a:extLst>
                </a:gridCol>
              </a:tblGrid>
              <a:tr h="677425">
                <a:tc>
                  <a:txBody>
                    <a:bodyPr/>
                    <a:lstStyle/>
                    <a:p>
                      <a:pPr algn="ctr">
                        <a:lnSpc>
                          <a:spcPct val="115000"/>
                        </a:lnSpc>
                        <a:spcAft>
                          <a:spcPts val="1000"/>
                        </a:spcAft>
                      </a:pPr>
                      <a:r>
                        <a:rPr lang="nl-BE" sz="2000" dirty="0">
                          <a:effectLst/>
                        </a:rPr>
                        <a:t>Overgangsjaar</a:t>
                      </a:r>
                      <a:r>
                        <a:rPr lang="nl-BE" sz="1800" dirty="0">
                          <a:effectLst/>
                        </a:rPr>
                        <a:t> </a:t>
                      </a:r>
                      <a:r>
                        <a:rPr lang="nl-BE" sz="1800" baseline="0" dirty="0" smtClean="0">
                          <a:effectLst/>
                        </a:rPr>
                        <a:t>      </a:t>
                      </a:r>
                      <a:r>
                        <a:rPr lang="nl-BE" sz="1800" dirty="0" smtClean="0">
                          <a:effectLst/>
                        </a:rPr>
                        <a:t>2018-2019</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2000" dirty="0" smtClean="0">
                          <a:effectLst/>
                        </a:rPr>
                        <a:t>1KO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2000" dirty="0" smtClean="0">
                          <a:effectLst/>
                        </a:rPr>
                        <a:t>2KO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2000" dirty="0" smtClean="0">
                          <a:effectLst/>
                        </a:rPr>
                        <a:t>1LO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2000" dirty="0" smtClean="0">
                          <a:effectLst/>
                        </a:rPr>
                        <a:t>4LO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2000" dirty="0" smtClean="0">
                          <a:effectLst/>
                        </a:rPr>
                        <a:t>5LO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2000" dirty="0" smtClean="0">
                          <a:effectLst/>
                        </a:rPr>
                        <a:t>6LO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2000" dirty="0" smtClean="0">
                          <a:effectLst/>
                        </a:rPr>
                        <a:t>1SO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2000" dirty="0" smtClean="0">
                          <a:effectLst/>
                        </a:rPr>
                        <a:t>3SO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extLst>
                  <a:ext uri="{0D108BD9-81ED-4DB2-BD59-A6C34878D82A}">
                    <a16:rowId xmlns:a16="http://schemas.microsoft.com/office/drawing/2014/main" val="1226181130"/>
                  </a:ext>
                </a:extLst>
              </a:tr>
              <a:tr h="554215">
                <a:tc>
                  <a:txBody>
                    <a:bodyPr/>
                    <a:lstStyle/>
                    <a:p>
                      <a:pPr algn="ctr">
                        <a:lnSpc>
                          <a:spcPct val="115000"/>
                        </a:lnSpc>
                        <a:spcAft>
                          <a:spcPts val="1000"/>
                        </a:spcAft>
                      </a:pPr>
                      <a:r>
                        <a:rPr lang="nl-BE" sz="2000" dirty="0">
                          <a:effectLst/>
                        </a:rPr>
                        <a:t>Contactmoment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1600" dirty="0">
                          <a:effectLst/>
                        </a:rPr>
                        <a:t>verplicht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nl-BE" sz="1600" i="1" dirty="0">
                          <a:effectLst/>
                        </a:rPr>
                        <a:t>aanbod</a:t>
                      </a:r>
                      <a:endParaRPr lang="nl-BE"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nl-BE" sz="1600" dirty="0">
                          <a:effectLst/>
                        </a:rPr>
                        <a:t>verplicht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nl-BE" sz="1600" dirty="0">
                          <a:effectLst/>
                        </a:rPr>
                        <a:t>geen aanbod</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nl-BE" sz="1600" i="1" dirty="0">
                          <a:effectLst/>
                        </a:rPr>
                        <a:t>beperkt aanbod</a:t>
                      </a:r>
                      <a:endParaRPr lang="nl-BE"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nl-BE" sz="1600" i="1" dirty="0">
                          <a:effectLst/>
                        </a:rPr>
                        <a:t>beperkt aanbod</a:t>
                      </a:r>
                      <a:endParaRPr lang="nl-BE"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1000"/>
                        </a:spcAft>
                      </a:pPr>
                      <a:r>
                        <a:rPr lang="nl-BE" sz="1600" dirty="0">
                          <a:effectLst/>
                        </a:rPr>
                        <a:t>verplicht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053240389"/>
                  </a:ext>
                </a:extLst>
              </a:tr>
              <a:tr h="554215">
                <a:tc>
                  <a:txBody>
                    <a:bodyPr/>
                    <a:lstStyle/>
                    <a:p>
                      <a:pPr algn="ctr">
                        <a:lnSpc>
                          <a:spcPct val="115000"/>
                        </a:lnSpc>
                        <a:spcAft>
                          <a:spcPts val="1000"/>
                        </a:spcAft>
                      </a:pPr>
                      <a:r>
                        <a:rPr lang="nl-BE" sz="2000" dirty="0">
                          <a:effectLst/>
                        </a:rPr>
                        <a:t>Vaccinatieaanbod</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D36"/>
                    </a:solidFill>
                  </a:tcPr>
                </a:tc>
                <a:tc>
                  <a:txBody>
                    <a:bodyPr/>
                    <a:lstStyle/>
                    <a:p>
                      <a:pPr algn="ctr">
                        <a:lnSpc>
                          <a:spcPct val="115000"/>
                        </a:lnSpc>
                        <a:spcAft>
                          <a:spcPts val="1000"/>
                        </a:spcAft>
                      </a:pPr>
                      <a:r>
                        <a:rPr lang="nl-BE" sz="1600" dirty="0">
                          <a:solidFill>
                            <a:schemeClr val="tx1"/>
                          </a:solidFill>
                          <a:effectLst/>
                        </a:rPr>
                        <a:t> </a:t>
                      </a:r>
                      <a:endParaRPr lang="nl-B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15000"/>
                        </a:lnSpc>
                        <a:spcAft>
                          <a:spcPts val="1000"/>
                        </a:spcAft>
                      </a:pPr>
                      <a:r>
                        <a:rPr lang="nl-BE" sz="1600" dirty="0">
                          <a:solidFill>
                            <a:schemeClr val="tx1"/>
                          </a:solidFill>
                          <a:effectLst/>
                        </a:rPr>
                        <a:t> </a:t>
                      </a:r>
                      <a:endParaRPr lang="nl-B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15000"/>
                        </a:lnSpc>
                        <a:spcAft>
                          <a:spcPts val="1000"/>
                        </a:spcAft>
                      </a:pPr>
                      <a:r>
                        <a:rPr lang="nl-BE" sz="1600" dirty="0">
                          <a:solidFill>
                            <a:schemeClr val="tx1"/>
                          </a:solidFill>
                          <a:effectLst/>
                        </a:rPr>
                        <a:t>X </a:t>
                      </a:r>
                      <a:endParaRPr lang="nl-B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15000"/>
                        </a:lnSpc>
                        <a:spcAft>
                          <a:spcPts val="1000"/>
                        </a:spcAft>
                      </a:pPr>
                      <a:r>
                        <a:rPr lang="nl-BE" sz="1600" dirty="0">
                          <a:solidFill>
                            <a:schemeClr val="tx1"/>
                          </a:solidFill>
                          <a:effectLst/>
                        </a:rPr>
                        <a:t> </a:t>
                      </a:r>
                      <a:endParaRPr lang="nl-B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15000"/>
                        </a:lnSpc>
                        <a:spcAft>
                          <a:spcPts val="1000"/>
                        </a:spcAft>
                      </a:pPr>
                      <a:r>
                        <a:rPr lang="nl-BE" sz="1600" dirty="0">
                          <a:solidFill>
                            <a:schemeClr val="tx1"/>
                          </a:solidFill>
                          <a:effectLst/>
                        </a:rPr>
                        <a:t>X</a:t>
                      </a:r>
                      <a:endParaRPr lang="nl-B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15000"/>
                        </a:lnSpc>
                        <a:spcAft>
                          <a:spcPts val="1000"/>
                        </a:spcAft>
                      </a:pPr>
                      <a:r>
                        <a:rPr lang="nl-BE" sz="1600" dirty="0">
                          <a:solidFill>
                            <a:schemeClr val="tx1"/>
                          </a:solidFill>
                          <a:effectLst/>
                        </a:rPr>
                        <a:t> </a:t>
                      </a:r>
                      <a:endParaRPr lang="nl-B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15000"/>
                        </a:lnSpc>
                        <a:spcAft>
                          <a:spcPts val="1000"/>
                        </a:spcAft>
                      </a:pPr>
                      <a:r>
                        <a:rPr lang="nl-BE" sz="1600" dirty="0" smtClean="0">
                          <a:solidFill>
                            <a:schemeClr val="tx1"/>
                          </a:solidFill>
                          <a:effectLst/>
                        </a:rPr>
                        <a:t>meisjes</a:t>
                      </a:r>
                      <a:endParaRPr lang="nl-B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15000"/>
                        </a:lnSpc>
                        <a:spcAft>
                          <a:spcPts val="1000"/>
                        </a:spcAft>
                      </a:pPr>
                      <a:r>
                        <a:rPr lang="nl-BE" sz="1600" dirty="0">
                          <a:solidFill>
                            <a:schemeClr val="tx1"/>
                          </a:solidFill>
                          <a:effectLst/>
                        </a:rPr>
                        <a:t>X </a:t>
                      </a:r>
                      <a:endParaRPr lang="nl-B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1490854245"/>
                  </a:ext>
                </a:extLst>
              </a:tr>
            </a:tbl>
          </a:graphicData>
        </a:graphic>
      </p:graphicFrame>
      <p:pic>
        <p:nvPicPr>
          <p:cNvPr id="1026" name="Picture 2" descr="Afbeeldingsresultaat voor kind met ou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16543">
            <a:off x="2816938" y="1973787"/>
            <a:ext cx="2180121" cy="12059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Afbeeldingsresultaat voor kind met ou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16543">
            <a:off x="1912477" y="4532778"/>
            <a:ext cx="2180121" cy="12059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Optimale onderwijsparticipatie</a:t>
            </a:r>
            <a:endParaRPr lang="nl-BE" dirty="0"/>
          </a:p>
        </p:txBody>
      </p:sp>
      <p:sp>
        <p:nvSpPr>
          <p:cNvPr id="4" name="Tijdelijke aanduiding voor inhoud 3"/>
          <p:cNvSpPr>
            <a:spLocks noGrp="1"/>
          </p:cNvSpPr>
          <p:nvPr>
            <p:ph idx="1"/>
          </p:nvPr>
        </p:nvSpPr>
        <p:spPr/>
        <p:txBody>
          <a:bodyPr>
            <a:normAutofit/>
          </a:bodyPr>
          <a:lstStyle/>
          <a:p>
            <a:r>
              <a:rPr lang="nl-BE" dirty="0"/>
              <a:t>School overlegt met CLB over afwezigheden:</a:t>
            </a:r>
          </a:p>
          <a:p>
            <a:pPr lvl="1"/>
            <a:r>
              <a:rPr lang="nl-BE" dirty="0" smtClean="0"/>
              <a:t>Kleuterparticipatie</a:t>
            </a:r>
          </a:p>
          <a:p>
            <a:pPr lvl="1"/>
            <a:r>
              <a:rPr lang="nl-BE" dirty="0" smtClean="0"/>
              <a:t>Frequente afwezigheden</a:t>
            </a:r>
          </a:p>
          <a:p>
            <a:pPr lvl="1"/>
            <a:r>
              <a:rPr lang="nl-BE" dirty="0" smtClean="0"/>
              <a:t>Ongewettigde afwezigheden (spijbelen)</a:t>
            </a:r>
          </a:p>
          <a:p>
            <a:pPr lvl="1"/>
            <a:r>
              <a:rPr lang="nl-BE" dirty="0" smtClean="0"/>
              <a:t>Preventieve schorsing</a:t>
            </a:r>
          </a:p>
          <a:p>
            <a:pPr lvl="1"/>
            <a:r>
              <a:rPr lang="nl-BE" dirty="0"/>
              <a:t>D</a:t>
            </a:r>
            <a:r>
              <a:rPr lang="nl-BE" dirty="0" smtClean="0"/>
              <a:t>efinitieve uitsluiting</a:t>
            </a:r>
          </a:p>
          <a:p>
            <a:r>
              <a:rPr lang="nl-BE" dirty="0" smtClean="0"/>
              <a:t>CLB biedt contactmoment aan </a:t>
            </a:r>
            <a:r>
              <a:rPr lang="nl-BE" dirty="0" err="1" smtClean="0"/>
              <a:t>aan</a:t>
            </a:r>
            <a:r>
              <a:rPr lang="nl-BE" dirty="0" smtClean="0"/>
              <a:t> anderstalige nieuwkomers</a:t>
            </a:r>
          </a:p>
          <a:p>
            <a:endParaRPr lang="nl-BE" dirty="0" smtClean="0"/>
          </a:p>
          <a:p>
            <a:endParaRPr lang="nl-BE" dirty="0"/>
          </a:p>
        </p:txBody>
      </p:sp>
    </p:spTree>
    <p:extLst>
      <p:ext uri="{BB962C8B-B14F-4D97-AF65-F5344CB8AC3E}">
        <p14:creationId xmlns:p14="http://schemas.microsoft.com/office/powerpoint/2010/main" val="22000507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Keuzeprocessen en aansluiting arbeid</a:t>
            </a:r>
            <a:endParaRPr lang="nl-BE" dirty="0"/>
          </a:p>
        </p:txBody>
      </p:sp>
      <p:sp>
        <p:nvSpPr>
          <p:cNvPr id="4" name="Tijdelijke aanduiding voor inhoud 3"/>
          <p:cNvSpPr>
            <a:spLocks noGrp="1"/>
          </p:cNvSpPr>
          <p:nvPr>
            <p:ph idx="1"/>
          </p:nvPr>
        </p:nvSpPr>
        <p:spPr/>
        <p:txBody>
          <a:bodyPr>
            <a:normAutofit/>
          </a:bodyPr>
          <a:lstStyle/>
          <a:p>
            <a:r>
              <a:rPr lang="nl-BE" dirty="0" smtClean="0"/>
              <a:t>Bijzondere aandacht!</a:t>
            </a:r>
          </a:p>
          <a:p>
            <a:r>
              <a:rPr lang="nl-BE" dirty="0" smtClean="0"/>
              <a:t>CLB organiseert informatiemomenten voor leerlingen. School </a:t>
            </a:r>
            <a:r>
              <a:rPr lang="nl-BE" dirty="0"/>
              <a:t>werkt hier actief aan </a:t>
            </a:r>
            <a:r>
              <a:rPr lang="nl-BE" dirty="0" smtClean="0"/>
              <a:t>mee</a:t>
            </a:r>
          </a:p>
          <a:p>
            <a:pPr lvl="1"/>
            <a:r>
              <a:rPr lang="nl-BE" dirty="0" smtClean="0"/>
              <a:t>Structuur en organisatie van onderwijs</a:t>
            </a:r>
          </a:p>
          <a:p>
            <a:pPr lvl="1"/>
            <a:r>
              <a:rPr lang="nl-BE" dirty="0" smtClean="0"/>
              <a:t>Volledig onderwijsaanbod</a:t>
            </a:r>
          </a:p>
          <a:p>
            <a:pPr lvl="1"/>
            <a:r>
              <a:rPr lang="nl-BE" dirty="0" smtClean="0"/>
              <a:t>Scharniermomenten: </a:t>
            </a:r>
          </a:p>
          <a:p>
            <a:pPr lvl="2"/>
            <a:r>
              <a:rPr lang="nl-BE" dirty="0" smtClean="0"/>
              <a:t>LO-SO</a:t>
            </a:r>
          </a:p>
          <a:p>
            <a:pPr lvl="2"/>
            <a:r>
              <a:rPr lang="nl-BE" dirty="0" smtClean="0"/>
              <a:t>1</a:t>
            </a:r>
            <a:r>
              <a:rPr lang="nl-BE" baseline="30000" dirty="0" smtClean="0"/>
              <a:t>ste</a:t>
            </a:r>
            <a:r>
              <a:rPr lang="nl-BE" dirty="0" smtClean="0"/>
              <a:t> graad SO-2</a:t>
            </a:r>
            <a:r>
              <a:rPr lang="nl-BE" baseline="30000" dirty="0" smtClean="0"/>
              <a:t>de</a:t>
            </a:r>
            <a:r>
              <a:rPr lang="nl-BE" dirty="0" smtClean="0"/>
              <a:t> graad SO</a:t>
            </a:r>
          </a:p>
          <a:p>
            <a:pPr lvl="2"/>
            <a:r>
              <a:rPr lang="nl-BE" dirty="0" smtClean="0"/>
              <a:t>SO-HO/arbeid</a:t>
            </a:r>
          </a:p>
          <a:p>
            <a:pPr lvl="2"/>
            <a:r>
              <a:rPr lang="nl-BE" dirty="0" smtClean="0"/>
              <a:t>Specifieke momenten voor specifieke groepen</a:t>
            </a:r>
            <a:endParaRPr lang="nl-BE" dirty="0"/>
          </a:p>
          <a:p>
            <a:endParaRPr lang="nl-BE" dirty="0" smtClean="0"/>
          </a:p>
          <a:p>
            <a:endParaRPr lang="nl-BE" dirty="0"/>
          </a:p>
        </p:txBody>
      </p:sp>
    </p:spTree>
    <p:extLst>
      <p:ext uri="{BB962C8B-B14F-4D97-AF65-F5344CB8AC3E}">
        <p14:creationId xmlns:p14="http://schemas.microsoft.com/office/powerpoint/2010/main" val="31218205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Draaischijffunctie</a:t>
            </a:r>
            <a:endParaRPr lang="nl-BE" dirty="0"/>
          </a:p>
        </p:txBody>
      </p:sp>
      <p:sp>
        <p:nvSpPr>
          <p:cNvPr id="4" name="Tijdelijke aanduiding voor inhoud 3"/>
          <p:cNvSpPr>
            <a:spLocks noGrp="1"/>
          </p:cNvSpPr>
          <p:nvPr>
            <p:ph idx="1"/>
          </p:nvPr>
        </p:nvSpPr>
        <p:spPr/>
        <p:txBody>
          <a:bodyPr>
            <a:normAutofit/>
          </a:bodyPr>
          <a:lstStyle/>
          <a:p>
            <a:r>
              <a:rPr lang="nl-BE" dirty="0" smtClean="0"/>
              <a:t>Doorverwijzing van onderwijs naar hulpverlening steeds via CLB</a:t>
            </a:r>
          </a:p>
          <a:p>
            <a:r>
              <a:rPr lang="nl-BE" dirty="0" smtClean="0"/>
              <a:t>Hulpaanbieders samen verantwoordelijk voor continuïteit van hulp:</a:t>
            </a:r>
          </a:p>
          <a:p>
            <a:pPr lvl="1"/>
            <a:r>
              <a:rPr lang="nl-BE" dirty="0" smtClean="0"/>
              <a:t>CLB en jeugdhulpaanbieders maken samen met cliënt afspraken over ondersteuning door jeugdhulpaanbieder in afwachting van effectieve opstart hulp.</a:t>
            </a:r>
            <a:endParaRPr lang="nl-BE" dirty="0"/>
          </a:p>
          <a:p>
            <a:endParaRPr lang="nl-BE" dirty="0" smtClean="0"/>
          </a:p>
          <a:p>
            <a:endParaRPr lang="nl-BE" dirty="0"/>
          </a:p>
        </p:txBody>
      </p:sp>
    </p:spTree>
    <p:extLst>
      <p:ext uri="{BB962C8B-B14F-4D97-AF65-F5344CB8AC3E}">
        <p14:creationId xmlns:p14="http://schemas.microsoft.com/office/powerpoint/2010/main" val="10195886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1703389" y="0"/>
            <a:ext cx="10190163"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000" b="0" i="0" u="none" strike="noStrike" cap="none">
              <a:solidFill>
                <a:srgbClr val="222268"/>
              </a:solidFill>
              <a:latin typeface="Calibri"/>
              <a:ea typeface="Calibri"/>
              <a:cs typeface="Calibri"/>
              <a:sym typeface="Calibri"/>
            </a:endParaRPr>
          </a:p>
        </p:txBody>
      </p:sp>
      <p:sp>
        <p:nvSpPr>
          <p:cNvPr id="702" name="Shape 702"/>
          <p:cNvSpPr txBox="1">
            <a:spLocks noGrp="1"/>
          </p:cNvSpPr>
          <p:nvPr>
            <p:ph type="sldNum" idx="4294967295"/>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nl-BE" sz="900">
                <a:solidFill>
                  <a:srgbClr val="128015"/>
                </a:solidFill>
                <a:latin typeface="Verdana"/>
                <a:ea typeface="Verdana"/>
                <a:cs typeface="Verdana"/>
                <a:sym typeface="Verdana"/>
              </a:rPr>
              <a:t>59</a:t>
            </a:fld>
            <a:endParaRPr sz="900">
              <a:solidFill>
                <a:srgbClr val="128015"/>
              </a:solidFill>
              <a:latin typeface="Verdana"/>
              <a:ea typeface="Verdana"/>
              <a:cs typeface="Verdana"/>
              <a:sym typeface="Verdana"/>
            </a:endParaRPr>
          </a:p>
        </p:txBody>
      </p:sp>
      <p:pic>
        <p:nvPicPr>
          <p:cNvPr id="703" name="Shape 703"/>
          <p:cNvPicPr preferRelativeResize="0">
            <a:picLocks noGrp="1"/>
          </p:cNvPicPr>
          <p:nvPr>
            <p:ph type="body" idx="1"/>
          </p:nvPr>
        </p:nvPicPr>
        <p:blipFill rotWithShape="1">
          <a:blip r:embed="rId3">
            <a:alphaModFix/>
          </a:blip>
          <a:srcRect/>
          <a:stretch/>
        </p:blipFill>
        <p:spPr>
          <a:xfrm>
            <a:off x="-32205" y="-250938"/>
            <a:ext cx="12192229" cy="6972413"/>
          </a:xfrm>
          <a:prstGeom prst="rect">
            <a:avLst/>
          </a:prstGeom>
          <a:noFill/>
          <a:ln>
            <a:noFill/>
          </a:ln>
        </p:spPr>
      </p:pic>
    </p:spTree>
    <p:extLst>
      <p:ext uri="{BB962C8B-B14F-4D97-AF65-F5344CB8AC3E}">
        <p14:creationId xmlns:p14="http://schemas.microsoft.com/office/powerpoint/2010/main" val="2892483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smtClean="0">
                <a:solidFill>
                  <a:srgbClr val="1D71B8"/>
                </a:solidFill>
              </a:rPr>
              <a:t>Vervolg: basisvorming</a:t>
            </a:r>
            <a:endParaRPr lang="nl-BE" dirty="0">
              <a:solidFill>
                <a:srgbClr val="1D71B8"/>
              </a:solidFill>
            </a:endParaRPr>
          </a:p>
        </p:txBody>
      </p:sp>
      <p:sp>
        <p:nvSpPr>
          <p:cNvPr id="9" name="Tijdelijke aanduiding voor inhoud 8"/>
          <p:cNvSpPr>
            <a:spLocks noGrp="1"/>
          </p:cNvSpPr>
          <p:nvPr>
            <p:ph idx="1"/>
          </p:nvPr>
        </p:nvSpPr>
        <p:spPr/>
        <p:txBody>
          <a:bodyPr>
            <a:normAutofit/>
          </a:bodyPr>
          <a:lstStyle/>
          <a:p>
            <a:r>
              <a:rPr lang="nl-BE" dirty="0"/>
              <a:t>Modulair, binnen drie jaar de hele cyclus </a:t>
            </a:r>
            <a:r>
              <a:rPr lang="nl-BE" dirty="0" smtClean="0"/>
              <a:t>doorlopen</a:t>
            </a:r>
          </a:p>
          <a:p>
            <a:pPr marL="0" indent="0">
              <a:buNone/>
            </a:pPr>
            <a:endParaRPr lang="nl-BE" dirty="0"/>
          </a:p>
          <a:p>
            <a:pPr lvl="1"/>
            <a:r>
              <a:rPr lang="nl-BE" dirty="0"/>
              <a:t>Kansenbevordering 								2 d </a:t>
            </a:r>
            <a:r>
              <a:rPr lang="nl-BE" dirty="0" smtClean="0"/>
              <a:t>inleefstage									1 d</a:t>
            </a:r>
            <a:endParaRPr lang="nl-BE" dirty="0"/>
          </a:p>
          <a:p>
            <a:pPr lvl="1"/>
            <a:r>
              <a:rPr lang="nl-BE" dirty="0"/>
              <a:t>Beroepsgeheim, deontologie en dilemmatraining				4 d</a:t>
            </a:r>
          </a:p>
          <a:p>
            <a:pPr lvl="1"/>
            <a:r>
              <a:rPr lang="nl-BE" dirty="0"/>
              <a:t>Onderwijsloopbaan voor leerlingen zonder en met specifieke noden	</a:t>
            </a:r>
            <a:r>
              <a:rPr lang="nl-BE" dirty="0" smtClean="0"/>
              <a:t>	2 </a:t>
            </a:r>
            <a:r>
              <a:rPr lang="nl-BE" dirty="0"/>
              <a:t>d</a:t>
            </a:r>
          </a:p>
          <a:p>
            <a:pPr lvl="1"/>
            <a:r>
              <a:rPr lang="nl-BE" dirty="0"/>
              <a:t>Kapstokken bij een handelingsgericht diagnostisch traject			2 d</a:t>
            </a:r>
          </a:p>
          <a:p>
            <a:pPr lvl="1"/>
            <a:r>
              <a:rPr lang="nl-BE" dirty="0"/>
              <a:t>Integrale jeugdhulp								2 d</a:t>
            </a:r>
          </a:p>
          <a:p>
            <a:pPr lvl="1"/>
            <a:r>
              <a:rPr lang="nl-BE" dirty="0" smtClean="0"/>
              <a:t>Systematische contactmomenten					</a:t>
            </a:r>
            <a:r>
              <a:rPr lang="nl-BE" dirty="0"/>
              <a:t>	0,5 d</a:t>
            </a:r>
          </a:p>
          <a:p>
            <a:pPr lvl="1"/>
            <a:r>
              <a:rPr lang="nl-BE" dirty="0"/>
              <a:t>Zelfzorg			</a:t>
            </a:r>
            <a:r>
              <a:rPr lang="nl-BE" dirty="0" smtClean="0"/>
              <a:t>						</a:t>
            </a:r>
            <a:r>
              <a:rPr lang="nl-BE" dirty="0"/>
              <a:t>	</a:t>
            </a:r>
            <a:r>
              <a:rPr lang="nl-BE" dirty="0" smtClean="0"/>
              <a:t>0,5 d</a:t>
            </a:r>
            <a:endParaRPr lang="nl-BE" dirty="0"/>
          </a:p>
          <a:p>
            <a:endParaRPr lang="nl-BE" dirty="0"/>
          </a:p>
        </p:txBody>
      </p:sp>
    </p:spTree>
    <p:extLst>
      <p:ext uri="{BB962C8B-B14F-4D97-AF65-F5344CB8AC3E}">
        <p14:creationId xmlns:p14="http://schemas.microsoft.com/office/powerpoint/2010/main" val="3471099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Samenwerking </a:t>
            </a:r>
            <a:br>
              <a:rPr lang="nl-BE" dirty="0" smtClean="0"/>
            </a:br>
            <a:r>
              <a:rPr lang="nl-BE" dirty="0" smtClean="0"/>
              <a:t>binnen en buiten CLB</a:t>
            </a:r>
            <a:endParaRPr lang="nl-BE" dirty="0"/>
          </a:p>
        </p:txBody>
      </p:sp>
    </p:spTree>
    <p:extLst>
      <p:ext uri="{BB962C8B-B14F-4D97-AF65-F5344CB8AC3E}">
        <p14:creationId xmlns:p14="http://schemas.microsoft.com/office/powerpoint/2010/main" val="15809369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Shape 709" descr="http://www.achterhoeknetwerk.nl/wp-content/uploads/2016/01/Netwerken.jpg"/>
          <p:cNvPicPr preferRelativeResize="0"/>
          <p:nvPr/>
        </p:nvPicPr>
        <p:blipFill rotWithShape="1">
          <a:blip r:embed="rId3">
            <a:alphaModFix/>
          </a:blip>
          <a:srcRect/>
          <a:stretch/>
        </p:blipFill>
        <p:spPr>
          <a:xfrm>
            <a:off x="0" y="-129246"/>
            <a:ext cx="12192000" cy="6987246"/>
          </a:xfrm>
          <a:prstGeom prst="rect">
            <a:avLst/>
          </a:prstGeom>
          <a:noFill/>
          <a:ln>
            <a:noFill/>
          </a:ln>
        </p:spPr>
      </p:pic>
      <p:sp>
        <p:nvSpPr>
          <p:cNvPr id="710" name="Shape 710"/>
          <p:cNvSpPr txBox="1">
            <a:spLocks noGrp="1"/>
          </p:cNvSpPr>
          <p:nvPr>
            <p:ph type="ctrTitle"/>
          </p:nvPr>
        </p:nvSpPr>
        <p:spPr>
          <a:xfrm>
            <a:off x="3030488" y="4581128"/>
            <a:ext cx="6131024" cy="21602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BE" sz="4400" b="1" i="0" u="none" strike="noStrike" cap="none">
                <a:latin typeface="Calibri"/>
                <a:ea typeface="Calibri"/>
                <a:cs typeface="Calibri"/>
                <a:sym typeface="Calibri"/>
              </a:rPr>
              <a:t>Werken in een vrij CLB …</a:t>
            </a:r>
            <a:br>
              <a:rPr lang="nl-BE" sz="4400" b="1" i="0" u="none" strike="noStrike" cap="none">
                <a:latin typeface="Calibri"/>
                <a:ea typeface="Calibri"/>
                <a:cs typeface="Calibri"/>
                <a:sym typeface="Calibri"/>
              </a:rPr>
            </a:br>
            <a:r>
              <a:rPr lang="nl-BE" sz="4400" b="1" i="0" u="none" strike="noStrike" cap="none">
                <a:latin typeface="Calibri"/>
                <a:ea typeface="Calibri"/>
                <a:cs typeface="Calibri"/>
                <a:sym typeface="Calibri"/>
              </a:rPr>
              <a:t>ruimer dan je denkt!</a:t>
            </a:r>
            <a:endParaRPr sz="4800" b="1"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21261756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binnen en buiten CLB</a:t>
            </a:r>
            <a:endParaRPr lang="nl-BE" dirty="0"/>
          </a:p>
        </p:txBody>
      </p:sp>
      <p:sp>
        <p:nvSpPr>
          <p:cNvPr id="4" name="Tijdelijke aanduiding voor inhoud 3"/>
          <p:cNvSpPr>
            <a:spLocks noGrp="1"/>
          </p:cNvSpPr>
          <p:nvPr>
            <p:ph idx="1"/>
          </p:nvPr>
        </p:nvSpPr>
        <p:spPr>
          <a:xfrm>
            <a:off x="5183188" y="1086816"/>
            <a:ext cx="6530276" cy="4873625"/>
          </a:xfrm>
        </p:spPr>
        <p:txBody>
          <a:bodyPr/>
          <a:lstStyle/>
          <a:p>
            <a:r>
              <a:rPr lang="nl-BE" dirty="0"/>
              <a:t>Samenwerking school-CLB</a:t>
            </a:r>
          </a:p>
          <a:p>
            <a:r>
              <a:rPr lang="nl-BE" dirty="0"/>
              <a:t>Samenwerking CLB-PBD</a:t>
            </a:r>
          </a:p>
          <a:p>
            <a:r>
              <a:rPr lang="nl-BE" dirty="0"/>
              <a:t>CLB in het Vlaamse onderwijsveld</a:t>
            </a:r>
          </a:p>
          <a:p>
            <a:r>
              <a:rPr lang="nl-BE" dirty="0"/>
              <a:t>CLB als brug tussen onderwijs en welzijn</a:t>
            </a:r>
          </a:p>
          <a:p>
            <a:r>
              <a:rPr lang="nl-BE" dirty="0"/>
              <a:t>Samenwerking binnen Vrij CLB </a:t>
            </a:r>
          </a:p>
          <a:p>
            <a:r>
              <a:rPr lang="nl-BE" dirty="0" err="1"/>
              <a:t>Netoverstijgende</a:t>
            </a:r>
            <a:r>
              <a:rPr lang="nl-BE" dirty="0"/>
              <a:t> samenwerking</a:t>
            </a:r>
          </a:p>
          <a:p>
            <a:r>
              <a:rPr lang="nl-BE" dirty="0"/>
              <a:t>Relatie CLB met overheid</a:t>
            </a:r>
          </a:p>
          <a:p>
            <a:endParaRPr lang="nl-BE" dirty="0"/>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3884641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binnen en buiten CLB</a:t>
            </a:r>
            <a:endParaRPr lang="nl-BE" dirty="0"/>
          </a:p>
        </p:txBody>
      </p:sp>
      <p:sp>
        <p:nvSpPr>
          <p:cNvPr id="4" name="Tijdelijke aanduiding voor inhoud 3"/>
          <p:cNvSpPr>
            <a:spLocks noGrp="1"/>
          </p:cNvSpPr>
          <p:nvPr>
            <p:ph idx="1"/>
          </p:nvPr>
        </p:nvSpPr>
        <p:spPr>
          <a:xfrm>
            <a:off x="5183188" y="1086816"/>
            <a:ext cx="6530276" cy="4873625"/>
          </a:xfrm>
        </p:spPr>
        <p:txBody>
          <a:bodyPr anchor="ctr"/>
          <a:lstStyle/>
          <a:p>
            <a:pPr marL="0" indent="0" algn="ctr">
              <a:buNone/>
            </a:pPr>
            <a:r>
              <a:rPr lang="nl-BE" b="1" dirty="0">
                <a:solidFill>
                  <a:srgbClr val="008D36"/>
                </a:solidFill>
              </a:rPr>
              <a:t>Samenwerking </a:t>
            </a:r>
            <a:endParaRPr lang="nl-BE" b="1" dirty="0" smtClean="0">
              <a:solidFill>
                <a:srgbClr val="008D36"/>
              </a:solidFill>
            </a:endParaRPr>
          </a:p>
          <a:p>
            <a:pPr marL="0" indent="0" algn="ctr">
              <a:buNone/>
            </a:pPr>
            <a:r>
              <a:rPr lang="nl-BE" b="1" dirty="0" smtClean="0">
                <a:solidFill>
                  <a:srgbClr val="008D36"/>
                </a:solidFill>
              </a:rPr>
              <a:t>school-CLB</a:t>
            </a:r>
            <a:endParaRPr lang="nl-BE" b="1" dirty="0">
              <a:solidFill>
                <a:srgbClr val="008D36"/>
              </a:solidFill>
            </a:endParaRP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4538070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school - CLB</a:t>
            </a:r>
            <a:endParaRPr lang="nl-BE" dirty="0"/>
          </a:p>
        </p:txBody>
      </p:sp>
      <p:sp>
        <p:nvSpPr>
          <p:cNvPr id="4" name="Tijdelijke aanduiding voor inhoud 3"/>
          <p:cNvSpPr>
            <a:spLocks noGrp="1"/>
          </p:cNvSpPr>
          <p:nvPr>
            <p:ph idx="1"/>
          </p:nvPr>
        </p:nvSpPr>
        <p:spPr/>
        <p:txBody>
          <a:bodyPr>
            <a:normAutofit/>
          </a:bodyPr>
          <a:lstStyle/>
          <a:p>
            <a:r>
              <a:rPr lang="nl-BE" dirty="0" smtClean="0"/>
              <a:t>Vooraf</a:t>
            </a:r>
          </a:p>
          <a:p>
            <a:pPr lvl="1"/>
            <a:r>
              <a:rPr lang="nl-BE" dirty="0" smtClean="0"/>
              <a:t>De </a:t>
            </a:r>
            <a:r>
              <a:rPr lang="nl-BE" dirty="0"/>
              <a:t>school ontwikkelt een beleid op leerlingenbegeleiding dat is afgestemd op het pedagogisch project, de noden van de leerlingenpopulatie en de context waarin de school zich bevindt. Het zorg- en </a:t>
            </a:r>
            <a:r>
              <a:rPr lang="nl-BE" dirty="0" err="1"/>
              <a:t>GOKbeleid</a:t>
            </a:r>
            <a:r>
              <a:rPr lang="nl-BE" dirty="0"/>
              <a:t>, zoals omschreven in het schoolwerkplan, wordt erin geïntegreerd. </a:t>
            </a:r>
            <a:endParaRPr lang="nl-BE" dirty="0" smtClean="0"/>
          </a:p>
          <a:p>
            <a:pPr lvl="1"/>
            <a:r>
              <a:rPr lang="nl-BE" dirty="0" smtClean="0"/>
              <a:t>Het </a:t>
            </a:r>
            <a:r>
              <a:rPr lang="nl-BE" dirty="0"/>
              <a:t>beleid op leerlingenbegeleiding omvat de begeleiding van de leerlingen, het ondersteunen van het handelen van het onderwijzend personeel en de coördinatie van alle leerlingbegeleidingsinitiatieven op niveau van de school. </a:t>
            </a:r>
            <a:endParaRPr lang="nl-BE" dirty="0" smtClean="0"/>
          </a:p>
          <a:p>
            <a:pPr lvl="1"/>
            <a:r>
              <a:rPr lang="nl-BE" dirty="0" smtClean="0"/>
              <a:t>De </a:t>
            </a:r>
            <a:r>
              <a:rPr lang="nl-BE" dirty="0"/>
              <a:t>school implementeert, evalueert en stuurt, zo nodig, dat beleid bij. Ter versterking van dat beleid voert de school een professionaliseringsbeleid</a:t>
            </a:r>
            <a:r>
              <a:rPr lang="nl-BE" dirty="0" smtClean="0"/>
              <a:t>.</a:t>
            </a:r>
          </a:p>
          <a:p>
            <a:pPr marL="268288" indent="0">
              <a:buNone/>
            </a:pPr>
            <a:r>
              <a:rPr lang="nl-BE" dirty="0" smtClean="0">
                <a:solidFill>
                  <a:srgbClr val="008D36"/>
                </a:solidFill>
              </a:rPr>
              <a:t>= Erkenningsvoorwaarde voor de school</a:t>
            </a:r>
            <a:endParaRPr lang="nl-BE" dirty="0">
              <a:solidFill>
                <a:srgbClr val="008D36"/>
              </a:solidFill>
            </a:endParaRPr>
          </a:p>
        </p:txBody>
      </p:sp>
    </p:spTree>
    <p:extLst>
      <p:ext uri="{BB962C8B-B14F-4D97-AF65-F5344CB8AC3E}">
        <p14:creationId xmlns:p14="http://schemas.microsoft.com/office/powerpoint/2010/main" val="18667603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school - CLB</a:t>
            </a:r>
            <a:endParaRPr lang="nl-BE" dirty="0"/>
          </a:p>
        </p:txBody>
      </p:sp>
      <p:sp>
        <p:nvSpPr>
          <p:cNvPr id="4" name="Tijdelijke aanduiding voor inhoud 3"/>
          <p:cNvSpPr>
            <a:spLocks noGrp="1"/>
          </p:cNvSpPr>
          <p:nvPr>
            <p:ph idx="1"/>
          </p:nvPr>
        </p:nvSpPr>
        <p:spPr/>
        <p:txBody>
          <a:bodyPr>
            <a:normAutofit/>
          </a:bodyPr>
          <a:lstStyle/>
          <a:p>
            <a:r>
              <a:rPr lang="nl-BE" dirty="0"/>
              <a:t>De samenwerking tussen een centrum en een school loopt voor onbepaalde duur en start in het begin van een schooljaar</a:t>
            </a:r>
            <a:r>
              <a:rPr lang="nl-BE" dirty="0" smtClean="0"/>
              <a:t>.</a:t>
            </a:r>
          </a:p>
          <a:p>
            <a:endParaRPr lang="nl-BE" dirty="0"/>
          </a:p>
          <a:p>
            <a:r>
              <a:rPr lang="nl-BE" dirty="0" smtClean="0"/>
              <a:t>Het </a:t>
            </a:r>
            <a:r>
              <a:rPr lang="nl-BE" dirty="0"/>
              <a:t>centrum en de school maken afspraken over de </a:t>
            </a:r>
            <a:r>
              <a:rPr lang="nl-BE" dirty="0" err="1" smtClean="0"/>
              <a:t>schoolspecifieke</a:t>
            </a:r>
            <a:r>
              <a:rPr lang="nl-BE" dirty="0" smtClean="0"/>
              <a:t> samenwerking </a:t>
            </a:r>
            <a:r>
              <a:rPr lang="nl-BE" dirty="0"/>
              <a:t>en leggen die vast. De school neemt daarvoor het initiatief</a:t>
            </a:r>
            <a:r>
              <a:rPr lang="nl-BE" dirty="0" smtClean="0"/>
              <a:t>.</a:t>
            </a:r>
          </a:p>
          <a:p>
            <a:endParaRPr lang="nl-BE" dirty="0"/>
          </a:p>
          <a:p>
            <a:r>
              <a:rPr lang="nl-BE" dirty="0" smtClean="0"/>
              <a:t>Deze </a:t>
            </a:r>
            <a:r>
              <a:rPr lang="nl-BE" dirty="0"/>
              <a:t>afspraken </a:t>
            </a:r>
            <a:r>
              <a:rPr lang="nl-BE" dirty="0" smtClean="0"/>
              <a:t>zijn </a:t>
            </a:r>
            <a:r>
              <a:rPr lang="nl-BE" dirty="0"/>
              <a:t>gebaseerd op het beleid op leerlingenbegeleiding van de </a:t>
            </a:r>
            <a:r>
              <a:rPr lang="nl-BE" dirty="0" smtClean="0"/>
              <a:t>school.</a:t>
            </a:r>
          </a:p>
        </p:txBody>
      </p:sp>
    </p:spTree>
    <p:extLst>
      <p:ext uri="{BB962C8B-B14F-4D97-AF65-F5344CB8AC3E}">
        <p14:creationId xmlns:p14="http://schemas.microsoft.com/office/powerpoint/2010/main" val="27116446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school - CLB</a:t>
            </a:r>
            <a:endParaRPr lang="nl-BE" dirty="0"/>
          </a:p>
        </p:txBody>
      </p:sp>
      <p:sp>
        <p:nvSpPr>
          <p:cNvPr id="4" name="Tijdelijke aanduiding voor inhoud 3"/>
          <p:cNvSpPr>
            <a:spLocks noGrp="1"/>
          </p:cNvSpPr>
          <p:nvPr>
            <p:ph idx="1"/>
          </p:nvPr>
        </p:nvSpPr>
        <p:spPr/>
        <p:txBody>
          <a:bodyPr>
            <a:normAutofit lnSpcReduction="10000"/>
          </a:bodyPr>
          <a:lstStyle/>
          <a:p>
            <a:r>
              <a:rPr lang="nl-BE" dirty="0" smtClean="0"/>
              <a:t>De </a:t>
            </a:r>
            <a:r>
              <a:rPr lang="nl-BE" dirty="0"/>
              <a:t>school en het centrum maken minstens afspraken over</a:t>
            </a:r>
            <a:endParaRPr lang="nl-BE" dirty="0" smtClean="0"/>
          </a:p>
          <a:p>
            <a:pPr marL="971550" lvl="1" indent="-514350">
              <a:buFont typeface="+mj-lt"/>
              <a:buAutoNum type="arabicPeriod"/>
            </a:pPr>
            <a:r>
              <a:rPr lang="nl-BE" dirty="0" smtClean="0"/>
              <a:t>de </a:t>
            </a:r>
            <a:r>
              <a:rPr lang="nl-BE" dirty="0"/>
              <a:t>rol- en taakverdeling van de school en het centrum ter uitvoering van leerlingenbegeleiding; </a:t>
            </a:r>
          </a:p>
          <a:p>
            <a:pPr marL="971550" lvl="1" indent="-514350">
              <a:buFont typeface="+mj-lt"/>
              <a:buAutoNum type="arabicPeriod"/>
            </a:pPr>
            <a:r>
              <a:rPr lang="nl-BE" dirty="0" smtClean="0"/>
              <a:t>de </a:t>
            </a:r>
            <a:r>
              <a:rPr lang="nl-BE" dirty="0"/>
              <a:t>uitwisseling van relevante informatie tussen de school en het centrum; </a:t>
            </a:r>
          </a:p>
          <a:p>
            <a:pPr marL="971550" lvl="1" indent="-514350">
              <a:buFont typeface="+mj-lt"/>
              <a:buAutoNum type="arabicPeriod"/>
            </a:pPr>
            <a:r>
              <a:rPr lang="nl-BE" dirty="0" smtClean="0"/>
              <a:t>de </a:t>
            </a:r>
            <a:r>
              <a:rPr lang="nl-BE" dirty="0"/>
              <a:t>informatiemomenten voor leerlingen over de structuur en de organisatie van het Vlaamse onderwijs, het volledige onderwijsaanbod en, specifiek voor secundaire scholen, de aansluiting van het onderwijs op de arbeidsmarkt;</a:t>
            </a:r>
          </a:p>
          <a:p>
            <a:pPr marL="971550" lvl="1" indent="-514350">
              <a:buFont typeface="+mj-lt"/>
              <a:buAutoNum type="arabicPeriod"/>
            </a:pPr>
            <a:r>
              <a:rPr lang="nl-BE" dirty="0" smtClean="0"/>
              <a:t>de </a:t>
            </a:r>
            <a:r>
              <a:rPr lang="nl-BE" dirty="0"/>
              <a:t>wijze waarop de samenwerking tussen de school en het centrum wordt geëvalueerd en de wijze waarop de afspraken over de </a:t>
            </a:r>
            <a:r>
              <a:rPr lang="nl-BE" dirty="0" err="1"/>
              <a:t>schoolspecifieke</a:t>
            </a:r>
            <a:r>
              <a:rPr lang="nl-BE" dirty="0"/>
              <a:t> samenwerking bijgestuurd kunnen worden</a:t>
            </a:r>
            <a:r>
              <a:rPr lang="nl-BE" dirty="0" smtClean="0"/>
              <a:t>.</a:t>
            </a:r>
          </a:p>
          <a:p>
            <a:r>
              <a:rPr lang="nl-BE" dirty="0"/>
              <a:t>Op basis van een evaluatie van de samenwerking kunnen de samenwerkingsafspraken in onderling overleg worden bijgestuurd.</a:t>
            </a:r>
          </a:p>
          <a:p>
            <a:endParaRPr lang="nl-BE" dirty="0"/>
          </a:p>
          <a:p>
            <a:pPr marL="971550" lvl="1" indent="-514350">
              <a:buFont typeface="+mj-lt"/>
              <a:buAutoNum type="arabicPeriod"/>
            </a:pPr>
            <a:endParaRPr lang="nl-BE" dirty="0"/>
          </a:p>
        </p:txBody>
      </p:sp>
    </p:spTree>
    <p:extLst>
      <p:ext uri="{BB962C8B-B14F-4D97-AF65-F5344CB8AC3E}">
        <p14:creationId xmlns:p14="http://schemas.microsoft.com/office/powerpoint/2010/main" val="36901761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school - CLB</a:t>
            </a:r>
            <a:endParaRPr lang="nl-BE" dirty="0"/>
          </a:p>
        </p:txBody>
      </p:sp>
      <p:sp>
        <p:nvSpPr>
          <p:cNvPr id="4" name="Tijdelijke aanduiding voor inhoud 3"/>
          <p:cNvSpPr>
            <a:spLocks noGrp="1"/>
          </p:cNvSpPr>
          <p:nvPr>
            <p:ph idx="1"/>
          </p:nvPr>
        </p:nvSpPr>
        <p:spPr/>
        <p:txBody>
          <a:bodyPr>
            <a:normAutofit/>
          </a:bodyPr>
          <a:lstStyle/>
          <a:p>
            <a:r>
              <a:rPr lang="nl-BE" dirty="0"/>
              <a:t>De </a:t>
            </a:r>
            <a:r>
              <a:rPr lang="nl-BE" dirty="0" err="1"/>
              <a:t>core</a:t>
            </a:r>
            <a:r>
              <a:rPr lang="nl-BE" dirty="0"/>
              <a:t> business van de school ligt op </a:t>
            </a:r>
            <a:r>
              <a:rPr lang="nl-BE" dirty="0">
                <a:solidFill>
                  <a:srgbClr val="1D71B8"/>
                </a:solidFill>
              </a:rPr>
              <a:t>onderwijs, het pedagogisch en didactisch vlak</a:t>
            </a:r>
            <a:r>
              <a:rPr lang="nl-BE" dirty="0"/>
              <a:t> en het creëren van een </a:t>
            </a:r>
            <a:r>
              <a:rPr lang="nl-BE" dirty="0">
                <a:solidFill>
                  <a:srgbClr val="1D71B8"/>
                </a:solidFill>
              </a:rPr>
              <a:t>positief leer- en leefklimaat </a:t>
            </a:r>
            <a:r>
              <a:rPr lang="nl-BE" dirty="0"/>
              <a:t>op school waarin alle leerlingen gedijen. Ze kan voor beleidsondersteuning een beroep doen op haar pedagogische begeleidingsdienst. </a:t>
            </a:r>
          </a:p>
          <a:p>
            <a:r>
              <a:rPr lang="nl-BE" dirty="0"/>
              <a:t>De </a:t>
            </a:r>
            <a:r>
              <a:rPr lang="nl-BE" dirty="0" err="1"/>
              <a:t>core</a:t>
            </a:r>
            <a:r>
              <a:rPr lang="nl-BE" dirty="0"/>
              <a:t> business van het CLB is het </a:t>
            </a:r>
            <a:r>
              <a:rPr lang="nl-BE" dirty="0">
                <a:solidFill>
                  <a:srgbClr val="1D71B8"/>
                </a:solidFill>
              </a:rPr>
              <a:t>begeleiden</a:t>
            </a:r>
            <a:r>
              <a:rPr lang="nl-BE" dirty="0"/>
              <a:t> van leerlingen bij wie de </a:t>
            </a:r>
            <a:r>
              <a:rPr lang="nl-BE" dirty="0">
                <a:solidFill>
                  <a:srgbClr val="1D71B8"/>
                </a:solidFill>
              </a:rPr>
              <a:t>afstemming</a:t>
            </a:r>
            <a:r>
              <a:rPr lang="nl-BE" dirty="0"/>
              <a:t> tussen hun noden en het aanbod moeilijk loopt . De </a:t>
            </a:r>
            <a:r>
              <a:rPr lang="nl-BE" dirty="0" err="1"/>
              <a:t>CLB’s</a:t>
            </a:r>
            <a:r>
              <a:rPr lang="nl-BE" dirty="0"/>
              <a:t> zetten daarvoor hun </a:t>
            </a:r>
            <a:r>
              <a:rPr lang="nl-BE" dirty="0">
                <a:solidFill>
                  <a:srgbClr val="1D71B8"/>
                </a:solidFill>
              </a:rPr>
              <a:t>hulpverlenings-, gedragswetenschappelijke en medische expertise</a:t>
            </a:r>
            <a:r>
              <a:rPr lang="nl-BE" dirty="0"/>
              <a:t> in, en zijn voor de leerlingen de </a:t>
            </a:r>
            <a:r>
              <a:rPr lang="nl-BE" dirty="0">
                <a:solidFill>
                  <a:srgbClr val="1D71B8"/>
                </a:solidFill>
              </a:rPr>
              <a:t>draaischijf</a:t>
            </a:r>
            <a:r>
              <a:rPr lang="nl-BE" dirty="0"/>
              <a:t> naar externe hulpverlening als die nodig blijkt. </a:t>
            </a:r>
            <a:endParaRPr lang="nl-BE" dirty="0" smtClean="0"/>
          </a:p>
          <a:p>
            <a:r>
              <a:rPr lang="nl-BE" dirty="0" smtClean="0"/>
              <a:t>School </a:t>
            </a:r>
            <a:r>
              <a:rPr lang="nl-BE" dirty="0"/>
              <a:t>en CLB zorgen zo samen voor een zorgcontinuüm.</a:t>
            </a:r>
          </a:p>
          <a:p>
            <a:endParaRPr lang="nl-BE" dirty="0"/>
          </a:p>
          <a:p>
            <a:pPr marL="971550" lvl="1" indent="-514350">
              <a:buFont typeface="+mj-lt"/>
              <a:buAutoNum type="arabicPeriod"/>
            </a:pPr>
            <a:endParaRPr lang="nl-BE" dirty="0"/>
          </a:p>
        </p:txBody>
      </p:sp>
    </p:spTree>
    <p:extLst>
      <p:ext uri="{BB962C8B-B14F-4D97-AF65-F5344CB8AC3E}">
        <p14:creationId xmlns:p14="http://schemas.microsoft.com/office/powerpoint/2010/main" val="33316471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30" name="Shape 730"/>
          <p:cNvSpPr txBox="1">
            <a:spLocks noGrp="1"/>
          </p:cNvSpPr>
          <p:nvPr>
            <p:ph type="sldNum" idx="4294967295"/>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nl-BE" sz="900">
                <a:solidFill>
                  <a:srgbClr val="128015"/>
                </a:solidFill>
                <a:latin typeface="Verdana"/>
                <a:ea typeface="Verdana"/>
                <a:cs typeface="Verdana"/>
                <a:sym typeface="Verdana"/>
              </a:rPr>
              <a:t>68</a:t>
            </a:fld>
            <a:endParaRPr sz="900">
              <a:solidFill>
                <a:srgbClr val="128015"/>
              </a:solidFill>
              <a:latin typeface="Verdana"/>
              <a:ea typeface="Verdana"/>
              <a:cs typeface="Verdana"/>
              <a:sym typeface="Verdana"/>
            </a:endParaRPr>
          </a:p>
        </p:txBody>
      </p:sp>
      <p:grpSp>
        <p:nvGrpSpPr>
          <p:cNvPr id="9" name="Groep 8"/>
          <p:cNvGrpSpPr/>
          <p:nvPr/>
        </p:nvGrpSpPr>
        <p:grpSpPr>
          <a:xfrm>
            <a:off x="1812719" y="438634"/>
            <a:ext cx="9843031" cy="1191362"/>
            <a:chOff x="1812719" y="438634"/>
            <a:chExt cx="9843031" cy="1191362"/>
          </a:xfrm>
        </p:grpSpPr>
        <p:sp>
          <p:nvSpPr>
            <p:cNvPr id="10" name="Shape 530"/>
            <p:cNvSpPr txBox="1"/>
            <p:nvPr/>
          </p:nvSpPr>
          <p:spPr>
            <a:xfrm>
              <a:off x="1812719" y="438634"/>
              <a:ext cx="8713091" cy="114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nl-BE" sz="4000" b="1" dirty="0">
                  <a:solidFill>
                    <a:srgbClr val="1D71B8"/>
                  </a:solidFill>
                  <a:ea typeface="Calibri"/>
                  <a:cs typeface="Calibri"/>
                  <a:sym typeface="Calibri"/>
                </a:rPr>
                <a:t>Wat denk jij?</a:t>
              </a:r>
              <a:endParaRPr b="1" dirty="0">
                <a:solidFill>
                  <a:srgbClr val="1D71B8"/>
                </a:solidFill>
              </a:endParaRPr>
            </a:p>
          </p:txBody>
        </p:sp>
        <p:pic>
          <p:nvPicPr>
            <p:cNvPr id="11" name="Shape 531"/>
            <p:cNvPicPr preferRelativeResize="0"/>
            <p:nvPr/>
          </p:nvPicPr>
          <p:blipFill rotWithShape="1">
            <a:blip r:embed="rId3">
              <a:alphaModFix/>
            </a:blip>
            <a:srcRect/>
            <a:stretch/>
          </p:blipFill>
          <p:spPr>
            <a:xfrm>
              <a:off x="10628788" y="494933"/>
              <a:ext cx="1026962" cy="1135063"/>
            </a:xfrm>
            <a:prstGeom prst="rect">
              <a:avLst/>
            </a:prstGeom>
            <a:noFill/>
            <a:ln>
              <a:noFill/>
            </a:ln>
          </p:spPr>
        </p:pic>
      </p:grpSp>
      <p:sp>
        <p:nvSpPr>
          <p:cNvPr id="3" name="Tijdelijke aanduiding voor inhoud 2"/>
          <p:cNvSpPr>
            <a:spLocks noGrp="1"/>
          </p:cNvSpPr>
          <p:nvPr>
            <p:ph idx="1"/>
          </p:nvPr>
        </p:nvSpPr>
        <p:spPr/>
        <p:txBody>
          <a:bodyPr/>
          <a:lstStyle/>
          <a:p>
            <a:r>
              <a:rPr lang="nl-BE" dirty="0">
                <a:ea typeface="Calibri"/>
                <a:cs typeface="Calibri"/>
                <a:sym typeface="Calibri"/>
              </a:rPr>
              <a:t>De school vraagt jou om op de </a:t>
            </a:r>
            <a:r>
              <a:rPr lang="nl-BE" dirty="0" err="1">
                <a:ea typeface="Calibri"/>
                <a:cs typeface="Calibri"/>
                <a:sym typeface="Calibri"/>
              </a:rPr>
              <a:t>info-avond</a:t>
            </a:r>
            <a:r>
              <a:rPr lang="nl-BE" dirty="0">
                <a:ea typeface="Calibri"/>
                <a:cs typeface="Calibri"/>
                <a:sym typeface="Calibri"/>
              </a:rPr>
              <a:t> voor ouders enkel het onderwijsaanbod van de eigen scholengemeenschap toe te lichten.</a:t>
            </a:r>
            <a:endParaRPr lang="nl-BE" dirty="0"/>
          </a:p>
          <a:p>
            <a:endParaRPr lang="nl-BE" dirty="0" smtClean="0"/>
          </a:p>
          <a:p>
            <a:pPr marL="0" lvl="1" indent="0" algn="ctr">
              <a:buNone/>
            </a:pPr>
            <a:r>
              <a:rPr lang="nl-BE" sz="2800" b="1" dirty="0" smtClean="0">
                <a:solidFill>
                  <a:srgbClr val="008D36"/>
                </a:solidFill>
              </a:rPr>
              <a:t>Hoe reageer jij?</a:t>
            </a:r>
            <a:endParaRPr lang="nl-BE" sz="2800" b="1" dirty="0">
              <a:solidFill>
                <a:srgbClr val="008D36"/>
              </a:solidFill>
            </a:endParaRPr>
          </a:p>
        </p:txBody>
      </p:sp>
    </p:spTree>
    <p:extLst>
      <p:ext uri="{BB962C8B-B14F-4D97-AF65-F5344CB8AC3E}">
        <p14:creationId xmlns:p14="http://schemas.microsoft.com/office/powerpoint/2010/main" val="36872389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40" name="Shape 740"/>
          <p:cNvSpPr txBox="1">
            <a:spLocks noGrp="1"/>
          </p:cNvSpPr>
          <p:nvPr>
            <p:ph type="sldNum" idx="4294967295"/>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nl-BE" sz="900">
                <a:solidFill>
                  <a:srgbClr val="128015"/>
                </a:solidFill>
                <a:latin typeface="Verdana"/>
                <a:ea typeface="Verdana"/>
                <a:cs typeface="Verdana"/>
                <a:sym typeface="Verdana"/>
              </a:rPr>
              <a:t>69</a:t>
            </a:fld>
            <a:endParaRPr sz="900">
              <a:solidFill>
                <a:srgbClr val="128015"/>
              </a:solidFill>
              <a:latin typeface="Verdana"/>
              <a:ea typeface="Verdana"/>
              <a:cs typeface="Verdana"/>
              <a:sym typeface="Verdana"/>
            </a:endParaRPr>
          </a:p>
        </p:txBody>
      </p:sp>
      <p:grpSp>
        <p:nvGrpSpPr>
          <p:cNvPr id="9" name="Groep 8"/>
          <p:cNvGrpSpPr/>
          <p:nvPr/>
        </p:nvGrpSpPr>
        <p:grpSpPr>
          <a:xfrm>
            <a:off x="1812719" y="438634"/>
            <a:ext cx="9843031" cy="1191362"/>
            <a:chOff x="1812719" y="438634"/>
            <a:chExt cx="9843031" cy="1191362"/>
          </a:xfrm>
        </p:grpSpPr>
        <p:sp>
          <p:nvSpPr>
            <p:cNvPr id="10" name="Shape 530"/>
            <p:cNvSpPr txBox="1"/>
            <p:nvPr/>
          </p:nvSpPr>
          <p:spPr>
            <a:xfrm>
              <a:off x="1812719" y="438634"/>
              <a:ext cx="8713091" cy="114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nl-BE" sz="4000" b="1" dirty="0">
                  <a:solidFill>
                    <a:srgbClr val="1D71B8"/>
                  </a:solidFill>
                  <a:ea typeface="Calibri"/>
                  <a:cs typeface="Calibri"/>
                  <a:sym typeface="Calibri"/>
                </a:rPr>
                <a:t>Wat denk jij?</a:t>
              </a:r>
              <a:endParaRPr b="1" dirty="0">
                <a:solidFill>
                  <a:srgbClr val="1D71B8"/>
                </a:solidFill>
              </a:endParaRPr>
            </a:p>
          </p:txBody>
        </p:sp>
        <p:pic>
          <p:nvPicPr>
            <p:cNvPr id="11" name="Shape 531"/>
            <p:cNvPicPr preferRelativeResize="0"/>
            <p:nvPr/>
          </p:nvPicPr>
          <p:blipFill rotWithShape="1">
            <a:blip r:embed="rId3">
              <a:alphaModFix/>
            </a:blip>
            <a:srcRect/>
            <a:stretch/>
          </p:blipFill>
          <p:spPr>
            <a:xfrm>
              <a:off x="10628788" y="494933"/>
              <a:ext cx="1026962" cy="1135063"/>
            </a:xfrm>
            <a:prstGeom prst="rect">
              <a:avLst/>
            </a:prstGeom>
            <a:noFill/>
            <a:ln>
              <a:noFill/>
            </a:ln>
          </p:spPr>
        </p:pic>
      </p:grpSp>
      <p:sp>
        <p:nvSpPr>
          <p:cNvPr id="3" name="Tijdelijke aanduiding voor inhoud 2"/>
          <p:cNvSpPr>
            <a:spLocks noGrp="1"/>
          </p:cNvSpPr>
          <p:nvPr>
            <p:ph idx="1"/>
          </p:nvPr>
        </p:nvSpPr>
        <p:spPr/>
        <p:txBody>
          <a:bodyPr/>
          <a:lstStyle/>
          <a:p>
            <a:r>
              <a:rPr lang="nl-BE" dirty="0">
                <a:ea typeface="Calibri"/>
                <a:cs typeface="Calibri"/>
                <a:sym typeface="Calibri"/>
              </a:rPr>
              <a:t>De schooldirectie wijst je op de vingers dat je volgende keer tijdens een oudercontact niet mag zeggen dat je onafhankelijk werkt.</a:t>
            </a:r>
            <a:endParaRPr lang="nl-BE" dirty="0"/>
          </a:p>
          <a:p>
            <a:endParaRPr lang="nl-BE" dirty="0" smtClean="0">
              <a:solidFill>
                <a:srgbClr val="008D36"/>
              </a:solidFill>
            </a:endParaRPr>
          </a:p>
          <a:p>
            <a:pPr marL="0" lvl="1" indent="0" algn="ctr">
              <a:buNone/>
            </a:pPr>
            <a:r>
              <a:rPr lang="nl-BE" sz="2800" b="1" dirty="0" smtClean="0">
                <a:solidFill>
                  <a:srgbClr val="008D36"/>
                </a:solidFill>
              </a:rPr>
              <a:t>Hoe </a:t>
            </a:r>
            <a:r>
              <a:rPr lang="nl-BE" sz="2800" b="1" dirty="0">
                <a:solidFill>
                  <a:srgbClr val="008D36"/>
                </a:solidFill>
              </a:rPr>
              <a:t>reageer jij?</a:t>
            </a:r>
          </a:p>
          <a:p>
            <a:endParaRPr lang="nl-BE" dirty="0"/>
          </a:p>
        </p:txBody>
      </p:sp>
    </p:spTree>
    <p:extLst>
      <p:ext uri="{BB962C8B-B14F-4D97-AF65-F5344CB8AC3E}">
        <p14:creationId xmlns:p14="http://schemas.microsoft.com/office/powerpoint/2010/main" val="88181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smtClean="0">
                <a:solidFill>
                  <a:srgbClr val="1D71B8"/>
                </a:solidFill>
              </a:rPr>
              <a:t>En verder…</a:t>
            </a:r>
            <a:endParaRPr lang="nl-BE" dirty="0">
              <a:solidFill>
                <a:srgbClr val="1D71B8"/>
              </a:solidFill>
            </a:endParaRPr>
          </a:p>
        </p:txBody>
      </p:sp>
      <p:sp>
        <p:nvSpPr>
          <p:cNvPr id="5" name="Shape 150"/>
          <p:cNvSpPr txBox="1">
            <a:spLocks noGrp="1"/>
          </p:cNvSpPr>
          <p:nvPr>
            <p:ph idx="1"/>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22268"/>
              </a:buClr>
              <a:buSzPts val="2800"/>
              <a:buNone/>
            </a:pPr>
            <a:r>
              <a:rPr lang="nl-BE" sz="2800" b="0" i="0" u="none" strike="noStrike" cap="none" dirty="0">
                <a:latin typeface="Calibri"/>
                <a:ea typeface="Calibri"/>
                <a:cs typeface="Calibri"/>
                <a:sym typeface="Calibri"/>
              </a:rPr>
              <a:t>Centrum	</a:t>
            </a:r>
            <a:r>
              <a:rPr lang="nl-BE" sz="2800" b="0" i="0" u="none" strike="noStrike" cap="none" dirty="0" smtClean="0">
                <a:latin typeface="Calibri"/>
                <a:ea typeface="Calibri"/>
                <a:cs typeface="Calibri"/>
                <a:sym typeface="Calibri"/>
              </a:rPr>
              <a:t>	</a:t>
            </a:r>
            <a:r>
              <a:rPr lang="nl-BE" sz="2400" b="0" i="1" u="none" strike="noStrike" cap="none" dirty="0" smtClean="0">
                <a:solidFill>
                  <a:srgbClr val="008D36"/>
                </a:solidFill>
                <a:latin typeface="Calibri"/>
                <a:ea typeface="Calibri"/>
                <a:cs typeface="Calibri"/>
                <a:sym typeface="Calibri"/>
              </a:rPr>
              <a:t>Meter </a:t>
            </a:r>
            <a:r>
              <a:rPr lang="nl-BE" sz="2400" b="0" i="1" u="none" strike="noStrike" cap="none" dirty="0">
                <a:solidFill>
                  <a:srgbClr val="008D36"/>
                </a:solidFill>
                <a:latin typeface="Calibri"/>
                <a:ea typeface="Calibri"/>
                <a:cs typeface="Calibri"/>
                <a:sym typeface="Calibri"/>
              </a:rPr>
              <a:t>of peter, teamcoördinator, directeur…</a:t>
            </a:r>
            <a:endParaRPr sz="3200" dirty="0">
              <a:solidFill>
                <a:srgbClr val="008D36"/>
              </a:solidFill>
            </a:endParaRPr>
          </a:p>
          <a:p>
            <a:pPr marL="942928" marR="0" lvl="3" indent="0" algn="l" rtl="0">
              <a:spcBef>
                <a:spcPts val="400"/>
              </a:spcBef>
              <a:spcAft>
                <a:spcPts val="0"/>
              </a:spcAft>
              <a:buClr>
                <a:srgbClr val="128015"/>
              </a:buClr>
              <a:buSzPts val="2000"/>
              <a:buFont typeface="Noto Sans Symbols"/>
              <a:buNone/>
            </a:pPr>
            <a:r>
              <a:rPr lang="nl-BE" sz="2400" b="0" i="1" u="none" strike="noStrike" cap="none" dirty="0">
                <a:solidFill>
                  <a:srgbClr val="008D36"/>
                </a:solidFill>
                <a:latin typeface="Calibri"/>
                <a:ea typeface="Calibri"/>
                <a:cs typeface="Calibri"/>
                <a:sym typeface="Calibri"/>
              </a:rPr>
              <a:t>	</a:t>
            </a:r>
            <a:r>
              <a:rPr lang="nl-BE" sz="2400" b="0" i="1" u="none" strike="noStrike" cap="none" dirty="0" smtClean="0">
                <a:solidFill>
                  <a:srgbClr val="008D36"/>
                </a:solidFill>
                <a:latin typeface="Calibri"/>
                <a:ea typeface="Calibri"/>
                <a:cs typeface="Calibri"/>
                <a:sym typeface="Calibri"/>
              </a:rPr>
              <a:t>	Intern </a:t>
            </a:r>
            <a:r>
              <a:rPr lang="nl-BE" sz="2400" b="0" i="1" u="none" strike="noStrike" cap="none" dirty="0">
                <a:solidFill>
                  <a:srgbClr val="008D36"/>
                </a:solidFill>
                <a:latin typeface="Calibri"/>
                <a:ea typeface="Calibri"/>
                <a:cs typeface="Calibri"/>
                <a:sym typeface="Calibri"/>
              </a:rPr>
              <a:t>vormingsaanbod</a:t>
            </a:r>
            <a:endParaRPr sz="2000" dirty="0">
              <a:solidFill>
                <a:srgbClr val="008D36"/>
              </a:solidFill>
            </a:endParaRPr>
          </a:p>
          <a:p>
            <a:pPr marL="942928" marR="0" lvl="3" indent="0" algn="l" rtl="0">
              <a:spcBef>
                <a:spcPts val="360"/>
              </a:spcBef>
              <a:spcAft>
                <a:spcPts val="0"/>
              </a:spcAft>
              <a:buClr>
                <a:srgbClr val="128015"/>
              </a:buClr>
              <a:buSzPts val="1800"/>
              <a:buFont typeface="Noto Sans Symbols"/>
              <a:buNone/>
            </a:pPr>
            <a:endParaRPr sz="1800" b="0" i="0" u="none" strike="noStrike" cap="none" dirty="0">
              <a:latin typeface="Calibri"/>
              <a:ea typeface="Calibri"/>
              <a:cs typeface="Calibri"/>
              <a:sym typeface="Calibri"/>
            </a:endParaRPr>
          </a:p>
          <a:p>
            <a:pPr marL="0" marR="0" lvl="0" indent="0" algn="l" rtl="0">
              <a:spcBef>
                <a:spcPts val="560"/>
              </a:spcBef>
              <a:spcAft>
                <a:spcPts val="0"/>
              </a:spcAft>
              <a:buClr>
                <a:srgbClr val="222268"/>
              </a:buClr>
              <a:buSzPts val="2800"/>
              <a:buNone/>
            </a:pPr>
            <a:r>
              <a:rPr lang="nl-BE" sz="2800" b="0" i="0" u="none" strike="noStrike" cap="none" dirty="0">
                <a:latin typeface="Calibri"/>
                <a:ea typeface="Calibri"/>
                <a:cs typeface="Calibri"/>
                <a:sym typeface="Calibri"/>
              </a:rPr>
              <a:t>Provincie	</a:t>
            </a:r>
            <a:r>
              <a:rPr lang="nl-BE" sz="2800" b="0" i="0" u="none" strike="noStrike" cap="none" dirty="0" smtClean="0">
                <a:latin typeface="Calibri"/>
                <a:ea typeface="Calibri"/>
                <a:cs typeface="Calibri"/>
                <a:sym typeface="Calibri"/>
              </a:rPr>
              <a:t>	</a:t>
            </a:r>
            <a:r>
              <a:rPr lang="nl-BE" sz="2400" i="1" dirty="0">
                <a:solidFill>
                  <a:srgbClr val="008D36"/>
                </a:solidFill>
                <a:latin typeface="Calibri"/>
                <a:ea typeface="Calibri"/>
                <a:cs typeface="Calibri"/>
                <a:sym typeface="Calibri"/>
              </a:rPr>
              <a:t>Meer </a:t>
            </a:r>
            <a:r>
              <a:rPr lang="nl-BE" sz="2400" i="1" dirty="0" smtClean="0">
                <a:solidFill>
                  <a:srgbClr val="008D36"/>
                </a:solidFill>
                <a:latin typeface="Calibri"/>
                <a:ea typeface="Calibri"/>
                <a:cs typeface="Calibri"/>
                <a:sym typeface="Calibri"/>
              </a:rPr>
              <a:t>info </a:t>
            </a:r>
            <a:r>
              <a:rPr lang="nl-BE" sz="2400" i="1" dirty="0">
                <a:solidFill>
                  <a:srgbClr val="008D36"/>
                </a:solidFill>
                <a:latin typeface="Calibri"/>
                <a:ea typeface="Calibri"/>
                <a:cs typeface="Calibri"/>
                <a:sym typeface="Calibri"/>
              </a:rPr>
              <a:t>bij je provinciale vormings- en </a:t>
            </a:r>
            <a:r>
              <a:rPr lang="nl-BE" sz="2400" i="1" dirty="0" err="1">
                <a:solidFill>
                  <a:srgbClr val="008D36"/>
                </a:solidFill>
                <a:latin typeface="Calibri"/>
                <a:ea typeface="Calibri"/>
                <a:cs typeface="Calibri"/>
                <a:sym typeface="Calibri"/>
              </a:rPr>
              <a:t>ondersteuningscel</a:t>
            </a:r>
            <a:endParaRPr sz="2400" i="1" dirty="0">
              <a:solidFill>
                <a:srgbClr val="008D36"/>
              </a:solidFill>
              <a:latin typeface="Calibri"/>
              <a:ea typeface="Calibri"/>
              <a:cs typeface="Calibri"/>
            </a:endParaRPr>
          </a:p>
          <a:p>
            <a:pPr marL="942928" marR="0" lvl="3" indent="0" algn="l" rtl="0">
              <a:spcBef>
                <a:spcPts val="360"/>
              </a:spcBef>
              <a:spcAft>
                <a:spcPts val="0"/>
              </a:spcAft>
              <a:buClr>
                <a:srgbClr val="128015"/>
              </a:buClr>
              <a:buSzPts val="1800"/>
              <a:buFont typeface="Noto Sans Symbols"/>
              <a:buNone/>
            </a:pPr>
            <a:endParaRPr sz="1800" b="0" i="1" u="none" strike="noStrike" cap="none" dirty="0">
              <a:latin typeface="Calibri"/>
              <a:ea typeface="Calibri"/>
              <a:cs typeface="Calibri"/>
              <a:sym typeface="Calibri"/>
            </a:endParaRPr>
          </a:p>
          <a:p>
            <a:pPr marL="0" indent="0">
              <a:spcBef>
                <a:spcPts val="560"/>
              </a:spcBef>
              <a:buClr>
                <a:srgbClr val="222268"/>
              </a:buClr>
              <a:buSzPts val="2800"/>
              <a:buNone/>
            </a:pPr>
            <a:r>
              <a:rPr lang="nl-BE" dirty="0" smtClean="0">
                <a:latin typeface="Calibri"/>
                <a:ea typeface="Calibri"/>
                <a:cs typeface="Calibri"/>
                <a:sym typeface="Calibri"/>
              </a:rPr>
              <a:t>Vrij CLB Netwerk</a:t>
            </a:r>
            <a:r>
              <a:rPr lang="nl-BE" sz="3200" b="0" i="1" u="none" strike="noStrike" cap="none" dirty="0">
                <a:latin typeface="Calibri"/>
                <a:ea typeface="Calibri"/>
                <a:cs typeface="Calibri"/>
                <a:sym typeface="Calibri"/>
              </a:rPr>
              <a:t>	</a:t>
            </a:r>
            <a:r>
              <a:rPr lang="nl-BE" sz="2400" i="1" dirty="0">
                <a:solidFill>
                  <a:srgbClr val="008D36"/>
                </a:solidFill>
                <a:latin typeface="Calibri"/>
                <a:ea typeface="Calibri"/>
                <a:cs typeface="Calibri"/>
                <a:sym typeface="Calibri"/>
              </a:rPr>
              <a:t>Informatie, </a:t>
            </a:r>
            <a:r>
              <a:rPr lang="nl-BE" sz="2400" i="1" dirty="0" smtClean="0">
                <a:solidFill>
                  <a:srgbClr val="008D36"/>
                </a:solidFill>
                <a:latin typeface="Calibri"/>
                <a:ea typeface="Calibri"/>
                <a:cs typeface="Calibri"/>
                <a:sym typeface="Calibri"/>
              </a:rPr>
              <a:t>materiaal, ondersteuning</a:t>
            </a:r>
          </a:p>
          <a:p>
            <a:pPr marL="0" indent="0">
              <a:spcBef>
                <a:spcPts val="560"/>
              </a:spcBef>
              <a:buClr>
                <a:srgbClr val="222268"/>
              </a:buClr>
              <a:buSzPts val="2800"/>
              <a:buNone/>
            </a:pPr>
            <a:r>
              <a:rPr lang="nl-BE" sz="2400" i="1" dirty="0">
                <a:solidFill>
                  <a:srgbClr val="008D36"/>
                </a:solidFill>
                <a:latin typeface="Calibri"/>
                <a:ea typeface="Calibri"/>
                <a:cs typeface="Calibri"/>
                <a:sym typeface="Calibri"/>
              </a:rPr>
              <a:t>	</a:t>
            </a:r>
            <a:r>
              <a:rPr lang="nl-BE" sz="2400" i="1" dirty="0" smtClean="0">
                <a:solidFill>
                  <a:srgbClr val="008D36"/>
                </a:solidFill>
                <a:latin typeface="Calibri"/>
                <a:ea typeface="Calibri"/>
                <a:cs typeface="Calibri"/>
                <a:sym typeface="Calibri"/>
              </a:rPr>
              <a:t>		Nascholing</a:t>
            </a:r>
            <a:endParaRPr sz="2400" i="1" dirty="0">
              <a:solidFill>
                <a:srgbClr val="008D36"/>
              </a:solidFill>
              <a:latin typeface="Calibri"/>
              <a:ea typeface="Calibri"/>
              <a:cs typeface="Calibri"/>
            </a:endParaRPr>
          </a:p>
          <a:p>
            <a:pPr marL="457200" lvl="1" indent="0">
              <a:spcBef>
                <a:spcPts val="560"/>
              </a:spcBef>
              <a:buClr>
                <a:srgbClr val="222268"/>
              </a:buClr>
              <a:buSzPts val="2800"/>
              <a:buNone/>
              <a:tabLst>
                <a:tab pos="3232150" algn="l"/>
              </a:tabLst>
            </a:pPr>
            <a:r>
              <a:rPr lang="nl-BE" sz="2000" i="1" dirty="0">
                <a:solidFill>
                  <a:srgbClr val="008D36"/>
                </a:solidFill>
                <a:latin typeface="Calibri"/>
                <a:ea typeface="Calibri"/>
                <a:cs typeface="Calibri"/>
                <a:sym typeface="Calibri"/>
              </a:rPr>
              <a:t>	</a:t>
            </a:r>
            <a:r>
              <a:rPr lang="nl-BE" sz="2000" i="1" dirty="0" smtClean="0">
                <a:solidFill>
                  <a:srgbClr val="008D36"/>
                </a:solidFill>
                <a:latin typeface="Calibri"/>
                <a:ea typeface="Calibri"/>
                <a:cs typeface="Calibri"/>
                <a:sym typeface="Calibri"/>
              </a:rPr>
              <a:t>Basisopleidingen </a:t>
            </a:r>
            <a:r>
              <a:rPr lang="nl-BE" sz="2000" i="1" dirty="0">
                <a:solidFill>
                  <a:srgbClr val="008D36"/>
                </a:solidFill>
                <a:latin typeface="Calibri"/>
                <a:ea typeface="Calibri"/>
                <a:cs typeface="Calibri"/>
                <a:sym typeface="Calibri"/>
              </a:rPr>
              <a:t>– Professionalisering </a:t>
            </a:r>
            <a:r>
              <a:rPr lang="nl-BE" sz="2000" i="1" dirty="0" smtClean="0">
                <a:solidFill>
                  <a:srgbClr val="008D36"/>
                </a:solidFill>
                <a:latin typeface="Calibri"/>
                <a:ea typeface="Calibri"/>
                <a:cs typeface="Calibri"/>
                <a:sym typeface="Calibri"/>
              </a:rPr>
              <a:t>– Management</a:t>
            </a:r>
            <a:endParaRPr sz="2000" i="1" dirty="0">
              <a:solidFill>
                <a:srgbClr val="008D36"/>
              </a:solidFill>
              <a:latin typeface="Calibri"/>
              <a:ea typeface="Calibri"/>
              <a:cs typeface="Calibri"/>
            </a:endParaRPr>
          </a:p>
          <a:p>
            <a:pPr marL="457200" lvl="1" indent="0">
              <a:spcBef>
                <a:spcPts val="560"/>
              </a:spcBef>
              <a:buClr>
                <a:srgbClr val="222268"/>
              </a:buClr>
              <a:buSzPts val="2800"/>
              <a:buNone/>
              <a:tabLst>
                <a:tab pos="3232150" algn="l"/>
              </a:tabLst>
            </a:pPr>
            <a:r>
              <a:rPr lang="nl-BE" sz="2000" i="1" dirty="0">
                <a:solidFill>
                  <a:srgbClr val="008D36"/>
                </a:solidFill>
                <a:latin typeface="Calibri"/>
                <a:ea typeface="Calibri"/>
                <a:cs typeface="Calibri"/>
                <a:sym typeface="Calibri"/>
              </a:rPr>
              <a:t>	</a:t>
            </a:r>
            <a:r>
              <a:rPr lang="nl-BE" sz="2000" i="1" dirty="0" smtClean="0">
                <a:solidFill>
                  <a:srgbClr val="008D36"/>
                </a:solidFill>
                <a:latin typeface="Calibri"/>
                <a:ea typeface="Calibri"/>
                <a:cs typeface="Calibri"/>
                <a:sym typeface="Calibri"/>
              </a:rPr>
              <a:t>bv</a:t>
            </a:r>
            <a:r>
              <a:rPr lang="nl-BE" sz="2000" i="1" dirty="0">
                <a:solidFill>
                  <a:srgbClr val="008D36"/>
                </a:solidFill>
                <a:latin typeface="Calibri"/>
                <a:ea typeface="Calibri"/>
                <a:cs typeface="Calibri"/>
                <a:sym typeface="Calibri"/>
              </a:rPr>
              <a:t>. </a:t>
            </a:r>
            <a:r>
              <a:rPr lang="nl-BE" sz="2000" i="1" dirty="0" smtClean="0">
                <a:solidFill>
                  <a:srgbClr val="008D36"/>
                </a:solidFill>
                <a:latin typeface="Calibri"/>
                <a:ea typeface="Calibri"/>
                <a:cs typeface="Calibri"/>
                <a:sym typeface="Calibri"/>
              </a:rPr>
              <a:t>diversiteit</a:t>
            </a:r>
            <a:r>
              <a:rPr lang="nl-BE" sz="2000" i="1" dirty="0">
                <a:solidFill>
                  <a:srgbClr val="008D36"/>
                </a:solidFill>
                <a:latin typeface="Calibri"/>
                <a:ea typeface="Calibri"/>
                <a:cs typeface="Calibri"/>
                <a:sym typeface="Calibri"/>
              </a:rPr>
              <a:t>, diagnostiek, </a:t>
            </a:r>
            <a:r>
              <a:rPr lang="nl-BE" sz="2000" i="1" dirty="0" smtClean="0">
                <a:solidFill>
                  <a:srgbClr val="008D36"/>
                </a:solidFill>
                <a:latin typeface="Calibri"/>
                <a:ea typeface="Calibri"/>
                <a:cs typeface="Calibri"/>
                <a:sym typeface="Calibri"/>
              </a:rPr>
              <a:t>PGZ, methodieken</a:t>
            </a:r>
            <a:r>
              <a:rPr lang="nl-BE" sz="2000" i="1" dirty="0">
                <a:solidFill>
                  <a:srgbClr val="008D36"/>
                </a:solidFill>
                <a:latin typeface="Calibri"/>
                <a:ea typeface="Calibri"/>
                <a:cs typeface="Calibri"/>
                <a:sym typeface="Calibri"/>
              </a:rPr>
              <a:t>, kwaliteitszorg…</a:t>
            </a:r>
            <a:endParaRPr sz="2000" i="1" dirty="0">
              <a:solidFill>
                <a:srgbClr val="008D36"/>
              </a:solidFill>
              <a:latin typeface="Calibri"/>
              <a:ea typeface="Calibri"/>
              <a:cs typeface="Calibri"/>
            </a:endParaRPr>
          </a:p>
          <a:p>
            <a:pPr marL="1285812" marR="0" lvl="4" indent="0" algn="l" rtl="0">
              <a:spcBef>
                <a:spcPts val="360"/>
              </a:spcBef>
              <a:spcAft>
                <a:spcPts val="0"/>
              </a:spcAft>
              <a:buClr>
                <a:srgbClr val="212167"/>
              </a:buClr>
              <a:buSzPts val="1800"/>
              <a:buFont typeface="Noto Sans Symbols"/>
              <a:buNone/>
            </a:pPr>
            <a:endParaRPr sz="1800" b="0" i="1" u="none" strike="noStrike" cap="none" dirty="0">
              <a:latin typeface="Calibri"/>
              <a:ea typeface="Calibri"/>
              <a:cs typeface="Calibri"/>
              <a:sym typeface="Calibri"/>
            </a:endParaRPr>
          </a:p>
          <a:p>
            <a:pPr marL="0" marR="0" lvl="0" indent="0" algn="l" rtl="0">
              <a:spcBef>
                <a:spcPts val="640"/>
              </a:spcBef>
              <a:spcAft>
                <a:spcPts val="0"/>
              </a:spcAft>
              <a:buClr>
                <a:srgbClr val="222268"/>
              </a:buClr>
              <a:buSzPts val="2800"/>
              <a:buNone/>
            </a:pPr>
            <a:r>
              <a:rPr lang="nl-BE" sz="2800" b="0" i="0" u="none" strike="noStrike" cap="none" dirty="0" smtClean="0">
                <a:latin typeface="Calibri"/>
                <a:ea typeface="Calibri"/>
                <a:cs typeface="Calibri"/>
                <a:sym typeface="Calibri"/>
              </a:rPr>
              <a:t>Extern</a:t>
            </a:r>
            <a:r>
              <a:rPr lang="nl-BE" sz="3200" b="0" i="1" u="none" strike="noStrike" cap="none" dirty="0">
                <a:latin typeface="Calibri"/>
                <a:ea typeface="Calibri"/>
                <a:cs typeface="Calibri"/>
                <a:sym typeface="Calibri"/>
              </a:rPr>
              <a:t>	</a:t>
            </a:r>
            <a:r>
              <a:rPr lang="nl-BE" sz="3200" b="0" i="1" u="none" strike="noStrike" cap="none" dirty="0" smtClean="0">
                <a:latin typeface="Calibri"/>
                <a:ea typeface="Calibri"/>
                <a:cs typeface="Calibri"/>
                <a:sym typeface="Calibri"/>
              </a:rPr>
              <a:t>	</a:t>
            </a:r>
            <a:r>
              <a:rPr lang="nl-BE" sz="2400" b="0" i="1" u="none" strike="noStrike" cap="none" dirty="0" smtClean="0">
                <a:solidFill>
                  <a:srgbClr val="008D36"/>
                </a:solidFill>
                <a:latin typeface="Calibri"/>
                <a:ea typeface="Calibri"/>
                <a:cs typeface="Calibri"/>
                <a:sym typeface="Calibri"/>
              </a:rPr>
              <a:t>Nascholing</a:t>
            </a:r>
            <a:endParaRPr dirty="0">
              <a:solidFill>
                <a:srgbClr val="008D36"/>
              </a:solidFill>
            </a:endParaRPr>
          </a:p>
        </p:txBody>
      </p:sp>
      <p:sp>
        <p:nvSpPr>
          <p:cNvPr id="6" name="Shape 151"/>
          <p:cNvSpPr txBox="1"/>
          <p:nvPr/>
        </p:nvSpPr>
        <p:spPr>
          <a:xfrm rot="5400000">
            <a:off x="8742173" y="2691834"/>
            <a:ext cx="5400598" cy="1569660"/>
          </a:xfrm>
          <a:prstGeom prst="rect">
            <a:avLst/>
          </a:prstGeom>
          <a:noFill/>
          <a:ln w="9525" cap="flat" cmpd="sng">
            <a:solidFill>
              <a:srgbClr val="1D71B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BE" sz="3200" b="0" i="0" u="none" strike="noStrike" cap="none" dirty="0">
                <a:solidFill>
                  <a:srgbClr val="008D36"/>
                </a:solidFill>
                <a:latin typeface="Calibri"/>
                <a:ea typeface="Calibri"/>
                <a:cs typeface="Calibri"/>
                <a:sym typeface="Calibri"/>
              </a:rPr>
              <a:t>V O R M I N G S P L A N</a:t>
            </a:r>
            <a:endParaRPr dirty="0">
              <a:solidFill>
                <a:srgbClr val="008D36"/>
              </a:solidFill>
            </a:endParaRPr>
          </a:p>
          <a:p>
            <a:pPr marL="0" marR="0" lvl="0" indent="0" algn="ctr" rtl="0">
              <a:spcBef>
                <a:spcPts val="0"/>
              </a:spcBef>
              <a:spcAft>
                <a:spcPts val="0"/>
              </a:spcAft>
              <a:buNone/>
            </a:pPr>
            <a:endParaRPr sz="3200" b="0" i="0" u="none" strike="noStrike" cap="none" dirty="0">
              <a:solidFill>
                <a:srgbClr val="008D36"/>
              </a:solidFill>
              <a:latin typeface="Calibri"/>
              <a:ea typeface="Calibri"/>
              <a:cs typeface="Calibri"/>
              <a:sym typeface="Calibri"/>
            </a:endParaRPr>
          </a:p>
          <a:p>
            <a:pPr marL="0" marR="0" lvl="0" indent="0" algn="l" rtl="0">
              <a:spcBef>
                <a:spcPts val="0"/>
              </a:spcBef>
              <a:spcAft>
                <a:spcPts val="0"/>
              </a:spcAft>
              <a:buNone/>
            </a:pPr>
            <a:endParaRPr sz="3200" dirty="0">
              <a:solidFill>
                <a:srgbClr val="008D36"/>
              </a:solidFill>
              <a:latin typeface="Calibri"/>
              <a:ea typeface="Calibri"/>
              <a:cs typeface="Calibri"/>
              <a:sym typeface="Calibri"/>
            </a:endParaRPr>
          </a:p>
        </p:txBody>
      </p:sp>
    </p:spTree>
    <p:extLst>
      <p:ext uri="{BB962C8B-B14F-4D97-AF65-F5344CB8AC3E}">
        <p14:creationId xmlns:p14="http://schemas.microsoft.com/office/powerpoint/2010/main" val="10548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50" name="Shape 750"/>
          <p:cNvSpPr txBox="1">
            <a:spLocks noGrp="1"/>
          </p:cNvSpPr>
          <p:nvPr>
            <p:ph type="sldNum" idx="4294967295"/>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nl-BE" sz="900">
                <a:solidFill>
                  <a:srgbClr val="128015"/>
                </a:solidFill>
                <a:latin typeface="Verdana"/>
                <a:ea typeface="Verdana"/>
                <a:cs typeface="Verdana"/>
                <a:sym typeface="Verdana"/>
              </a:rPr>
              <a:t>70</a:t>
            </a:fld>
            <a:endParaRPr sz="900">
              <a:solidFill>
                <a:srgbClr val="128015"/>
              </a:solidFill>
              <a:latin typeface="Verdana"/>
              <a:ea typeface="Verdana"/>
              <a:cs typeface="Verdana"/>
              <a:sym typeface="Verdana"/>
            </a:endParaRPr>
          </a:p>
        </p:txBody>
      </p:sp>
      <p:grpSp>
        <p:nvGrpSpPr>
          <p:cNvPr id="9" name="Groep 8"/>
          <p:cNvGrpSpPr/>
          <p:nvPr/>
        </p:nvGrpSpPr>
        <p:grpSpPr>
          <a:xfrm>
            <a:off x="1812719" y="438634"/>
            <a:ext cx="9843031" cy="1191362"/>
            <a:chOff x="1812719" y="438634"/>
            <a:chExt cx="9843031" cy="1191362"/>
          </a:xfrm>
        </p:grpSpPr>
        <p:sp>
          <p:nvSpPr>
            <p:cNvPr id="10" name="Shape 530"/>
            <p:cNvSpPr txBox="1"/>
            <p:nvPr/>
          </p:nvSpPr>
          <p:spPr>
            <a:xfrm>
              <a:off x="1812719" y="438634"/>
              <a:ext cx="8713091" cy="114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nl-BE" sz="4000" b="1" dirty="0">
                  <a:solidFill>
                    <a:srgbClr val="1D71B8"/>
                  </a:solidFill>
                  <a:ea typeface="Calibri"/>
                  <a:cs typeface="Calibri"/>
                  <a:sym typeface="Calibri"/>
                </a:rPr>
                <a:t>Wat denk jij?</a:t>
              </a:r>
              <a:endParaRPr b="1" dirty="0">
                <a:solidFill>
                  <a:srgbClr val="1D71B8"/>
                </a:solidFill>
              </a:endParaRPr>
            </a:p>
          </p:txBody>
        </p:sp>
        <p:pic>
          <p:nvPicPr>
            <p:cNvPr id="11" name="Shape 531"/>
            <p:cNvPicPr preferRelativeResize="0"/>
            <p:nvPr/>
          </p:nvPicPr>
          <p:blipFill rotWithShape="1">
            <a:blip r:embed="rId3">
              <a:alphaModFix/>
            </a:blip>
            <a:srcRect/>
            <a:stretch/>
          </p:blipFill>
          <p:spPr>
            <a:xfrm>
              <a:off x="10628788" y="494933"/>
              <a:ext cx="1026962" cy="1135063"/>
            </a:xfrm>
            <a:prstGeom prst="rect">
              <a:avLst/>
            </a:prstGeom>
            <a:noFill/>
            <a:ln>
              <a:noFill/>
            </a:ln>
          </p:spPr>
        </p:pic>
      </p:grpSp>
      <p:sp>
        <p:nvSpPr>
          <p:cNvPr id="3" name="Tijdelijke aanduiding voor inhoud 2"/>
          <p:cNvSpPr>
            <a:spLocks noGrp="1"/>
          </p:cNvSpPr>
          <p:nvPr>
            <p:ph idx="1"/>
          </p:nvPr>
        </p:nvSpPr>
        <p:spPr/>
        <p:txBody>
          <a:bodyPr/>
          <a:lstStyle/>
          <a:p>
            <a:r>
              <a:rPr lang="nl-BE" dirty="0">
                <a:ea typeface="Calibri"/>
                <a:cs typeface="Calibri"/>
                <a:sym typeface="Calibri"/>
              </a:rPr>
              <a:t>Je komt tot de vaststelling dat bijna de helft van de leerlingen uit een bepaalde klas individuele CLB-begeleiding vraagt rond faalangst.</a:t>
            </a:r>
            <a:endParaRPr lang="nl-BE" dirty="0"/>
          </a:p>
          <a:p>
            <a:endParaRPr lang="nl-BE" dirty="0" smtClean="0"/>
          </a:p>
          <a:p>
            <a:pPr marL="0" indent="0" algn="ctr">
              <a:buNone/>
            </a:pPr>
            <a:r>
              <a:rPr lang="nl-BE" b="1" dirty="0">
                <a:solidFill>
                  <a:srgbClr val="008D36"/>
                </a:solidFill>
              </a:rPr>
              <a:t>Hoe reageer jij?</a:t>
            </a:r>
          </a:p>
          <a:p>
            <a:endParaRPr lang="nl-BE" dirty="0"/>
          </a:p>
        </p:txBody>
      </p:sp>
    </p:spTree>
    <p:extLst>
      <p:ext uri="{BB962C8B-B14F-4D97-AF65-F5344CB8AC3E}">
        <p14:creationId xmlns:p14="http://schemas.microsoft.com/office/powerpoint/2010/main" val="3323900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60" name="Shape 760"/>
          <p:cNvSpPr txBox="1">
            <a:spLocks noGrp="1"/>
          </p:cNvSpPr>
          <p:nvPr>
            <p:ph type="sldNum" idx="4294967295"/>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nl-BE" sz="900">
                <a:solidFill>
                  <a:srgbClr val="128015"/>
                </a:solidFill>
                <a:latin typeface="Verdana"/>
                <a:ea typeface="Verdana"/>
                <a:cs typeface="Verdana"/>
                <a:sym typeface="Verdana"/>
              </a:rPr>
              <a:t>71</a:t>
            </a:fld>
            <a:endParaRPr sz="900">
              <a:solidFill>
                <a:srgbClr val="128015"/>
              </a:solidFill>
              <a:latin typeface="Verdana"/>
              <a:ea typeface="Verdana"/>
              <a:cs typeface="Verdana"/>
              <a:sym typeface="Verdana"/>
            </a:endParaRPr>
          </a:p>
        </p:txBody>
      </p:sp>
      <p:grpSp>
        <p:nvGrpSpPr>
          <p:cNvPr id="9" name="Groep 8"/>
          <p:cNvGrpSpPr/>
          <p:nvPr/>
        </p:nvGrpSpPr>
        <p:grpSpPr>
          <a:xfrm>
            <a:off x="1812719" y="438634"/>
            <a:ext cx="9843031" cy="1191362"/>
            <a:chOff x="1812719" y="438634"/>
            <a:chExt cx="9843031" cy="1191362"/>
          </a:xfrm>
        </p:grpSpPr>
        <p:sp>
          <p:nvSpPr>
            <p:cNvPr id="10" name="Shape 530"/>
            <p:cNvSpPr txBox="1"/>
            <p:nvPr/>
          </p:nvSpPr>
          <p:spPr>
            <a:xfrm>
              <a:off x="1812719" y="438634"/>
              <a:ext cx="8713091" cy="114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nl-BE" sz="4000" b="1" dirty="0">
                  <a:solidFill>
                    <a:srgbClr val="1D71B8"/>
                  </a:solidFill>
                  <a:ea typeface="Calibri"/>
                  <a:cs typeface="Calibri"/>
                  <a:sym typeface="Calibri"/>
                </a:rPr>
                <a:t>Wat denk jij?</a:t>
              </a:r>
              <a:endParaRPr b="1" dirty="0">
                <a:solidFill>
                  <a:srgbClr val="1D71B8"/>
                </a:solidFill>
              </a:endParaRPr>
            </a:p>
          </p:txBody>
        </p:sp>
        <p:pic>
          <p:nvPicPr>
            <p:cNvPr id="11" name="Shape 531"/>
            <p:cNvPicPr preferRelativeResize="0"/>
            <p:nvPr/>
          </p:nvPicPr>
          <p:blipFill rotWithShape="1">
            <a:blip r:embed="rId3">
              <a:alphaModFix/>
            </a:blip>
            <a:srcRect/>
            <a:stretch/>
          </p:blipFill>
          <p:spPr>
            <a:xfrm>
              <a:off x="10628788" y="494933"/>
              <a:ext cx="1026962" cy="1135063"/>
            </a:xfrm>
            <a:prstGeom prst="rect">
              <a:avLst/>
            </a:prstGeom>
            <a:noFill/>
            <a:ln>
              <a:noFill/>
            </a:ln>
          </p:spPr>
        </p:pic>
      </p:grpSp>
      <p:sp>
        <p:nvSpPr>
          <p:cNvPr id="3" name="Tijdelijke aanduiding voor inhoud 2"/>
          <p:cNvSpPr>
            <a:spLocks noGrp="1"/>
          </p:cNvSpPr>
          <p:nvPr>
            <p:ph idx="1"/>
          </p:nvPr>
        </p:nvSpPr>
        <p:spPr/>
        <p:txBody>
          <a:bodyPr/>
          <a:lstStyle/>
          <a:p>
            <a:r>
              <a:rPr lang="nl-BE" dirty="0">
                <a:ea typeface="Calibri"/>
                <a:cs typeface="Calibri"/>
                <a:sym typeface="Calibri"/>
              </a:rPr>
              <a:t>De school vraagt jou om een intelligentie-onderzoek af te nemen bij een leerling </a:t>
            </a:r>
            <a:r>
              <a:rPr lang="nl-BE" dirty="0" smtClean="0">
                <a:ea typeface="Calibri"/>
                <a:cs typeface="Calibri"/>
                <a:sym typeface="Calibri"/>
              </a:rPr>
              <a:t>waar </a:t>
            </a:r>
            <a:r>
              <a:rPr lang="nl-BE" dirty="0">
                <a:ea typeface="Calibri"/>
                <a:cs typeface="Calibri"/>
                <a:sym typeface="Calibri"/>
              </a:rPr>
              <a:t>nog niet eerder een vraag over gesteld werd.</a:t>
            </a:r>
          </a:p>
          <a:p>
            <a:endParaRPr lang="nl-BE" dirty="0"/>
          </a:p>
        </p:txBody>
      </p:sp>
      <p:sp>
        <p:nvSpPr>
          <p:cNvPr id="4" name="Rechthoek 3"/>
          <p:cNvSpPr/>
          <p:nvPr/>
        </p:nvSpPr>
        <p:spPr>
          <a:xfrm>
            <a:off x="4833411" y="3167390"/>
            <a:ext cx="2525178" cy="523220"/>
          </a:xfrm>
          <a:prstGeom prst="rect">
            <a:avLst/>
          </a:prstGeom>
        </p:spPr>
        <p:txBody>
          <a:bodyPr wrap="none">
            <a:spAutoFit/>
          </a:bodyPr>
          <a:lstStyle/>
          <a:p>
            <a:pPr marL="0" lvl="1" indent="0" algn="ctr">
              <a:buNone/>
            </a:pPr>
            <a:r>
              <a:rPr lang="nl-BE" sz="2800" b="1" dirty="0">
                <a:solidFill>
                  <a:srgbClr val="008D36"/>
                </a:solidFill>
              </a:rPr>
              <a:t>Hoe reageer jij?</a:t>
            </a:r>
          </a:p>
        </p:txBody>
      </p:sp>
    </p:spTree>
    <p:extLst>
      <p:ext uri="{BB962C8B-B14F-4D97-AF65-F5344CB8AC3E}">
        <p14:creationId xmlns:p14="http://schemas.microsoft.com/office/powerpoint/2010/main" val="28165828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school - CLB</a:t>
            </a:r>
            <a:endParaRPr lang="nl-BE" dirty="0"/>
          </a:p>
        </p:txBody>
      </p:sp>
      <p:sp>
        <p:nvSpPr>
          <p:cNvPr id="4" name="Tijdelijke aanduiding voor inhoud 3"/>
          <p:cNvSpPr>
            <a:spLocks noGrp="1"/>
          </p:cNvSpPr>
          <p:nvPr>
            <p:ph idx="1"/>
          </p:nvPr>
        </p:nvSpPr>
        <p:spPr/>
        <p:txBody>
          <a:bodyPr>
            <a:normAutofit/>
          </a:bodyPr>
          <a:lstStyle/>
          <a:p>
            <a:r>
              <a:rPr lang="nl-BE" dirty="0" smtClean="0"/>
              <a:t>Onze kernactiviteiten ter versterking van de school:</a:t>
            </a:r>
          </a:p>
          <a:p>
            <a:pPr lvl="1"/>
            <a:r>
              <a:rPr lang="nl-BE" dirty="0" smtClean="0"/>
              <a:t>Signaalfunctie (brede basiszorg)</a:t>
            </a:r>
          </a:p>
          <a:p>
            <a:pPr lvl="1"/>
            <a:r>
              <a:rPr lang="nl-BE" dirty="0" smtClean="0"/>
              <a:t>Consultatieve leerlingenbegeleiding (verhoogde zorg)</a:t>
            </a:r>
          </a:p>
          <a:p>
            <a:pPr marL="457200" lvl="1" indent="0">
              <a:buNone/>
            </a:pPr>
            <a:endParaRPr lang="nl-BE" dirty="0"/>
          </a:p>
          <a:p>
            <a:pPr marL="457200" lvl="1" indent="0">
              <a:buNone/>
            </a:pPr>
            <a:r>
              <a:rPr lang="nl-BE" dirty="0" smtClean="0"/>
              <a:t>+ inbrengen van inhoudelijke expertise</a:t>
            </a:r>
          </a:p>
        </p:txBody>
      </p:sp>
    </p:spTree>
    <p:extLst>
      <p:ext uri="{BB962C8B-B14F-4D97-AF65-F5344CB8AC3E}">
        <p14:creationId xmlns:p14="http://schemas.microsoft.com/office/powerpoint/2010/main" val="28229670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binnen en buiten CLB</a:t>
            </a:r>
            <a:endParaRPr lang="nl-BE" dirty="0"/>
          </a:p>
        </p:txBody>
      </p:sp>
      <p:sp>
        <p:nvSpPr>
          <p:cNvPr id="4" name="Tijdelijke aanduiding voor inhoud 3"/>
          <p:cNvSpPr>
            <a:spLocks noGrp="1"/>
          </p:cNvSpPr>
          <p:nvPr>
            <p:ph idx="1"/>
          </p:nvPr>
        </p:nvSpPr>
        <p:spPr>
          <a:xfrm>
            <a:off x="5183188" y="1086816"/>
            <a:ext cx="6530276" cy="4873625"/>
          </a:xfrm>
        </p:spPr>
        <p:txBody>
          <a:bodyPr anchor="ctr"/>
          <a:lstStyle/>
          <a:p>
            <a:pPr marL="0" indent="0" algn="ctr">
              <a:buNone/>
            </a:pPr>
            <a:r>
              <a:rPr lang="nl-BE" b="1" dirty="0">
                <a:solidFill>
                  <a:srgbClr val="008D36"/>
                </a:solidFill>
              </a:rPr>
              <a:t>Samenwerking </a:t>
            </a:r>
            <a:endParaRPr lang="nl-BE" b="1" dirty="0" smtClean="0">
              <a:solidFill>
                <a:srgbClr val="008D36"/>
              </a:solidFill>
            </a:endParaRPr>
          </a:p>
          <a:p>
            <a:pPr marL="0" indent="0" algn="ctr">
              <a:buNone/>
            </a:pPr>
            <a:r>
              <a:rPr lang="nl-BE" b="1" dirty="0" smtClean="0">
                <a:solidFill>
                  <a:srgbClr val="008D36"/>
                </a:solidFill>
              </a:rPr>
              <a:t>CLB-PBD</a:t>
            </a:r>
            <a:endParaRPr lang="nl-BE" b="1" dirty="0">
              <a:solidFill>
                <a:srgbClr val="008D36"/>
              </a:solidFill>
            </a:endParaRP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462939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CLB – PBD </a:t>
            </a:r>
            <a:r>
              <a:rPr lang="nl-BE" sz="3200" dirty="0" smtClean="0"/>
              <a:t>(pedagogische begeleiding)</a:t>
            </a:r>
            <a:endParaRPr lang="nl-BE" sz="3200" dirty="0"/>
          </a:p>
        </p:txBody>
      </p:sp>
      <p:sp>
        <p:nvSpPr>
          <p:cNvPr id="4" name="Tijdelijke aanduiding voor inhoud 3"/>
          <p:cNvSpPr>
            <a:spLocks noGrp="1"/>
          </p:cNvSpPr>
          <p:nvPr>
            <p:ph idx="1"/>
          </p:nvPr>
        </p:nvSpPr>
        <p:spPr/>
        <p:txBody>
          <a:bodyPr>
            <a:normAutofit/>
          </a:bodyPr>
          <a:lstStyle/>
          <a:p>
            <a:r>
              <a:rPr lang="nl-BE" dirty="0"/>
              <a:t>Bij de opmaak en evaluatie van het beleid op leerlingenbegeleiding betrekt </a:t>
            </a:r>
            <a:r>
              <a:rPr lang="nl-BE" dirty="0" smtClean="0"/>
              <a:t>de school </a:t>
            </a:r>
            <a:r>
              <a:rPr lang="nl-BE" dirty="0"/>
              <a:t>relevante actoren. </a:t>
            </a:r>
            <a:endParaRPr lang="nl-BE" dirty="0" smtClean="0"/>
          </a:p>
          <a:p>
            <a:pPr lvl="1"/>
            <a:r>
              <a:rPr lang="nl-BE" dirty="0" smtClean="0"/>
              <a:t>Voor </a:t>
            </a:r>
            <a:r>
              <a:rPr lang="nl-BE" dirty="0"/>
              <a:t>bijkomende inhoudelijke expertise doet de school </a:t>
            </a:r>
            <a:r>
              <a:rPr lang="nl-BE" dirty="0" smtClean="0"/>
              <a:t>een beroep </a:t>
            </a:r>
            <a:r>
              <a:rPr lang="nl-BE" dirty="0"/>
              <a:t>op het centrum voor leerlingenbegeleiding. </a:t>
            </a:r>
            <a:endParaRPr lang="nl-BE" dirty="0" smtClean="0"/>
          </a:p>
          <a:p>
            <a:pPr lvl="1"/>
            <a:r>
              <a:rPr lang="nl-BE" dirty="0" smtClean="0"/>
              <a:t>Voor </a:t>
            </a:r>
            <a:r>
              <a:rPr lang="nl-BE" dirty="0"/>
              <a:t>schoolondersteuning zoekt </a:t>
            </a:r>
            <a:r>
              <a:rPr lang="nl-BE" dirty="0" smtClean="0"/>
              <a:t>de school </a:t>
            </a:r>
            <a:r>
              <a:rPr lang="nl-BE" dirty="0"/>
              <a:t>externe ondersteuning bij de pedagogische begeleidingsdienst of een </a:t>
            </a:r>
            <a:r>
              <a:rPr lang="nl-BE" dirty="0" smtClean="0"/>
              <a:t>andere externe dienst.</a:t>
            </a:r>
          </a:p>
          <a:p>
            <a:r>
              <a:rPr lang="nl-BE" dirty="0"/>
              <a:t>Bij de </a:t>
            </a:r>
            <a:r>
              <a:rPr lang="nl-BE" dirty="0" smtClean="0"/>
              <a:t>opmaak </a:t>
            </a:r>
            <a:r>
              <a:rPr lang="nl-BE" dirty="0"/>
              <a:t>van het beleid rond leerlingenbegeleiding krijgt een school dus ondersteuning van haar pedagogische begeleidingsdienst en input van haar CLB. </a:t>
            </a:r>
          </a:p>
        </p:txBody>
      </p:sp>
    </p:spTree>
    <p:extLst>
      <p:ext uri="{BB962C8B-B14F-4D97-AF65-F5344CB8AC3E}">
        <p14:creationId xmlns:p14="http://schemas.microsoft.com/office/powerpoint/2010/main" val="39423745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binnen en buiten CLB</a:t>
            </a:r>
            <a:endParaRPr lang="nl-BE" dirty="0"/>
          </a:p>
        </p:txBody>
      </p:sp>
      <p:sp>
        <p:nvSpPr>
          <p:cNvPr id="4" name="Tijdelijke aanduiding voor inhoud 3"/>
          <p:cNvSpPr>
            <a:spLocks noGrp="1"/>
          </p:cNvSpPr>
          <p:nvPr>
            <p:ph idx="1"/>
          </p:nvPr>
        </p:nvSpPr>
        <p:spPr>
          <a:xfrm>
            <a:off x="5183188" y="1086816"/>
            <a:ext cx="6530276" cy="4873625"/>
          </a:xfrm>
        </p:spPr>
        <p:txBody>
          <a:bodyPr anchor="ctr"/>
          <a:lstStyle/>
          <a:p>
            <a:pPr marL="0" indent="0" algn="ctr">
              <a:buNone/>
            </a:pPr>
            <a:r>
              <a:rPr lang="nl-BE" b="1" dirty="0" smtClean="0">
                <a:solidFill>
                  <a:srgbClr val="008D36"/>
                </a:solidFill>
              </a:rPr>
              <a:t>Vrij CLB </a:t>
            </a:r>
          </a:p>
          <a:p>
            <a:pPr marL="0" indent="0" algn="ctr">
              <a:buNone/>
            </a:pPr>
            <a:r>
              <a:rPr lang="nl-BE" b="1" dirty="0" smtClean="0">
                <a:solidFill>
                  <a:srgbClr val="008D36"/>
                </a:solidFill>
              </a:rPr>
              <a:t>in het </a:t>
            </a:r>
          </a:p>
          <a:p>
            <a:pPr marL="0" indent="0" algn="ctr">
              <a:buNone/>
            </a:pPr>
            <a:r>
              <a:rPr lang="nl-BE" b="1" dirty="0" smtClean="0">
                <a:solidFill>
                  <a:srgbClr val="008D36"/>
                </a:solidFill>
              </a:rPr>
              <a:t>Vlaamse Onderwijsveld</a:t>
            </a:r>
            <a:endParaRPr lang="nl-BE" b="1" dirty="0">
              <a:solidFill>
                <a:srgbClr val="008D36"/>
              </a:solidFill>
            </a:endParaRP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6415294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sldNum" idx="4294967295"/>
          </p:nvPr>
        </p:nvSpPr>
        <p:spPr>
          <a:xfrm>
            <a:off x="11383964" y="6442075"/>
            <a:ext cx="808037" cy="27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nl-BE" sz="900">
                <a:solidFill>
                  <a:srgbClr val="128015"/>
                </a:solidFill>
                <a:latin typeface="Verdana"/>
                <a:ea typeface="Verdana"/>
                <a:cs typeface="Verdana"/>
                <a:sym typeface="Verdana"/>
              </a:rPr>
              <a:t>76</a:t>
            </a:fld>
            <a:endParaRPr sz="900">
              <a:solidFill>
                <a:srgbClr val="128015"/>
              </a:solidFill>
              <a:latin typeface="Verdana"/>
              <a:ea typeface="Verdana"/>
              <a:cs typeface="Verdana"/>
              <a:sym typeface="Verdana"/>
            </a:endParaRPr>
          </a:p>
        </p:txBody>
      </p:sp>
      <p:sp>
        <p:nvSpPr>
          <p:cNvPr id="862" name="Shape 862"/>
          <p:cNvSpPr txBox="1">
            <a:spLocks noGrp="1"/>
          </p:cNvSpPr>
          <p:nvPr>
            <p:ph type="body" idx="1"/>
          </p:nvPr>
        </p:nvSpPr>
        <p:spPr>
          <a:xfrm>
            <a:off x="654070" y="1476849"/>
            <a:ext cx="2915493" cy="8640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22268"/>
              </a:buClr>
              <a:buSzPts val="2200"/>
              <a:buFont typeface="Noto Sans Symbols"/>
              <a:buNone/>
            </a:pPr>
            <a:r>
              <a:rPr lang="nl-BE" sz="2000" b="0" i="0" u="none" strike="noStrike" cap="none" dirty="0">
                <a:solidFill>
                  <a:srgbClr val="1D71B8"/>
                </a:solidFill>
                <a:ea typeface="Calibri"/>
                <a:cs typeface="Calibri"/>
                <a:sym typeface="Calibri"/>
              </a:rPr>
              <a:t>Onderwijs: 4 </a:t>
            </a:r>
            <a:r>
              <a:rPr lang="nl-BE" sz="2200" b="0" i="0" u="none" strike="noStrike" cap="none" dirty="0">
                <a:solidFill>
                  <a:srgbClr val="1D71B8"/>
                </a:solidFill>
                <a:ea typeface="Calibri"/>
                <a:cs typeface="Calibri"/>
                <a:sym typeface="Calibri"/>
              </a:rPr>
              <a:t>netten</a:t>
            </a:r>
            <a:endParaRPr sz="2200" dirty="0">
              <a:solidFill>
                <a:srgbClr val="1D71B8"/>
              </a:solidFill>
            </a:endParaRPr>
          </a:p>
          <a:p>
            <a:pPr marL="0" marR="0" lvl="0" indent="0" algn="ctr" rtl="0">
              <a:spcBef>
                <a:spcPts val="360"/>
              </a:spcBef>
              <a:spcAft>
                <a:spcPts val="0"/>
              </a:spcAft>
              <a:buClr>
                <a:srgbClr val="222268"/>
              </a:buClr>
              <a:buSzPts val="1800"/>
              <a:buFont typeface="Noto Sans Symbols"/>
              <a:buNone/>
            </a:pPr>
            <a:r>
              <a:rPr lang="nl-BE" sz="2000" dirty="0">
                <a:solidFill>
                  <a:srgbClr val="1D71B8"/>
                </a:solidFill>
                <a:ea typeface="Calibri"/>
                <a:cs typeface="Calibri"/>
                <a:sym typeface="Calibri"/>
              </a:rPr>
              <a:t>s</a:t>
            </a:r>
            <a:r>
              <a:rPr lang="nl-BE" sz="2000" dirty="0" smtClean="0">
                <a:solidFill>
                  <a:srgbClr val="1D71B8"/>
                </a:solidFill>
                <a:ea typeface="Calibri"/>
                <a:cs typeface="Calibri"/>
                <a:sym typeface="Calibri"/>
              </a:rPr>
              <a:t>preiding leerlingen</a:t>
            </a:r>
            <a:r>
              <a:rPr lang="nl-BE" sz="2000" b="0" i="0" u="none" strike="noStrike" cap="none" dirty="0" smtClean="0">
                <a:solidFill>
                  <a:srgbClr val="1D71B8"/>
                </a:solidFill>
                <a:ea typeface="Calibri"/>
                <a:cs typeface="Calibri"/>
                <a:sym typeface="Calibri"/>
              </a:rPr>
              <a:t> (</a:t>
            </a:r>
            <a:r>
              <a:rPr lang="nl-BE" sz="2000" b="1" i="0" u="none" strike="noStrike" cap="none" dirty="0" smtClean="0">
                <a:solidFill>
                  <a:srgbClr val="1D71B8"/>
                </a:solidFill>
                <a:ea typeface="Calibri"/>
                <a:cs typeface="Calibri"/>
                <a:sym typeface="Calibri"/>
              </a:rPr>
              <a:t>%</a:t>
            </a:r>
            <a:r>
              <a:rPr lang="nl-BE" sz="2000" b="0" i="0" u="none" strike="noStrike" cap="none" dirty="0" smtClean="0">
                <a:solidFill>
                  <a:srgbClr val="1D71B8"/>
                </a:solidFill>
                <a:ea typeface="Calibri"/>
                <a:cs typeface="Calibri"/>
                <a:sym typeface="Calibri"/>
              </a:rPr>
              <a:t>)</a:t>
            </a:r>
            <a:endParaRPr sz="2000" dirty="0">
              <a:solidFill>
                <a:srgbClr val="1D71B8"/>
              </a:solidFill>
            </a:endParaRPr>
          </a:p>
        </p:txBody>
      </p:sp>
      <p:sp>
        <p:nvSpPr>
          <p:cNvPr id="864" name="Shape 864"/>
          <p:cNvSpPr txBox="1"/>
          <p:nvPr/>
        </p:nvSpPr>
        <p:spPr>
          <a:xfrm>
            <a:off x="5157213" y="1420032"/>
            <a:ext cx="5939492" cy="432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2200"/>
              <a:buFont typeface="Noto Sans Symbols"/>
              <a:buNone/>
            </a:pPr>
            <a:r>
              <a:rPr lang="nl-BE" sz="2200" dirty="0">
                <a:solidFill>
                  <a:srgbClr val="1D71B8"/>
                </a:solidFill>
                <a:ea typeface="Calibri"/>
                <a:cs typeface="Calibri"/>
                <a:sym typeface="Calibri"/>
              </a:rPr>
              <a:t>CLB: 3 </a:t>
            </a:r>
            <a:r>
              <a:rPr lang="nl-BE" sz="2200" dirty="0" smtClean="0">
                <a:solidFill>
                  <a:srgbClr val="1D71B8"/>
                </a:solidFill>
                <a:ea typeface="Calibri"/>
                <a:cs typeface="Calibri"/>
                <a:sym typeface="Calibri"/>
              </a:rPr>
              <a:t>netten/groepen</a:t>
            </a:r>
            <a:endParaRPr sz="2200" dirty="0">
              <a:solidFill>
                <a:srgbClr val="1D71B8"/>
              </a:solidFill>
              <a:ea typeface="Calibri"/>
              <a:cs typeface="Calibri"/>
              <a:sym typeface="Calibri"/>
            </a:endParaRPr>
          </a:p>
          <a:p>
            <a:pPr marL="1143000" marR="0" lvl="2" indent="-127000" algn="l" rtl="0">
              <a:spcBef>
                <a:spcPts val="320"/>
              </a:spcBef>
              <a:spcAft>
                <a:spcPts val="0"/>
              </a:spcAft>
              <a:buClr>
                <a:schemeClr val="lt1"/>
              </a:buClr>
              <a:buSzPts val="1600"/>
              <a:buFont typeface="Noto Sans Symbols"/>
              <a:buNone/>
            </a:pPr>
            <a:endParaRPr sz="1600" b="0" i="0" u="none" strike="noStrike" cap="none" dirty="0">
              <a:solidFill>
                <a:srgbClr val="1D71B8"/>
              </a:solidFill>
              <a:ea typeface="Calibri"/>
              <a:cs typeface="Calibri"/>
              <a:sym typeface="Calibri"/>
            </a:endParaRPr>
          </a:p>
        </p:txBody>
      </p:sp>
      <p:sp>
        <p:nvSpPr>
          <p:cNvPr id="865" name="Shape 865"/>
          <p:cNvSpPr txBox="1"/>
          <p:nvPr/>
        </p:nvSpPr>
        <p:spPr>
          <a:xfrm>
            <a:off x="6406245" y="5932618"/>
            <a:ext cx="3688662" cy="432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2200"/>
              <a:buFont typeface="Noto Sans Symbols"/>
              <a:buNone/>
            </a:pPr>
            <a:r>
              <a:rPr lang="nl-BE" sz="1200" dirty="0">
                <a:latin typeface="Calibri"/>
                <a:ea typeface="Calibri"/>
                <a:cs typeface="Calibri"/>
                <a:sym typeface="Calibri"/>
              </a:rPr>
              <a:t>(</a:t>
            </a:r>
            <a:r>
              <a:rPr lang="nl-BE" sz="1200" dirty="0" err="1">
                <a:latin typeface="Calibri"/>
                <a:ea typeface="Calibri"/>
                <a:cs typeface="Calibri"/>
                <a:sym typeface="Calibri"/>
              </a:rPr>
              <a:t>privé-scholen</a:t>
            </a:r>
            <a:r>
              <a:rPr lang="nl-BE" sz="1200" dirty="0">
                <a:latin typeface="Calibri"/>
                <a:ea typeface="Calibri"/>
                <a:cs typeface="Calibri"/>
                <a:sym typeface="Calibri"/>
              </a:rPr>
              <a:t> en methodescholen: vrije keuze)  </a:t>
            </a:r>
            <a:endParaRPr sz="1050" dirty="0"/>
          </a:p>
        </p:txBody>
      </p:sp>
      <p:sp>
        <p:nvSpPr>
          <p:cNvPr id="2" name="Titel 1"/>
          <p:cNvSpPr>
            <a:spLocks noGrp="1"/>
          </p:cNvSpPr>
          <p:nvPr>
            <p:ph type="title"/>
          </p:nvPr>
        </p:nvSpPr>
        <p:spPr/>
        <p:txBody>
          <a:bodyPr/>
          <a:lstStyle/>
          <a:p>
            <a:r>
              <a:rPr lang="nl-BE" dirty="0" smtClean="0"/>
              <a:t>Vrij CLB in de Vlaamse onderwijswereld</a:t>
            </a:r>
            <a:endParaRPr lang="nl-BE" dirty="0"/>
          </a:p>
        </p:txBody>
      </p:sp>
      <p:graphicFrame>
        <p:nvGraphicFramePr>
          <p:cNvPr id="17" name="Grafiek 16"/>
          <p:cNvGraphicFramePr>
            <a:graphicFrameLocks/>
          </p:cNvGraphicFramePr>
          <p:nvPr>
            <p:extLst>
              <p:ext uri="{D42A27DB-BD31-4B8C-83A1-F6EECF244321}">
                <p14:modId xmlns:p14="http://schemas.microsoft.com/office/powerpoint/2010/main" val="1013561442"/>
              </p:ext>
            </p:extLst>
          </p:nvPr>
        </p:nvGraphicFramePr>
        <p:xfrm>
          <a:off x="3887948" y="2064487"/>
          <a:ext cx="4624448" cy="38672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afiek 17"/>
          <p:cNvGraphicFramePr>
            <a:graphicFrameLocks/>
          </p:cNvGraphicFramePr>
          <p:nvPr>
            <p:extLst>
              <p:ext uri="{D42A27DB-BD31-4B8C-83A1-F6EECF244321}">
                <p14:modId xmlns:p14="http://schemas.microsoft.com/office/powerpoint/2010/main" val="3013032075"/>
              </p:ext>
            </p:extLst>
          </p:nvPr>
        </p:nvGraphicFramePr>
        <p:xfrm>
          <a:off x="335686" y="1951103"/>
          <a:ext cx="3552262" cy="40577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fiek 18"/>
          <p:cNvGraphicFramePr>
            <a:graphicFrameLocks/>
          </p:cNvGraphicFramePr>
          <p:nvPr>
            <p:extLst>
              <p:ext uri="{D42A27DB-BD31-4B8C-83A1-F6EECF244321}">
                <p14:modId xmlns:p14="http://schemas.microsoft.com/office/powerpoint/2010/main" val="4277778745"/>
              </p:ext>
            </p:extLst>
          </p:nvPr>
        </p:nvGraphicFramePr>
        <p:xfrm>
          <a:off x="7914595" y="2065504"/>
          <a:ext cx="4626000" cy="3866400"/>
        </p:xfrm>
        <a:graphic>
          <a:graphicData uri="http://schemas.openxmlformats.org/drawingml/2006/chart">
            <c:chart xmlns:c="http://schemas.openxmlformats.org/drawingml/2006/chart" xmlns:r="http://schemas.openxmlformats.org/officeDocument/2006/relationships" r:id="rId5"/>
          </a:graphicData>
        </a:graphic>
      </p:graphicFrame>
      <p:sp>
        <p:nvSpPr>
          <p:cNvPr id="20" name="Shape 864"/>
          <p:cNvSpPr txBox="1"/>
          <p:nvPr/>
        </p:nvSpPr>
        <p:spPr>
          <a:xfrm>
            <a:off x="4828478" y="1866690"/>
            <a:ext cx="2767732" cy="432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2200"/>
              <a:buFont typeface="Noto Sans Symbols"/>
              <a:buNone/>
            </a:pPr>
            <a:r>
              <a:rPr lang="nl-BE" sz="2200" dirty="0">
                <a:solidFill>
                  <a:srgbClr val="1D71B8"/>
                </a:solidFill>
                <a:ea typeface="Calibri"/>
                <a:cs typeface="Calibri"/>
                <a:sym typeface="Calibri"/>
              </a:rPr>
              <a:t>s</a:t>
            </a:r>
            <a:r>
              <a:rPr lang="nl-BE" sz="2200" dirty="0" smtClean="0">
                <a:solidFill>
                  <a:srgbClr val="1D71B8"/>
                </a:solidFill>
                <a:ea typeface="Calibri"/>
                <a:cs typeface="Calibri"/>
                <a:sym typeface="Calibri"/>
              </a:rPr>
              <a:t>preiding centra (n)</a:t>
            </a:r>
            <a:endParaRPr sz="2200" dirty="0">
              <a:solidFill>
                <a:srgbClr val="1D71B8"/>
              </a:solidFill>
              <a:ea typeface="Calibri"/>
              <a:cs typeface="Calibri"/>
              <a:sym typeface="Calibri"/>
            </a:endParaRPr>
          </a:p>
          <a:p>
            <a:pPr marL="1143000" marR="0" lvl="2" indent="-127000" algn="l" rtl="0">
              <a:spcBef>
                <a:spcPts val="320"/>
              </a:spcBef>
              <a:spcAft>
                <a:spcPts val="0"/>
              </a:spcAft>
              <a:buClr>
                <a:schemeClr val="lt1"/>
              </a:buClr>
              <a:buSzPts val="1600"/>
              <a:buFont typeface="Noto Sans Symbols"/>
              <a:buNone/>
            </a:pPr>
            <a:endParaRPr sz="1600" b="0" i="0" u="none" strike="noStrike" cap="none" dirty="0">
              <a:solidFill>
                <a:srgbClr val="1D71B8"/>
              </a:solidFill>
              <a:ea typeface="Calibri"/>
              <a:cs typeface="Calibri"/>
              <a:sym typeface="Calibri"/>
            </a:endParaRPr>
          </a:p>
        </p:txBody>
      </p:sp>
      <p:sp>
        <p:nvSpPr>
          <p:cNvPr id="21" name="Shape 864"/>
          <p:cNvSpPr txBox="1"/>
          <p:nvPr/>
        </p:nvSpPr>
        <p:spPr>
          <a:xfrm>
            <a:off x="8645874" y="1848463"/>
            <a:ext cx="3076734" cy="4320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2060"/>
              </a:buClr>
              <a:buSzPts val="2200"/>
              <a:buFont typeface="Noto Sans Symbols"/>
              <a:buNone/>
            </a:pPr>
            <a:r>
              <a:rPr lang="nl-BE" sz="2200" dirty="0">
                <a:solidFill>
                  <a:srgbClr val="1D71B8"/>
                </a:solidFill>
                <a:ea typeface="Calibri"/>
                <a:cs typeface="Calibri"/>
                <a:sym typeface="Calibri"/>
              </a:rPr>
              <a:t>s</a:t>
            </a:r>
            <a:r>
              <a:rPr lang="nl-BE" sz="2200" dirty="0" smtClean="0">
                <a:solidFill>
                  <a:srgbClr val="1D71B8"/>
                </a:solidFill>
                <a:ea typeface="Calibri"/>
                <a:cs typeface="Calibri"/>
                <a:sym typeface="Calibri"/>
              </a:rPr>
              <a:t>preiding leerlingen (%)</a:t>
            </a:r>
            <a:endParaRPr sz="2200" dirty="0">
              <a:solidFill>
                <a:srgbClr val="1D71B8"/>
              </a:solidFill>
              <a:ea typeface="Calibri"/>
              <a:cs typeface="Calibri"/>
              <a:sym typeface="Calibri"/>
            </a:endParaRPr>
          </a:p>
          <a:p>
            <a:pPr marL="1143000" marR="0" lvl="2" indent="-127000" algn="l" rtl="0">
              <a:spcBef>
                <a:spcPts val="320"/>
              </a:spcBef>
              <a:spcAft>
                <a:spcPts val="0"/>
              </a:spcAft>
              <a:buClr>
                <a:schemeClr val="lt1"/>
              </a:buClr>
              <a:buSzPts val="1600"/>
              <a:buFont typeface="Noto Sans Symbols"/>
              <a:buNone/>
            </a:pPr>
            <a:endParaRPr sz="1600" b="0" i="0" u="none" strike="noStrike" cap="none" dirty="0">
              <a:solidFill>
                <a:srgbClr val="1D71B8"/>
              </a:solidFill>
              <a:ea typeface="Calibri"/>
              <a:cs typeface="Calibri"/>
              <a:sym typeface="Calibri"/>
            </a:endParaRPr>
          </a:p>
        </p:txBody>
      </p:sp>
    </p:spTree>
    <p:extLst>
      <p:ext uri="{BB962C8B-B14F-4D97-AF65-F5344CB8AC3E}">
        <p14:creationId xmlns:p14="http://schemas.microsoft.com/office/powerpoint/2010/main" val="246057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 grpId="0"/>
      <p:bldGraphic spid="17" grpId="0">
        <p:bldAsOne/>
      </p:bldGraphic>
      <p:bldGraphic spid="18" grpId="0">
        <p:bldAsOne/>
      </p:bldGraphic>
      <p:bldGraphic spid="19"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878"/>
          <p:cNvPicPr preferRelativeResize="0"/>
          <p:nvPr/>
        </p:nvPicPr>
        <p:blipFill rotWithShape="1">
          <a:blip r:embed="rId2">
            <a:alphaModFix/>
          </a:blip>
          <a:srcRect/>
          <a:stretch/>
        </p:blipFill>
        <p:spPr>
          <a:xfrm>
            <a:off x="5183188" y="1071355"/>
            <a:ext cx="6529387" cy="4878595"/>
          </a:xfrm>
          <a:prstGeom prst="rect">
            <a:avLst/>
          </a:prstGeom>
          <a:noFill/>
          <a:ln>
            <a:noFill/>
          </a:ln>
        </p:spPr>
      </p:pic>
      <p:sp>
        <p:nvSpPr>
          <p:cNvPr id="3" name="Titel 2"/>
          <p:cNvSpPr>
            <a:spLocks noGrp="1"/>
          </p:cNvSpPr>
          <p:nvPr>
            <p:ph type="title"/>
          </p:nvPr>
        </p:nvSpPr>
        <p:spPr/>
        <p:txBody>
          <a:bodyPr/>
          <a:lstStyle/>
          <a:p>
            <a:r>
              <a:rPr lang="nl-BE" dirty="0" smtClean="0"/>
              <a:t>Samenwerking binnen en buiten CLB</a:t>
            </a:r>
            <a:endParaRPr lang="nl-BE" dirty="0"/>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3">
            <a:alphaModFix/>
          </a:blip>
          <a:srcRect/>
          <a:stretch/>
        </p:blipFill>
        <p:spPr>
          <a:xfrm>
            <a:off x="475488" y="2464904"/>
            <a:ext cx="4296537" cy="3396146"/>
          </a:xfrm>
          <a:prstGeom prst="rect">
            <a:avLst/>
          </a:prstGeom>
          <a:noFill/>
          <a:ln>
            <a:noFill/>
          </a:ln>
        </p:spPr>
      </p:pic>
      <p:sp>
        <p:nvSpPr>
          <p:cNvPr id="4" name="Tijdelijke aanduiding voor inhoud 3"/>
          <p:cNvSpPr>
            <a:spLocks noGrp="1"/>
          </p:cNvSpPr>
          <p:nvPr>
            <p:ph idx="1"/>
          </p:nvPr>
        </p:nvSpPr>
        <p:spPr>
          <a:xfrm>
            <a:off x="5183188" y="1086816"/>
            <a:ext cx="6530276" cy="4873625"/>
          </a:xfrm>
          <a:scene3d>
            <a:camera prst="isometricOffAxis2Right">
              <a:rot lat="960000" lon="19200000" rev="0"/>
            </a:camera>
            <a:lightRig rig="threePt" dir="t"/>
          </a:scene3d>
          <a:sp3d/>
        </p:spPr>
        <p:txBody>
          <a:bodyPr anchor="ctr">
            <a:normAutofit/>
          </a:bodyPr>
          <a:lstStyle/>
          <a:p>
            <a:pPr marL="0" indent="0" algn="ctr">
              <a:buNone/>
            </a:pPr>
            <a:endParaRPr lang="nl-BE" sz="4000" b="1" dirty="0" smtClean="0">
              <a:solidFill>
                <a:srgbClr val="008D36"/>
              </a:solidFill>
            </a:endParaRPr>
          </a:p>
          <a:p>
            <a:pPr marL="0" indent="0" algn="ctr">
              <a:buNone/>
            </a:pPr>
            <a:r>
              <a:rPr lang="nl-BE" sz="4000" b="1" dirty="0" smtClean="0">
                <a:solidFill>
                  <a:srgbClr val="008D36"/>
                </a:solidFill>
              </a:rPr>
              <a:t>CLB als brug tussen </a:t>
            </a:r>
          </a:p>
          <a:p>
            <a:pPr marL="0" indent="0" algn="ctr">
              <a:buNone/>
            </a:pPr>
            <a:r>
              <a:rPr lang="nl-BE" sz="4000" b="1" dirty="0">
                <a:solidFill>
                  <a:srgbClr val="008D36"/>
                </a:solidFill>
              </a:rPr>
              <a:t>o</a:t>
            </a:r>
            <a:r>
              <a:rPr lang="nl-BE" sz="4000" b="1" dirty="0" smtClean="0">
                <a:solidFill>
                  <a:srgbClr val="008D36"/>
                </a:solidFill>
              </a:rPr>
              <a:t>nderwijs en welzijn</a:t>
            </a:r>
            <a:endParaRPr lang="nl-BE" sz="4000" b="1" dirty="0">
              <a:solidFill>
                <a:srgbClr val="008D36"/>
              </a:solidFill>
            </a:endParaRPr>
          </a:p>
          <a:p>
            <a:endParaRPr lang="nl-BE" sz="4000" dirty="0"/>
          </a:p>
        </p:txBody>
      </p:sp>
    </p:spTree>
    <p:extLst>
      <p:ext uri="{BB962C8B-B14F-4D97-AF65-F5344CB8AC3E}">
        <p14:creationId xmlns:p14="http://schemas.microsoft.com/office/powerpoint/2010/main" val="20970067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CLB als brug tussen onderwijs en welzijn</a:t>
            </a:r>
            <a:endParaRPr lang="nl-BE" dirty="0"/>
          </a:p>
        </p:txBody>
      </p:sp>
      <p:sp>
        <p:nvSpPr>
          <p:cNvPr id="5" name="Tijdelijke aanduiding voor inhoud 3"/>
          <p:cNvSpPr txBox="1">
            <a:spLocks/>
          </p:cNvSpPr>
          <p:nvPr/>
        </p:nvSpPr>
        <p:spPr>
          <a:xfrm>
            <a:off x="399288" y="1825625"/>
            <a:ext cx="11323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smtClean="0"/>
              <a:t>Draaischijffunctie CLB</a:t>
            </a:r>
          </a:p>
          <a:p>
            <a:r>
              <a:rPr lang="nl-BE" dirty="0" smtClean="0"/>
              <a:t>Buitenschoolse hulpverlening</a:t>
            </a:r>
          </a:p>
          <a:p>
            <a:r>
              <a:rPr lang="nl-BE" dirty="0" smtClean="0"/>
              <a:t>Binnen en buiten Integrale Jeugdhulp</a:t>
            </a:r>
          </a:p>
          <a:p>
            <a:endParaRPr lang="nl-BE" dirty="0" smtClean="0"/>
          </a:p>
          <a:p>
            <a:endParaRPr lang="nl-BE" dirty="0"/>
          </a:p>
        </p:txBody>
      </p:sp>
    </p:spTree>
    <p:extLst>
      <p:ext uri="{BB962C8B-B14F-4D97-AF65-F5344CB8AC3E}">
        <p14:creationId xmlns:p14="http://schemas.microsoft.com/office/powerpoint/2010/main" val="36314263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grpSp>
        <p:nvGrpSpPr>
          <p:cNvPr id="900" name="Shape 900"/>
          <p:cNvGrpSpPr/>
          <p:nvPr/>
        </p:nvGrpSpPr>
        <p:grpSpPr>
          <a:xfrm>
            <a:off x="5074068" y="4475580"/>
            <a:ext cx="1963558" cy="1903845"/>
            <a:chOff x="1218694" y="1446894"/>
            <a:chExt cx="1463597" cy="1195524"/>
          </a:xfrm>
        </p:grpSpPr>
        <p:sp>
          <p:nvSpPr>
            <p:cNvPr id="901" name="Shape 901"/>
            <p:cNvSpPr/>
            <p:nvPr/>
          </p:nvSpPr>
          <p:spPr>
            <a:xfrm>
              <a:off x="1218694" y="1446894"/>
              <a:ext cx="1463597" cy="1195524"/>
            </a:xfrm>
            <a:prstGeom prst="ellipse">
              <a:avLst/>
            </a:prstGeom>
            <a:solidFill>
              <a:srgbClr val="D8D8D8">
                <a:alpha val="44705"/>
              </a:srgb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2" name="Shape 902"/>
            <p:cNvSpPr/>
            <p:nvPr/>
          </p:nvSpPr>
          <p:spPr>
            <a:xfrm>
              <a:off x="1400044" y="1621974"/>
              <a:ext cx="1034919" cy="845364"/>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nl-BE" sz="1800" b="1" dirty="0" smtClean="0">
                  <a:solidFill>
                    <a:srgbClr val="1D71B8"/>
                  </a:solidFill>
                  <a:sym typeface="Arial"/>
                </a:rPr>
                <a:t>Doel-</a:t>
              </a:r>
            </a:p>
            <a:p>
              <a:pPr marL="0" marR="0" lvl="0" indent="0" algn="ctr" rtl="0">
                <a:lnSpc>
                  <a:spcPct val="90000"/>
                </a:lnSpc>
                <a:spcBef>
                  <a:spcPts val="0"/>
                </a:spcBef>
                <a:spcAft>
                  <a:spcPts val="0"/>
                </a:spcAft>
                <a:buNone/>
              </a:pPr>
              <a:r>
                <a:rPr lang="nl-BE" sz="1800" b="1" dirty="0" smtClean="0">
                  <a:solidFill>
                    <a:srgbClr val="1D71B8"/>
                  </a:solidFill>
                  <a:sym typeface="Arial"/>
                </a:rPr>
                <a:t>stellingen</a:t>
              </a:r>
              <a:endParaRPr dirty="0">
                <a:solidFill>
                  <a:srgbClr val="1D71B8"/>
                </a:solidFill>
              </a:endParaRPr>
            </a:p>
          </p:txBody>
        </p:sp>
      </p:grpSp>
      <p:sp>
        <p:nvSpPr>
          <p:cNvPr id="904" name="Shape 904"/>
          <p:cNvSpPr/>
          <p:nvPr/>
        </p:nvSpPr>
        <p:spPr>
          <a:xfrm>
            <a:off x="1343240" y="4872398"/>
            <a:ext cx="2128315" cy="1302593"/>
          </a:xfrm>
          <a:prstGeom prst="roundRect">
            <a:avLst>
              <a:gd name="adj" fmla="val 10000"/>
            </a:avLst>
          </a:prstGeom>
          <a:solidFill>
            <a:srgbClr val="1D71B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1434486" y="4920421"/>
            <a:ext cx="1964847" cy="1226289"/>
          </a:xfrm>
          <a:prstGeom prst="rect">
            <a:avLst/>
          </a:prstGeom>
          <a:solidFill>
            <a:srgbClr val="1D71B8"/>
          </a:solidFill>
          <a:ln>
            <a:noFill/>
          </a:ln>
        </p:spPr>
        <p:txBody>
          <a:bodyPr spcFirstLastPara="1" wrap="square" lIns="15225" tIns="15225" rIns="15225" bIns="15225" anchor="ctr" anchorCtr="0">
            <a:noAutofit/>
          </a:bodyPr>
          <a:lstStyle/>
          <a:p>
            <a:pPr algn="ctr">
              <a:lnSpc>
                <a:spcPct val="90000"/>
              </a:lnSpc>
              <a:spcBef>
                <a:spcPts val="560"/>
              </a:spcBef>
            </a:pPr>
            <a:r>
              <a:rPr lang="nl-BE" sz="1600" b="1" dirty="0" err="1" smtClean="0">
                <a:solidFill>
                  <a:srgbClr val="FFFFFF"/>
                </a:solidFill>
              </a:rPr>
              <a:t>Vermaatschappe-lijking</a:t>
            </a:r>
            <a:r>
              <a:rPr lang="nl-BE" sz="1600" b="1" dirty="0" smtClean="0">
                <a:solidFill>
                  <a:srgbClr val="FFFFFF"/>
                </a:solidFill>
              </a:rPr>
              <a:t> van de jeugdhulp</a:t>
            </a:r>
            <a:endParaRPr sz="1600" b="1" dirty="0">
              <a:solidFill>
                <a:srgbClr val="FFFFFF"/>
              </a:solidFill>
              <a:latin typeface="Arial"/>
              <a:ea typeface="Arial"/>
              <a:cs typeface="Arial"/>
              <a:sym typeface="Arial"/>
            </a:endParaRPr>
          </a:p>
        </p:txBody>
      </p:sp>
      <p:sp>
        <p:nvSpPr>
          <p:cNvPr id="906" name="Shape 906"/>
          <p:cNvSpPr/>
          <p:nvPr/>
        </p:nvSpPr>
        <p:spPr>
          <a:xfrm>
            <a:off x="8134257" y="3607953"/>
            <a:ext cx="1689436" cy="138537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a:solidFill>
                  <a:srgbClr val="FFFFFF"/>
                </a:solidFill>
                <a:latin typeface="Arial"/>
                <a:ea typeface="Arial"/>
                <a:cs typeface="Arial"/>
                <a:sym typeface="Arial"/>
              </a:rPr>
              <a:t>VAPH</a:t>
            </a:r>
            <a:endParaRPr/>
          </a:p>
        </p:txBody>
      </p:sp>
      <p:sp>
        <p:nvSpPr>
          <p:cNvPr id="907" name="Shape 907"/>
          <p:cNvSpPr/>
          <p:nvPr/>
        </p:nvSpPr>
        <p:spPr>
          <a:xfrm rot="-6675841">
            <a:off x="4303190" y="3286824"/>
            <a:ext cx="2060422" cy="57105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rot="-8808089">
            <a:off x="3594888" y="4110590"/>
            <a:ext cx="1825095"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p:nvPr/>
        </p:nvSpPr>
        <p:spPr>
          <a:xfrm rot="10800000">
            <a:off x="3499406" y="5179634"/>
            <a:ext cx="1567566"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0" name="Shape 910"/>
          <p:cNvSpPr/>
          <p:nvPr/>
        </p:nvSpPr>
        <p:spPr>
          <a:xfrm rot="-3923243">
            <a:off x="5853862" y="3332353"/>
            <a:ext cx="1984654" cy="57105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p:nvPr/>
        </p:nvSpPr>
        <p:spPr>
          <a:xfrm rot="-1990177">
            <a:off x="6718766" y="4058386"/>
            <a:ext cx="1904212"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2" name="Shape 912"/>
          <p:cNvSpPr/>
          <p:nvPr/>
        </p:nvSpPr>
        <p:spPr>
          <a:xfrm>
            <a:off x="7053280" y="5158713"/>
            <a:ext cx="1724364"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13" name="Shape 913"/>
          <p:cNvGrpSpPr/>
          <p:nvPr/>
        </p:nvGrpSpPr>
        <p:grpSpPr>
          <a:xfrm>
            <a:off x="2268054" y="3082611"/>
            <a:ext cx="1904856" cy="1302593"/>
            <a:chOff x="1104808" y="-116271"/>
            <a:chExt cx="836867" cy="669493"/>
          </a:xfrm>
          <a:solidFill>
            <a:srgbClr val="1D71B8"/>
          </a:solidFill>
        </p:grpSpPr>
        <p:sp>
          <p:nvSpPr>
            <p:cNvPr id="914" name="Shape 914"/>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5" name="Shape 915"/>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smtClean="0">
                  <a:solidFill>
                    <a:srgbClr val="FFFFFF"/>
                  </a:solidFill>
                  <a:latin typeface="Arial"/>
                  <a:ea typeface="Arial"/>
                  <a:cs typeface="Arial"/>
                  <a:sym typeface="Arial"/>
                </a:rPr>
                <a:t>Tijdige toegang tot jeugdhulp</a:t>
              </a:r>
              <a:endParaRPr sz="1600" b="1" dirty="0">
                <a:solidFill>
                  <a:srgbClr val="FFFFFF"/>
                </a:solidFill>
                <a:latin typeface="Arial"/>
                <a:ea typeface="Arial"/>
                <a:cs typeface="Arial"/>
                <a:sym typeface="Arial"/>
              </a:endParaRPr>
            </a:p>
          </p:txBody>
        </p:sp>
      </p:grpSp>
      <p:grpSp>
        <p:nvGrpSpPr>
          <p:cNvPr id="916" name="Shape 916"/>
          <p:cNvGrpSpPr/>
          <p:nvPr/>
        </p:nvGrpSpPr>
        <p:grpSpPr>
          <a:xfrm>
            <a:off x="3993462" y="1484923"/>
            <a:ext cx="1904856" cy="1302593"/>
            <a:chOff x="1100025" y="-116271"/>
            <a:chExt cx="836867" cy="669493"/>
          </a:xfrm>
          <a:solidFill>
            <a:srgbClr val="1D71B8"/>
          </a:solidFill>
        </p:grpSpPr>
        <p:sp>
          <p:nvSpPr>
            <p:cNvPr id="917" name="Shape 917"/>
            <p:cNvSpPr/>
            <p:nvPr/>
          </p:nvSpPr>
          <p:spPr>
            <a:xfrm>
              <a:off x="1100025"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smtClean="0">
                  <a:solidFill>
                    <a:srgbClr val="FFFFFF"/>
                  </a:solidFill>
                  <a:latin typeface="Arial"/>
                  <a:ea typeface="Arial"/>
                  <a:cs typeface="Arial"/>
                  <a:sym typeface="Arial"/>
                </a:rPr>
                <a:t>Hulpcontinuïteit waarborgen</a:t>
              </a:r>
              <a:endParaRPr sz="1600" b="1" dirty="0">
                <a:solidFill>
                  <a:srgbClr val="FFFFFF"/>
                </a:solidFill>
                <a:latin typeface="Arial"/>
                <a:ea typeface="Arial"/>
                <a:cs typeface="Arial"/>
                <a:sym typeface="Arial"/>
              </a:endParaRPr>
            </a:p>
          </p:txBody>
        </p:sp>
      </p:grpSp>
      <p:grpSp>
        <p:nvGrpSpPr>
          <p:cNvPr id="919" name="Shape 919"/>
          <p:cNvGrpSpPr/>
          <p:nvPr/>
        </p:nvGrpSpPr>
        <p:grpSpPr>
          <a:xfrm>
            <a:off x="6312034" y="1503368"/>
            <a:ext cx="1904856" cy="1302593"/>
            <a:chOff x="1104808" y="-116271"/>
            <a:chExt cx="836867" cy="669493"/>
          </a:xfrm>
          <a:solidFill>
            <a:srgbClr val="1D71B8"/>
          </a:solidFill>
        </p:grpSpPr>
        <p:sp>
          <p:nvSpPr>
            <p:cNvPr id="920" name="Shape 920"/>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1" name="Shape 921"/>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smtClean="0">
                  <a:solidFill>
                    <a:srgbClr val="FFFFFF"/>
                  </a:solidFill>
                </a:rPr>
                <a:t>Gepast omgaan </a:t>
              </a:r>
            </a:p>
            <a:p>
              <a:pPr marL="0" marR="0" lvl="0" indent="0" algn="ctr" rtl="0">
                <a:lnSpc>
                  <a:spcPct val="90000"/>
                </a:lnSpc>
                <a:spcBef>
                  <a:spcPts val="0"/>
                </a:spcBef>
                <a:spcAft>
                  <a:spcPts val="0"/>
                </a:spcAft>
                <a:buNone/>
              </a:pPr>
              <a:r>
                <a:rPr lang="nl-BE" sz="1600" b="1" dirty="0" smtClean="0">
                  <a:solidFill>
                    <a:srgbClr val="FFFFFF"/>
                  </a:solidFill>
                </a:rPr>
                <a:t>met verontrusting</a:t>
              </a:r>
              <a:endParaRPr sz="1600" b="1" dirty="0">
                <a:solidFill>
                  <a:srgbClr val="FFFFFF"/>
                </a:solidFill>
                <a:latin typeface="Arial"/>
                <a:ea typeface="Arial"/>
                <a:cs typeface="Arial"/>
                <a:sym typeface="Arial"/>
              </a:endParaRPr>
            </a:p>
          </p:txBody>
        </p:sp>
      </p:grpSp>
      <p:grpSp>
        <p:nvGrpSpPr>
          <p:cNvPr id="922" name="Shape 922"/>
          <p:cNvGrpSpPr/>
          <p:nvPr/>
        </p:nvGrpSpPr>
        <p:grpSpPr>
          <a:xfrm>
            <a:off x="8056895" y="3115742"/>
            <a:ext cx="1904856" cy="1302593"/>
            <a:chOff x="1104808" y="-116271"/>
            <a:chExt cx="836867" cy="669493"/>
          </a:xfrm>
          <a:solidFill>
            <a:srgbClr val="1D71B8"/>
          </a:solidFill>
        </p:grpSpPr>
        <p:sp>
          <p:nvSpPr>
            <p:cNvPr id="923" name="Shape 923"/>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smtClean="0">
                  <a:solidFill>
                    <a:srgbClr val="FFFFFF"/>
                  </a:solidFill>
                  <a:latin typeface="Arial"/>
                  <a:ea typeface="Arial"/>
                  <a:cs typeface="Arial"/>
                  <a:sym typeface="Arial"/>
                </a:rPr>
                <a:t>Voorzien in crisisaanbod jeugdhulp</a:t>
              </a:r>
              <a:endParaRPr sz="1600" b="1" dirty="0">
                <a:solidFill>
                  <a:srgbClr val="FFFFFF"/>
                </a:solidFill>
                <a:latin typeface="Arial"/>
                <a:ea typeface="Arial"/>
                <a:cs typeface="Arial"/>
                <a:sym typeface="Arial"/>
              </a:endParaRPr>
            </a:p>
          </p:txBody>
        </p:sp>
      </p:grpSp>
      <p:grpSp>
        <p:nvGrpSpPr>
          <p:cNvPr id="925" name="Shape 925"/>
          <p:cNvGrpSpPr/>
          <p:nvPr/>
        </p:nvGrpSpPr>
        <p:grpSpPr>
          <a:xfrm>
            <a:off x="8618336" y="4834242"/>
            <a:ext cx="1904856" cy="1302593"/>
            <a:chOff x="1104808" y="-116271"/>
            <a:chExt cx="836867" cy="669493"/>
          </a:xfrm>
          <a:solidFill>
            <a:srgbClr val="1D71B8"/>
          </a:solidFill>
        </p:grpSpPr>
        <p:sp>
          <p:nvSpPr>
            <p:cNvPr id="926" name="Shape 926"/>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smtClean="0">
                  <a:solidFill>
                    <a:srgbClr val="FFFFFF"/>
                  </a:solidFill>
                  <a:latin typeface="Arial"/>
                  <a:ea typeface="Arial"/>
                  <a:cs typeface="Arial"/>
                  <a:sym typeface="Arial"/>
                </a:rPr>
                <a:t>Maximale participatie van minderjarige en zijn gezin</a:t>
              </a:r>
              <a:endParaRPr sz="1600" b="1" dirty="0">
                <a:solidFill>
                  <a:srgbClr val="FFFFFF"/>
                </a:solidFill>
                <a:latin typeface="Arial"/>
                <a:ea typeface="Arial"/>
                <a:cs typeface="Arial"/>
                <a:sym typeface="Arial"/>
              </a:endParaRPr>
            </a:p>
          </p:txBody>
        </p:sp>
      </p:grpSp>
      <p:sp>
        <p:nvSpPr>
          <p:cNvPr id="2" name="Titel 1"/>
          <p:cNvSpPr>
            <a:spLocks noGrp="1"/>
          </p:cNvSpPr>
          <p:nvPr>
            <p:ph type="title"/>
          </p:nvPr>
        </p:nvSpPr>
        <p:spPr/>
        <p:txBody>
          <a:bodyPr/>
          <a:lstStyle/>
          <a:p>
            <a:r>
              <a:rPr lang="nl-BE" dirty="0" smtClean="0"/>
              <a:t>Integrale Jeugdhulp</a:t>
            </a:r>
            <a:endParaRPr lang="nl-BE" dirty="0"/>
          </a:p>
        </p:txBody>
      </p:sp>
    </p:spTree>
    <p:extLst>
      <p:ext uri="{BB962C8B-B14F-4D97-AF65-F5344CB8AC3E}">
        <p14:creationId xmlns:p14="http://schemas.microsoft.com/office/powerpoint/2010/main" val="3407384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stretch>
            <a:fillRect/>
          </a:stretch>
        </p:blipFill>
        <p:spPr>
          <a:xfrm>
            <a:off x="4719738" y="736228"/>
            <a:ext cx="2734671" cy="1982672"/>
          </a:xfrm>
          <a:prstGeom prst="rect">
            <a:avLst/>
          </a:prstGeom>
        </p:spPr>
      </p:pic>
      <p:sp>
        <p:nvSpPr>
          <p:cNvPr id="3" name="Titel 2"/>
          <p:cNvSpPr>
            <a:spLocks noGrp="1"/>
          </p:cNvSpPr>
          <p:nvPr>
            <p:ph type="title"/>
          </p:nvPr>
        </p:nvSpPr>
        <p:spPr/>
        <p:txBody>
          <a:bodyPr>
            <a:normAutofit/>
          </a:bodyPr>
          <a:lstStyle/>
          <a:p>
            <a:r>
              <a:rPr lang="nl-BE" dirty="0">
                <a:solidFill>
                  <a:srgbClr val="1D71B8"/>
                </a:solidFill>
              </a:rPr>
              <a:t>Waar zitten we?</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201946322"/>
              </p:ext>
            </p:extLst>
          </p:nvPr>
        </p:nvGraphicFramePr>
        <p:xfrm>
          <a:off x="7329923" y="2602666"/>
          <a:ext cx="2395401" cy="2743200"/>
        </p:xfrm>
        <a:graphic>
          <a:graphicData uri="http://schemas.openxmlformats.org/drawingml/2006/table">
            <a:tbl>
              <a:tblPr firstRow="1" bandRow="1">
                <a:tableStyleId>{93296810-A885-4BE3-A3E7-6D5BEEA58F35}</a:tableStyleId>
              </a:tblPr>
              <a:tblGrid>
                <a:gridCol w="2395401">
                  <a:extLst>
                    <a:ext uri="{9D8B030D-6E8A-4147-A177-3AD203B41FA5}">
                      <a16:colId xmlns:a16="http://schemas.microsoft.com/office/drawing/2014/main" val="1437980117"/>
                    </a:ext>
                  </a:extLst>
                </a:gridCol>
              </a:tblGrid>
              <a:tr h="370840">
                <a:tc>
                  <a:txBody>
                    <a:bodyPr/>
                    <a:lstStyle/>
                    <a:p>
                      <a:r>
                        <a:rPr lang="nl-BE" sz="1400" dirty="0" smtClean="0"/>
                        <a:t>Antwerpen</a:t>
                      </a:r>
                      <a:endParaRPr lang="nl-BE" dirty="0"/>
                    </a:p>
                  </a:txBody>
                  <a:tcPr>
                    <a:solidFill>
                      <a:srgbClr val="008D36"/>
                    </a:solidFill>
                  </a:tcPr>
                </a:tc>
                <a:extLst>
                  <a:ext uri="{0D108BD9-81ED-4DB2-BD59-A6C34878D82A}">
                    <a16:rowId xmlns:a16="http://schemas.microsoft.com/office/drawing/2014/main" val="3664673735"/>
                  </a:ext>
                </a:extLst>
              </a:tr>
              <a:tr h="370840">
                <a:tc>
                  <a:txBody>
                    <a:bodyPr/>
                    <a:lstStyle/>
                    <a:p>
                      <a:r>
                        <a:rPr lang="nl-BE" sz="1400" dirty="0" smtClean="0"/>
                        <a:t>Vrij CLB AMi1</a:t>
                      </a:r>
                      <a:endParaRPr lang="nl-BE" sz="1400" dirty="0"/>
                    </a:p>
                  </a:txBody>
                  <a:tcPr/>
                </a:tc>
                <a:extLst>
                  <a:ext uri="{0D108BD9-81ED-4DB2-BD59-A6C34878D82A}">
                    <a16:rowId xmlns:a16="http://schemas.microsoft.com/office/drawing/2014/main" val="319435937"/>
                  </a:ext>
                </a:extLst>
              </a:tr>
              <a:tr h="370840">
                <a:tc>
                  <a:txBody>
                    <a:bodyPr/>
                    <a:lstStyle/>
                    <a:p>
                      <a:r>
                        <a:rPr lang="nl-BE" sz="1400" kern="1200" dirty="0" smtClean="0"/>
                        <a:t>Vrij CLB AMi2</a:t>
                      </a:r>
                      <a:endParaRPr lang="nl-BE" sz="1400" kern="1200" dirty="0">
                        <a:solidFill>
                          <a:schemeClr val="dk1"/>
                        </a:solidFill>
                        <a:latin typeface="+mn-lt"/>
                        <a:ea typeface="+mn-ea"/>
                        <a:cs typeface="+mn-cs"/>
                      </a:endParaRPr>
                    </a:p>
                  </a:txBody>
                  <a:tcPr/>
                </a:tc>
                <a:extLst>
                  <a:ext uri="{0D108BD9-81ED-4DB2-BD59-A6C34878D82A}">
                    <a16:rowId xmlns:a16="http://schemas.microsoft.com/office/drawing/2014/main" val="32067277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kern="1200" dirty="0" smtClean="0"/>
                        <a:t>Vrij CLB De Wissel Antwerpen</a:t>
                      </a:r>
                      <a:endParaRPr lang="nl-BE" sz="1400" kern="1200" dirty="0" smtClean="0">
                        <a:solidFill>
                          <a:schemeClr val="dk1"/>
                        </a:solidFill>
                        <a:latin typeface="+mn-lt"/>
                        <a:ea typeface="+mn-ea"/>
                        <a:cs typeface="+mn-cs"/>
                      </a:endParaRPr>
                    </a:p>
                  </a:txBody>
                  <a:tcPr/>
                </a:tc>
                <a:extLst>
                  <a:ext uri="{0D108BD9-81ED-4DB2-BD59-A6C34878D82A}">
                    <a16:rowId xmlns:a16="http://schemas.microsoft.com/office/drawing/2014/main" val="39763793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kern="1200" dirty="0" smtClean="0"/>
                        <a:t>Vrij CLB Kempen</a:t>
                      </a:r>
                      <a:endParaRPr lang="nl-BE" sz="1400" kern="1200" dirty="0" smtClean="0">
                        <a:solidFill>
                          <a:schemeClr val="dk1"/>
                        </a:solidFill>
                        <a:latin typeface="+mn-lt"/>
                        <a:ea typeface="+mn-ea"/>
                        <a:cs typeface="+mn-cs"/>
                      </a:endParaRPr>
                    </a:p>
                  </a:txBody>
                  <a:tcPr/>
                </a:tc>
                <a:extLst>
                  <a:ext uri="{0D108BD9-81ED-4DB2-BD59-A6C34878D82A}">
                    <a16:rowId xmlns:a16="http://schemas.microsoft.com/office/drawing/2014/main" val="1968974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CLB Het Kompas</a:t>
                      </a:r>
                    </a:p>
                  </a:txBody>
                  <a:tcPr/>
                </a:tc>
                <a:extLst>
                  <a:ext uri="{0D108BD9-81ED-4DB2-BD59-A6C34878D82A}">
                    <a16:rowId xmlns:a16="http://schemas.microsoft.com/office/drawing/2014/main" val="7149920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Voor- en Noorderkempen</a:t>
                      </a:r>
                    </a:p>
                  </a:txBody>
                  <a:tcPr/>
                </a:tc>
                <a:extLst>
                  <a:ext uri="{0D108BD9-81ED-4DB2-BD59-A6C34878D82A}">
                    <a16:rowId xmlns:a16="http://schemas.microsoft.com/office/drawing/2014/main" val="906751892"/>
                  </a:ext>
                </a:extLst>
              </a:tr>
            </a:tbl>
          </a:graphicData>
        </a:graphic>
      </p:graphicFrame>
      <p:graphicFrame>
        <p:nvGraphicFramePr>
          <p:cNvPr id="8" name="Tijdelijke aanduiding voor inhoud 6"/>
          <p:cNvGraphicFramePr>
            <a:graphicFrameLocks/>
          </p:cNvGraphicFramePr>
          <p:nvPr>
            <p:extLst>
              <p:ext uri="{D42A27DB-BD31-4B8C-83A1-F6EECF244321}">
                <p14:modId xmlns:p14="http://schemas.microsoft.com/office/powerpoint/2010/main" val="3582258306"/>
              </p:ext>
            </p:extLst>
          </p:nvPr>
        </p:nvGraphicFramePr>
        <p:xfrm>
          <a:off x="2467846" y="2602666"/>
          <a:ext cx="2395401" cy="3382079"/>
        </p:xfrm>
        <a:graphic>
          <a:graphicData uri="http://schemas.openxmlformats.org/drawingml/2006/table">
            <a:tbl>
              <a:tblPr firstRow="1" bandRow="1">
                <a:tableStyleId>{93296810-A885-4BE3-A3E7-6D5BEEA58F35}</a:tableStyleId>
              </a:tblPr>
              <a:tblGrid>
                <a:gridCol w="2395401">
                  <a:extLst>
                    <a:ext uri="{9D8B030D-6E8A-4147-A177-3AD203B41FA5}">
                      <a16:colId xmlns:a16="http://schemas.microsoft.com/office/drawing/2014/main" val="1437980117"/>
                    </a:ext>
                  </a:extLst>
                </a:gridCol>
              </a:tblGrid>
              <a:tr h="370840">
                <a:tc>
                  <a:txBody>
                    <a:bodyPr/>
                    <a:lstStyle/>
                    <a:p>
                      <a:r>
                        <a:rPr lang="nl-BE" sz="1400" dirty="0" smtClean="0"/>
                        <a:t>Oost-Vlaanderen</a:t>
                      </a:r>
                      <a:endParaRPr lang="nl-BE" sz="1400" dirty="0"/>
                    </a:p>
                  </a:txBody>
                  <a:tcPr>
                    <a:solidFill>
                      <a:srgbClr val="008D36"/>
                    </a:solidFill>
                  </a:tcPr>
                </a:tc>
                <a:extLst>
                  <a:ext uri="{0D108BD9-81ED-4DB2-BD59-A6C34878D82A}">
                    <a16:rowId xmlns:a16="http://schemas.microsoft.com/office/drawing/2014/main" val="3664673735"/>
                  </a:ext>
                </a:extLst>
              </a:tr>
              <a:tr h="415359">
                <a:tc>
                  <a:txBody>
                    <a:bodyPr/>
                    <a:lstStyle/>
                    <a:p>
                      <a:r>
                        <a:rPr lang="nl-BE" sz="1400" dirty="0" smtClean="0"/>
                        <a:t>Vrij CLB Aalst</a:t>
                      </a:r>
                      <a:endParaRPr lang="nl-BE" sz="1400" dirty="0"/>
                    </a:p>
                  </a:txBody>
                  <a:tcPr/>
                </a:tc>
                <a:extLst>
                  <a:ext uri="{0D108BD9-81ED-4DB2-BD59-A6C34878D82A}">
                    <a16:rowId xmlns:a16="http://schemas.microsoft.com/office/drawing/2014/main" val="1651939100"/>
                  </a:ext>
                </a:extLst>
              </a:tr>
              <a:tr h="370840">
                <a:tc>
                  <a:txBody>
                    <a:bodyPr/>
                    <a:lstStyle/>
                    <a:p>
                      <a:r>
                        <a:rPr lang="nl-BE" sz="1400" dirty="0" smtClean="0"/>
                        <a:t>Vrij CLB regio Deinze</a:t>
                      </a:r>
                    </a:p>
                  </a:txBody>
                  <a:tcPr/>
                </a:tc>
                <a:extLst>
                  <a:ext uri="{0D108BD9-81ED-4DB2-BD59-A6C34878D82A}">
                    <a16:rowId xmlns:a16="http://schemas.microsoft.com/office/drawing/2014/main" val="1351317898"/>
                  </a:ext>
                </a:extLst>
              </a:tr>
              <a:tr h="370840">
                <a:tc>
                  <a:txBody>
                    <a:bodyPr/>
                    <a:lstStyle/>
                    <a:p>
                      <a:r>
                        <a:rPr lang="nl-BE" sz="1400" dirty="0" smtClean="0"/>
                        <a:t>Vrij CLB regio Gent</a:t>
                      </a:r>
                      <a:endParaRPr lang="nl-BE" sz="1400" dirty="0"/>
                    </a:p>
                  </a:txBody>
                  <a:tcPr/>
                </a:tc>
                <a:extLst>
                  <a:ext uri="{0D108BD9-81ED-4DB2-BD59-A6C34878D82A}">
                    <a16:rowId xmlns:a16="http://schemas.microsoft.com/office/drawing/2014/main" val="319435937"/>
                  </a:ext>
                </a:extLst>
              </a:tr>
              <a:tr h="370840">
                <a:tc>
                  <a:txBody>
                    <a:bodyPr/>
                    <a:lstStyle/>
                    <a:p>
                      <a:r>
                        <a:rPr lang="nl-BE" sz="1400" dirty="0" smtClean="0"/>
                        <a:t>Vrij CLB Meetjesland</a:t>
                      </a:r>
                      <a:endParaRPr lang="nl-BE" sz="1400" dirty="0"/>
                    </a:p>
                  </a:txBody>
                  <a:tcPr/>
                </a:tc>
                <a:extLst>
                  <a:ext uri="{0D108BD9-81ED-4DB2-BD59-A6C34878D82A}">
                    <a16:rowId xmlns:a16="http://schemas.microsoft.com/office/drawing/2014/main" val="3206727701"/>
                  </a:ext>
                </a:extLst>
              </a:tr>
              <a:tr h="370840">
                <a:tc>
                  <a:txBody>
                    <a:bodyPr/>
                    <a:lstStyle/>
                    <a:p>
                      <a:r>
                        <a:rPr lang="nl-BE" sz="1400" dirty="0" smtClean="0"/>
                        <a:t>Vrij CLB Ninove</a:t>
                      </a:r>
                      <a:endParaRPr lang="nl-BE" sz="1400" dirty="0"/>
                    </a:p>
                  </a:txBody>
                  <a:tcPr/>
                </a:tc>
                <a:extLst>
                  <a:ext uri="{0D108BD9-81ED-4DB2-BD59-A6C34878D82A}">
                    <a16:rowId xmlns:a16="http://schemas.microsoft.com/office/drawing/2014/main" val="3976379368"/>
                  </a:ext>
                </a:extLst>
              </a:tr>
              <a:tr h="370840">
                <a:tc>
                  <a:txBody>
                    <a:bodyPr/>
                    <a:lstStyle/>
                    <a:p>
                      <a:r>
                        <a:rPr lang="nl-BE" sz="1400" dirty="0" smtClean="0"/>
                        <a:t>Vrij CLB Waas en Dender</a:t>
                      </a:r>
                      <a:endParaRPr lang="nl-BE" sz="1400" dirty="0"/>
                    </a:p>
                  </a:txBody>
                  <a:tcPr/>
                </a:tc>
                <a:extLst>
                  <a:ext uri="{0D108BD9-81ED-4DB2-BD59-A6C34878D82A}">
                    <a16:rowId xmlns:a16="http://schemas.microsoft.com/office/drawing/2014/main" val="1968974095"/>
                  </a:ext>
                </a:extLst>
              </a:tr>
              <a:tr h="370840">
                <a:tc>
                  <a:txBody>
                    <a:bodyPr/>
                    <a:lstStyle/>
                    <a:p>
                      <a:r>
                        <a:rPr lang="nl-BE" sz="1400" dirty="0" smtClean="0"/>
                        <a:t>Vrij CLB Wetteren</a:t>
                      </a:r>
                      <a:endParaRPr lang="nl-BE" sz="1400" dirty="0"/>
                    </a:p>
                  </a:txBody>
                  <a:tcPr/>
                </a:tc>
                <a:extLst>
                  <a:ext uri="{0D108BD9-81ED-4DB2-BD59-A6C34878D82A}">
                    <a16:rowId xmlns:a16="http://schemas.microsoft.com/office/drawing/2014/main" val="4177784601"/>
                  </a:ext>
                </a:extLst>
              </a:tr>
              <a:tr h="370840">
                <a:tc>
                  <a:txBody>
                    <a:bodyPr/>
                    <a:lstStyle/>
                    <a:p>
                      <a:r>
                        <a:rPr lang="nl-BE" sz="1400" dirty="0" smtClean="0"/>
                        <a:t>Vrij CLB Zuid-Oost-Vlaanderen</a:t>
                      </a:r>
                      <a:endParaRPr lang="nl-BE" sz="1400" dirty="0"/>
                    </a:p>
                  </a:txBody>
                  <a:tcPr/>
                </a:tc>
                <a:extLst>
                  <a:ext uri="{0D108BD9-81ED-4DB2-BD59-A6C34878D82A}">
                    <a16:rowId xmlns:a16="http://schemas.microsoft.com/office/drawing/2014/main" val="3453086201"/>
                  </a:ext>
                </a:extLst>
              </a:tr>
            </a:tbl>
          </a:graphicData>
        </a:graphic>
      </p:graphicFrame>
      <p:graphicFrame>
        <p:nvGraphicFramePr>
          <p:cNvPr id="9" name="Tijdelijke aanduiding voor inhoud 6"/>
          <p:cNvGraphicFramePr>
            <a:graphicFrameLocks/>
          </p:cNvGraphicFramePr>
          <p:nvPr>
            <p:extLst>
              <p:ext uri="{D42A27DB-BD31-4B8C-83A1-F6EECF244321}">
                <p14:modId xmlns:p14="http://schemas.microsoft.com/office/powerpoint/2010/main" val="1587899164"/>
              </p:ext>
            </p:extLst>
          </p:nvPr>
        </p:nvGraphicFramePr>
        <p:xfrm>
          <a:off x="22235" y="1552575"/>
          <a:ext cx="2395401" cy="5273040"/>
        </p:xfrm>
        <a:graphic>
          <a:graphicData uri="http://schemas.openxmlformats.org/drawingml/2006/table">
            <a:tbl>
              <a:tblPr firstRow="1" bandRow="1">
                <a:tableStyleId>{93296810-A885-4BE3-A3E7-6D5BEEA58F35}</a:tableStyleId>
              </a:tblPr>
              <a:tblGrid>
                <a:gridCol w="2395401">
                  <a:extLst>
                    <a:ext uri="{9D8B030D-6E8A-4147-A177-3AD203B41FA5}">
                      <a16:colId xmlns:a16="http://schemas.microsoft.com/office/drawing/2014/main" val="1437980117"/>
                    </a:ext>
                  </a:extLst>
                </a:gridCol>
              </a:tblGrid>
              <a:tr h="230231">
                <a:tc>
                  <a:txBody>
                    <a:bodyPr/>
                    <a:lstStyle/>
                    <a:p>
                      <a:r>
                        <a:rPr lang="nl-BE" sz="1400" dirty="0" smtClean="0"/>
                        <a:t>West-Vlaanderen</a:t>
                      </a:r>
                      <a:endParaRPr lang="nl-BE" sz="1400" dirty="0"/>
                    </a:p>
                  </a:txBody>
                  <a:tcPr>
                    <a:solidFill>
                      <a:srgbClr val="008D36"/>
                    </a:solidFill>
                  </a:tcPr>
                </a:tc>
                <a:extLst>
                  <a:ext uri="{0D108BD9-81ED-4DB2-BD59-A6C34878D82A}">
                    <a16:rowId xmlns:a16="http://schemas.microsoft.com/office/drawing/2014/main" val="3664673735"/>
                  </a:ext>
                </a:extLst>
              </a:tr>
              <a:tr h="370840">
                <a:tc>
                  <a:txBody>
                    <a:bodyPr/>
                    <a:lstStyle/>
                    <a:p>
                      <a:r>
                        <a:rPr lang="nl-BE" sz="1400" dirty="0" smtClean="0"/>
                        <a:t>Vrij CLB Brugge(n)</a:t>
                      </a:r>
                      <a:endParaRPr lang="nl-BE" sz="1400" dirty="0"/>
                    </a:p>
                  </a:txBody>
                  <a:tcPr/>
                </a:tc>
                <a:extLst>
                  <a:ext uri="{0D108BD9-81ED-4DB2-BD59-A6C34878D82A}">
                    <a16:rowId xmlns:a16="http://schemas.microsoft.com/office/drawing/2014/main" val="1651939100"/>
                  </a:ext>
                </a:extLst>
              </a:tr>
              <a:tr h="370840">
                <a:tc>
                  <a:txBody>
                    <a:bodyPr/>
                    <a:lstStyle/>
                    <a:p>
                      <a:r>
                        <a:rPr lang="nl-BE" sz="1400" dirty="0" smtClean="0"/>
                        <a:t>Vrij CLB Oostkust</a:t>
                      </a:r>
                    </a:p>
                  </a:txBody>
                  <a:tcPr/>
                </a:tc>
                <a:extLst>
                  <a:ext uri="{0D108BD9-81ED-4DB2-BD59-A6C34878D82A}">
                    <a16:rowId xmlns:a16="http://schemas.microsoft.com/office/drawing/2014/main" val="1351317898"/>
                  </a:ext>
                </a:extLst>
              </a:tr>
              <a:tr h="370840">
                <a:tc>
                  <a:txBody>
                    <a:bodyPr/>
                    <a:lstStyle/>
                    <a:p>
                      <a:r>
                        <a:rPr lang="nl-BE" sz="1400" dirty="0" smtClean="0"/>
                        <a:t>Vrij CLB Oostende-Gistel</a:t>
                      </a:r>
                      <a:endParaRPr lang="nl-BE" sz="1400" dirty="0"/>
                    </a:p>
                  </a:txBody>
                  <a:tcPr/>
                </a:tc>
                <a:extLst>
                  <a:ext uri="{0D108BD9-81ED-4DB2-BD59-A6C34878D82A}">
                    <a16:rowId xmlns:a16="http://schemas.microsoft.com/office/drawing/2014/main" val="319435937"/>
                  </a:ext>
                </a:extLst>
              </a:tr>
              <a:tr h="370840">
                <a:tc>
                  <a:txBody>
                    <a:bodyPr/>
                    <a:lstStyle/>
                    <a:p>
                      <a:r>
                        <a:rPr lang="nl-BE" sz="1400" dirty="0" smtClean="0"/>
                        <a:t>Vrij CLB </a:t>
                      </a:r>
                      <a:r>
                        <a:rPr lang="nl-BE" sz="1400" dirty="0" err="1" smtClean="0"/>
                        <a:t>Groeninge</a:t>
                      </a:r>
                      <a:endParaRPr lang="nl-BE" sz="1400" dirty="0"/>
                    </a:p>
                  </a:txBody>
                  <a:tcPr/>
                </a:tc>
                <a:extLst>
                  <a:ext uri="{0D108BD9-81ED-4DB2-BD59-A6C34878D82A}">
                    <a16:rowId xmlns:a16="http://schemas.microsoft.com/office/drawing/2014/main" val="3206727701"/>
                  </a:ext>
                </a:extLst>
              </a:tr>
              <a:tr h="370840">
                <a:tc>
                  <a:txBody>
                    <a:bodyPr/>
                    <a:lstStyle/>
                    <a:p>
                      <a:r>
                        <a:rPr lang="nl-BE" sz="1400" dirty="0" smtClean="0"/>
                        <a:t>Vrij CLB Veurne-Diksmuide-Westkust</a:t>
                      </a:r>
                      <a:endParaRPr lang="nl-BE" sz="1400" dirty="0"/>
                    </a:p>
                  </a:txBody>
                  <a:tcPr/>
                </a:tc>
                <a:extLst>
                  <a:ext uri="{0D108BD9-81ED-4DB2-BD59-A6C34878D82A}">
                    <a16:rowId xmlns:a16="http://schemas.microsoft.com/office/drawing/2014/main" val="3976379368"/>
                  </a:ext>
                </a:extLst>
              </a:tr>
              <a:tr h="370840">
                <a:tc>
                  <a:txBody>
                    <a:bodyPr/>
                    <a:lstStyle/>
                    <a:p>
                      <a:r>
                        <a:rPr lang="nl-BE" sz="1400" dirty="0" smtClean="0"/>
                        <a:t>Vrij CLB Tielt</a:t>
                      </a:r>
                      <a:endParaRPr lang="nl-BE" sz="1400" dirty="0"/>
                    </a:p>
                  </a:txBody>
                  <a:tcPr/>
                </a:tc>
                <a:extLst>
                  <a:ext uri="{0D108BD9-81ED-4DB2-BD59-A6C34878D82A}">
                    <a16:rowId xmlns:a16="http://schemas.microsoft.com/office/drawing/2014/main" val="1968974095"/>
                  </a:ext>
                </a:extLst>
              </a:tr>
              <a:tr h="370840">
                <a:tc>
                  <a:txBody>
                    <a:bodyPr/>
                    <a:lstStyle/>
                    <a:p>
                      <a:r>
                        <a:rPr lang="nl-BE" sz="1400" dirty="0" smtClean="0"/>
                        <a:t>Vrij CLB </a:t>
                      </a:r>
                      <a:r>
                        <a:rPr lang="nl-BE" sz="1400" dirty="0" err="1" smtClean="0"/>
                        <a:t>Weimeersen</a:t>
                      </a:r>
                      <a:endParaRPr lang="nl-BE" sz="1400" dirty="0"/>
                    </a:p>
                  </a:txBody>
                  <a:tcPr/>
                </a:tc>
                <a:extLst>
                  <a:ext uri="{0D108BD9-81ED-4DB2-BD59-A6C34878D82A}">
                    <a16:rowId xmlns:a16="http://schemas.microsoft.com/office/drawing/2014/main" val="4177784601"/>
                  </a:ext>
                </a:extLst>
              </a:tr>
              <a:tr h="370840">
                <a:tc>
                  <a:txBody>
                    <a:bodyPr/>
                    <a:lstStyle/>
                    <a:p>
                      <a:r>
                        <a:rPr lang="nl-BE" sz="1400" dirty="0" smtClean="0"/>
                        <a:t>Vrij CLB Roeselare</a:t>
                      </a:r>
                      <a:endParaRPr lang="nl-BE" sz="1400" dirty="0"/>
                    </a:p>
                  </a:txBody>
                  <a:tcPr/>
                </a:tc>
                <a:extLst>
                  <a:ext uri="{0D108BD9-81ED-4DB2-BD59-A6C34878D82A}">
                    <a16:rowId xmlns:a16="http://schemas.microsoft.com/office/drawing/2014/main" val="3453086201"/>
                  </a:ext>
                </a:extLst>
              </a:tr>
              <a:tr h="370840">
                <a:tc>
                  <a:txBody>
                    <a:bodyPr/>
                    <a:lstStyle/>
                    <a:p>
                      <a:r>
                        <a:rPr lang="nl-BE" sz="1400" dirty="0" smtClean="0"/>
                        <a:t>Vrij CLB Torhout</a:t>
                      </a:r>
                      <a:endParaRPr lang="nl-BE" sz="1400" dirty="0"/>
                    </a:p>
                  </a:txBody>
                  <a:tcPr/>
                </a:tc>
                <a:extLst>
                  <a:ext uri="{0D108BD9-81ED-4DB2-BD59-A6C34878D82A}">
                    <a16:rowId xmlns:a16="http://schemas.microsoft.com/office/drawing/2014/main" val="786327143"/>
                  </a:ext>
                </a:extLst>
              </a:tr>
              <a:tr h="370840">
                <a:tc>
                  <a:txBody>
                    <a:bodyPr/>
                    <a:lstStyle/>
                    <a:p>
                      <a:r>
                        <a:rPr lang="nl-BE" sz="1400" dirty="0" smtClean="0"/>
                        <a:t>Vrij CLB Ieper</a:t>
                      </a:r>
                      <a:endParaRPr lang="nl-BE" sz="1400" dirty="0"/>
                    </a:p>
                  </a:txBody>
                  <a:tcPr/>
                </a:tc>
                <a:extLst>
                  <a:ext uri="{0D108BD9-81ED-4DB2-BD59-A6C34878D82A}">
                    <a16:rowId xmlns:a16="http://schemas.microsoft.com/office/drawing/2014/main" val="3764956591"/>
                  </a:ext>
                </a:extLst>
              </a:tr>
              <a:tr h="370840">
                <a:tc>
                  <a:txBody>
                    <a:bodyPr/>
                    <a:lstStyle/>
                    <a:p>
                      <a:r>
                        <a:rPr lang="nl-BE" sz="1400" dirty="0" smtClean="0"/>
                        <a:t>Vrij CLB Izegem</a:t>
                      </a:r>
                      <a:endParaRPr lang="nl-BE" sz="1400" dirty="0"/>
                    </a:p>
                  </a:txBody>
                  <a:tcPr/>
                </a:tc>
                <a:extLst>
                  <a:ext uri="{0D108BD9-81ED-4DB2-BD59-A6C34878D82A}">
                    <a16:rowId xmlns:a16="http://schemas.microsoft.com/office/drawing/2014/main" val="3348956462"/>
                  </a:ext>
                </a:extLst>
              </a:tr>
              <a:tr h="370840">
                <a:tc>
                  <a:txBody>
                    <a:bodyPr/>
                    <a:lstStyle/>
                    <a:p>
                      <a:r>
                        <a:rPr lang="nl-BE" sz="1400" dirty="0" smtClean="0"/>
                        <a:t>Vrij CLB Leieland</a:t>
                      </a:r>
                      <a:endParaRPr lang="nl-BE" sz="1400" dirty="0"/>
                    </a:p>
                  </a:txBody>
                  <a:tcPr/>
                </a:tc>
                <a:extLst>
                  <a:ext uri="{0D108BD9-81ED-4DB2-BD59-A6C34878D82A}">
                    <a16:rowId xmlns:a16="http://schemas.microsoft.com/office/drawing/2014/main" val="2676614597"/>
                  </a:ext>
                </a:extLst>
              </a:tr>
              <a:tr h="370840">
                <a:tc>
                  <a:txBody>
                    <a:bodyPr/>
                    <a:lstStyle/>
                    <a:p>
                      <a:r>
                        <a:rPr lang="nl-BE" sz="1400" dirty="0" smtClean="0"/>
                        <a:t>Vrij CLB Poperinge</a:t>
                      </a:r>
                      <a:endParaRPr lang="nl-BE" sz="1400" dirty="0"/>
                    </a:p>
                  </a:txBody>
                  <a:tcPr/>
                </a:tc>
                <a:extLst>
                  <a:ext uri="{0D108BD9-81ED-4DB2-BD59-A6C34878D82A}">
                    <a16:rowId xmlns:a16="http://schemas.microsoft.com/office/drawing/2014/main" val="574853382"/>
                  </a:ext>
                </a:extLst>
              </a:tr>
            </a:tbl>
          </a:graphicData>
        </a:graphic>
      </p:graphicFrame>
      <p:graphicFrame>
        <p:nvGraphicFramePr>
          <p:cNvPr id="10" name="Tijdelijke aanduiding voor inhoud 6"/>
          <p:cNvGraphicFramePr>
            <a:graphicFrameLocks/>
          </p:cNvGraphicFramePr>
          <p:nvPr>
            <p:extLst>
              <p:ext uri="{D42A27DB-BD31-4B8C-83A1-F6EECF244321}">
                <p14:modId xmlns:p14="http://schemas.microsoft.com/office/powerpoint/2010/main" val="503498989"/>
              </p:ext>
            </p:extLst>
          </p:nvPr>
        </p:nvGraphicFramePr>
        <p:xfrm>
          <a:off x="4898884" y="2943496"/>
          <a:ext cx="2395401" cy="3484880"/>
        </p:xfrm>
        <a:graphic>
          <a:graphicData uri="http://schemas.openxmlformats.org/drawingml/2006/table">
            <a:tbl>
              <a:tblPr firstRow="1" bandRow="1">
                <a:tableStyleId>{93296810-A885-4BE3-A3E7-6D5BEEA58F35}</a:tableStyleId>
              </a:tblPr>
              <a:tblGrid>
                <a:gridCol w="2395401">
                  <a:extLst>
                    <a:ext uri="{9D8B030D-6E8A-4147-A177-3AD203B41FA5}">
                      <a16:colId xmlns:a16="http://schemas.microsoft.com/office/drawing/2014/main" val="1437980117"/>
                    </a:ext>
                  </a:extLst>
                </a:gridCol>
              </a:tblGrid>
              <a:tr h="472324">
                <a:tc>
                  <a:txBody>
                    <a:bodyPr/>
                    <a:lstStyle/>
                    <a:p>
                      <a:r>
                        <a:rPr lang="nl-BE" sz="1400" dirty="0" smtClean="0"/>
                        <a:t>Vlaams-Brabant en Brussels Hoofdstedelijk Gewest</a:t>
                      </a:r>
                      <a:endParaRPr lang="nl-BE" sz="1400" dirty="0"/>
                    </a:p>
                  </a:txBody>
                  <a:tcPr>
                    <a:solidFill>
                      <a:srgbClr val="008D36"/>
                    </a:solidFill>
                  </a:tcPr>
                </a:tc>
                <a:extLst>
                  <a:ext uri="{0D108BD9-81ED-4DB2-BD59-A6C34878D82A}">
                    <a16:rowId xmlns:a16="http://schemas.microsoft.com/office/drawing/2014/main" val="3664673735"/>
                  </a:ext>
                </a:extLst>
              </a:tr>
              <a:tr h="370840">
                <a:tc>
                  <a:txBody>
                    <a:bodyPr/>
                    <a:lstStyle/>
                    <a:p>
                      <a:r>
                        <a:rPr lang="nl-BE" sz="1400" dirty="0" smtClean="0"/>
                        <a:t>Vrij CLB Aarschot</a:t>
                      </a:r>
                      <a:endParaRPr lang="nl-BE" sz="1400" dirty="0"/>
                    </a:p>
                  </a:txBody>
                  <a:tcPr/>
                </a:tc>
                <a:extLst>
                  <a:ext uri="{0D108BD9-81ED-4DB2-BD59-A6C34878D82A}">
                    <a16:rowId xmlns:a16="http://schemas.microsoft.com/office/drawing/2014/main" val="1651939100"/>
                  </a:ext>
                </a:extLst>
              </a:tr>
              <a:tr h="370840">
                <a:tc>
                  <a:txBody>
                    <a:bodyPr/>
                    <a:lstStyle/>
                    <a:p>
                      <a:r>
                        <a:rPr lang="nl-BE" sz="1400" dirty="0" smtClean="0"/>
                        <a:t>Vrij CLB Diest-Tessenderlo</a:t>
                      </a:r>
                    </a:p>
                  </a:txBody>
                  <a:tcPr/>
                </a:tc>
                <a:extLst>
                  <a:ext uri="{0D108BD9-81ED-4DB2-BD59-A6C34878D82A}">
                    <a16:rowId xmlns:a16="http://schemas.microsoft.com/office/drawing/2014/main" val="1351317898"/>
                  </a:ext>
                </a:extLst>
              </a:tr>
              <a:tr h="370840">
                <a:tc>
                  <a:txBody>
                    <a:bodyPr/>
                    <a:lstStyle/>
                    <a:p>
                      <a:r>
                        <a:rPr lang="nl-BE" sz="1400" dirty="0" smtClean="0"/>
                        <a:t>Vrij CLB Halle</a:t>
                      </a:r>
                      <a:endParaRPr lang="nl-BE" sz="1400" dirty="0"/>
                    </a:p>
                  </a:txBody>
                  <a:tcPr/>
                </a:tc>
                <a:extLst>
                  <a:ext uri="{0D108BD9-81ED-4DB2-BD59-A6C34878D82A}">
                    <a16:rowId xmlns:a16="http://schemas.microsoft.com/office/drawing/2014/main" val="319435937"/>
                  </a:ext>
                </a:extLst>
              </a:tr>
              <a:tr h="370840">
                <a:tc>
                  <a:txBody>
                    <a:bodyPr/>
                    <a:lstStyle/>
                    <a:p>
                      <a:r>
                        <a:rPr lang="nl-BE" sz="1400" dirty="0" smtClean="0"/>
                        <a:t>Vrij CLB Keerbergen</a:t>
                      </a:r>
                      <a:endParaRPr lang="nl-BE" sz="1400" dirty="0"/>
                    </a:p>
                  </a:txBody>
                  <a:tcPr/>
                </a:tc>
                <a:extLst>
                  <a:ext uri="{0D108BD9-81ED-4DB2-BD59-A6C34878D82A}">
                    <a16:rowId xmlns:a16="http://schemas.microsoft.com/office/drawing/2014/main" val="3206727701"/>
                  </a:ext>
                </a:extLst>
              </a:tr>
              <a:tr h="370840">
                <a:tc>
                  <a:txBody>
                    <a:bodyPr/>
                    <a:lstStyle/>
                    <a:p>
                      <a:r>
                        <a:rPr lang="nl-BE" sz="1400" dirty="0" smtClean="0"/>
                        <a:t>Vrij CLB Leuven</a:t>
                      </a:r>
                      <a:endParaRPr lang="nl-BE" sz="1400" dirty="0"/>
                    </a:p>
                  </a:txBody>
                  <a:tcPr/>
                </a:tc>
                <a:extLst>
                  <a:ext uri="{0D108BD9-81ED-4DB2-BD59-A6C34878D82A}">
                    <a16:rowId xmlns:a16="http://schemas.microsoft.com/office/drawing/2014/main" val="3976379368"/>
                  </a:ext>
                </a:extLst>
              </a:tr>
              <a:tr h="370840">
                <a:tc>
                  <a:txBody>
                    <a:bodyPr/>
                    <a:lstStyle/>
                    <a:p>
                      <a:r>
                        <a:rPr lang="nl-BE" sz="1400" dirty="0" smtClean="0"/>
                        <a:t>Vrij CLB Noordwest-Brabant</a:t>
                      </a:r>
                      <a:endParaRPr lang="nl-BE" sz="1400" dirty="0"/>
                    </a:p>
                  </a:txBody>
                  <a:tcPr/>
                </a:tc>
                <a:extLst>
                  <a:ext uri="{0D108BD9-81ED-4DB2-BD59-A6C34878D82A}">
                    <a16:rowId xmlns:a16="http://schemas.microsoft.com/office/drawing/2014/main" val="1968974095"/>
                  </a:ext>
                </a:extLst>
              </a:tr>
              <a:tr h="370840">
                <a:tc>
                  <a:txBody>
                    <a:bodyPr/>
                    <a:lstStyle/>
                    <a:p>
                      <a:r>
                        <a:rPr lang="nl-BE" sz="1400" dirty="0" smtClean="0"/>
                        <a:t>Vrij CLB Pieter Breugel</a:t>
                      </a:r>
                      <a:endParaRPr lang="nl-BE" sz="1400" dirty="0"/>
                    </a:p>
                  </a:txBody>
                  <a:tcPr/>
                </a:tc>
                <a:extLst>
                  <a:ext uri="{0D108BD9-81ED-4DB2-BD59-A6C34878D82A}">
                    <a16:rowId xmlns:a16="http://schemas.microsoft.com/office/drawing/2014/main" val="4177784601"/>
                  </a:ext>
                </a:extLst>
              </a:tr>
              <a:tr h="370840">
                <a:tc>
                  <a:txBody>
                    <a:bodyPr/>
                    <a:lstStyle/>
                    <a:p>
                      <a:r>
                        <a:rPr lang="nl-BE" sz="1400" dirty="0" smtClean="0"/>
                        <a:t>Vrij CLB Tienen</a:t>
                      </a:r>
                      <a:endParaRPr lang="nl-BE" sz="1400" dirty="0"/>
                    </a:p>
                  </a:txBody>
                  <a:tcPr/>
                </a:tc>
                <a:extLst>
                  <a:ext uri="{0D108BD9-81ED-4DB2-BD59-A6C34878D82A}">
                    <a16:rowId xmlns:a16="http://schemas.microsoft.com/office/drawing/2014/main" val="3453086201"/>
                  </a:ext>
                </a:extLst>
              </a:tr>
            </a:tbl>
          </a:graphicData>
        </a:graphic>
      </p:graphicFrame>
      <p:graphicFrame>
        <p:nvGraphicFramePr>
          <p:cNvPr id="11" name="Tijdelijke aanduiding voor inhoud 6"/>
          <p:cNvGraphicFramePr>
            <a:graphicFrameLocks/>
          </p:cNvGraphicFramePr>
          <p:nvPr>
            <p:extLst>
              <p:ext uri="{D42A27DB-BD31-4B8C-83A1-F6EECF244321}">
                <p14:modId xmlns:p14="http://schemas.microsoft.com/office/powerpoint/2010/main" val="923269671"/>
              </p:ext>
            </p:extLst>
          </p:nvPr>
        </p:nvGraphicFramePr>
        <p:xfrm>
          <a:off x="9753761" y="296410"/>
          <a:ext cx="2395402" cy="6522720"/>
        </p:xfrm>
        <a:graphic>
          <a:graphicData uri="http://schemas.openxmlformats.org/drawingml/2006/table">
            <a:tbl>
              <a:tblPr firstRow="1" bandRow="1">
                <a:tableStyleId>{93296810-A885-4BE3-A3E7-6D5BEEA58F35}</a:tableStyleId>
              </a:tblPr>
              <a:tblGrid>
                <a:gridCol w="450976">
                  <a:extLst>
                    <a:ext uri="{9D8B030D-6E8A-4147-A177-3AD203B41FA5}">
                      <a16:colId xmlns:a16="http://schemas.microsoft.com/office/drawing/2014/main" val="536688961"/>
                    </a:ext>
                  </a:extLst>
                </a:gridCol>
                <a:gridCol w="1944426">
                  <a:extLst>
                    <a:ext uri="{9D8B030D-6E8A-4147-A177-3AD203B41FA5}">
                      <a16:colId xmlns:a16="http://schemas.microsoft.com/office/drawing/2014/main" val="1437980117"/>
                    </a:ext>
                  </a:extLst>
                </a:gridCol>
              </a:tblGrid>
              <a:tr h="0">
                <a:tc gridSpan="2">
                  <a:txBody>
                    <a:bodyPr/>
                    <a:lstStyle/>
                    <a:p>
                      <a:r>
                        <a:rPr lang="nl-BE" sz="1400" dirty="0" smtClean="0"/>
                        <a:t>Limburg</a:t>
                      </a:r>
                      <a:endParaRPr lang="nl-BE" sz="1400" dirty="0"/>
                    </a:p>
                  </a:txBody>
                  <a:tcPr>
                    <a:solidFill>
                      <a:srgbClr val="008D36"/>
                    </a:solidFill>
                  </a:tcPr>
                </a:tc>
                <a:tc hMerge="1">
                  <a:txBody>
                    <a:bodyPr/>
                    <a:lstStyle/>
                    <a:p>
                      <a:endParaRPr lang="nl-BE" sz="1400" dirty="0"/>
                    </a:p>
                  </a:txBody>
                  <a:tcPr>
                    <a:solidFill>
                      <a:srgbClr val="008D36"/>
                    </a:solidFill>
                  </a:tcPr>
                </a:tc>
                <a:extLst>
                  <a:ext uri="{0D108BD9-81ED-4DB2-BD59-A6C34878D82A}">
                    <a16:rowId xmlns:a16="http://schemas.microsoft.com/office/drawing/2014/main" val="3664673735"/>
                  </a:ext>
                </a:extLst>
              </a:tr>
              <a:tr h="370840">
                <a:tc rowSpan="3">
                  <a:txBody>
                    <a:bodyPr/>
                    <a:lstStyle/>
                    <a:p>
                      <a:pPr algn="ctr"/>
                      <a:r>
                        <a:rPr lang="nl-BE" sz="1400" dirty="0" smtClean="0"/>
                        <a:t>Regio Noord</a:t>
                      </a:r>
                      <a:endParaRPr lang="nl-BE" sz="1400" dirty="0"/>
                    </a:p>
                  </a:txBody>
                  <a:tcPr vert="vert270" anchor="ctr"/>
                </a:tc>
                <a:tc>
                  <a:txBody>
                    <a:bodyPr/>
                    <a:lstStyle/>
                    <a:p>
                      <a:r>
                        <a:rPr lang="nl-BE" sz="1400" dirty="0" smtClean="0"/>
                        <a:t>Vrij CLB Limburg afdeling</a:t>
                      </a:r>
                      <a:r>
                        <a:rPr lang="nl-BE" sz="1400" baseline="0" dirty="0" smtClean="0"/>
                        <a:t> Neerpelt</a:t>
                      </a:r>
                      <a:endParaRPr lang="nl-BE" sz="1400" dirty="0"/>
                    </a:p>
                  </a:txBody>
                  <a:tcPr/>
                </a:tc>
                <a:extLst>
                  <a:ext uri="{0D108BD9-81ED-4DB2-BD59-A6C34878D82A}">
                    <a16:rowId xmlns:a16="http://schemas.microsoft.com/office/drawing/2014/main" val="2113052453"/>
                  </a:ext>
                </a:extLst>
              </a:tr>
              <a:tr h="370840">
                <a:tc vMerge="1">
                  <a:txBody>
                    <a:bodyPr/>
                    <a:lstStyle/>
                    <a:p>
                      <a:endParaRPr lang="nl-BE" sz="1400" dirty="0" smtClean="0"/>
                    </a:p>
                  </a:txBody>
                  <a:tcPr/>
                </a:tc>
                <a:tc>
                  <a:txBody>
                    <a:bodyPr/>
                    <a:lstStyle/>
                    <a:p>
                      <a:r>
                        <a:rPr lang="nl-BE" sz="1400" dirty="0" smtClean="0"/>
                        <a:t>Vrij CLB Limburg afdeling Bree</a:t>
                      </a:r>
                    </a:p>
                  </a:txBody>
                  <a:tcPr/>
                </a:tc>
                <a:extLst>
                  <a:ext uri="{0D108BD9-81ED-4DB2-BD59-A6C34878D82A}">
                    <a16:rowId xmlns:a16="http://schemas.microsoft.com/office/drawing/2014/main" val="1187209192"/>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Maaseik</a:t>
                      </a:r>
                      <a:endParaRPr lang="nl-BE" sz="1400" dirty="0"/>
                    </a:p>
                  </a:txBody>
                  <a:tcPr/>
                </a:tc>
                <a:extLst>
                  <a:ext uri="{0D108BD9-81ED-4DB2-BD59-A6C34878D82A}">
                    <a16:rowId xmlns:a16="http://schemas.microsoft.com/office/drawing/2014/main" val="2438527658"/>
                  </a:ext>
                </a:extLst>
              </a:tr>
              <a:tr h="370840">
                <a:tc rowSpan="3">
                  <a:txBody>
                    <a:bodyPr/>
                    <a:lstStyle/>
                    <a:p>
                      <a:pPr algn="ctr"/>
                      <a:r>
                        <a:rPr lang="nl-BE" sz="1400" dirty="0" smtClean="0"/>
                        <a:t>Regio Oost</a:t>
                      </a:r>
                      <a:endParaRPr lang="nl-BE" sz="1400"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a:t>
                      </a:r>
                      <a:r>
                        <a:rPr lang="nl-BE" sz="1400" baseline="0" dirty="0" smtClean="0"/>
                        <a:t> Maasmechelen</a:t>
                      </a:r>
                      <a:endParaRPr lang="nl-BE" sz="1400" dirty="0"/>
                    </a:p>
                  </a:txBody>
                  <a:tcPr/>
                </a:tc>
                <a:extLst>
                  <a:ext uri="{0D108BD9-81ED-4DB2-BD59-A6C34878D82A}">
                    <a16:rowId xmlns:a16="http://schemas.microsoft.com/office/drawing/2014/main" val="2976563211"/>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Genk</a:t>
                      </a:r>
                      <a:endParaRPr lang="nl-BE" sz="1400" dirty="0"/>
                    </a:p>
                  </a:txBody>
                  <a:tcPr/>
                </a:tc>
                <a:extLst>
                  <a:ext uri="{0D108BD9-81ED-4DB2-BD59-A6C34878D82A}">
                    <a16:rowId xmlns:a16="http://schemas.microsoft.com/office/drawing/2014/main" val="653489798"/>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Bilzen</a:t>
                      </a:r>
                      <a:endParaRPr lang="nl-BE" sz="1400" dirty="0"/>
                    </a:p>
                  </a:txBody>
                  <a:tcPr/>
                </a:tc>
                <a:extLst>
                  <a:ext uri="{0D108BD9-81ED-4DB2-BD59-A6C34878D82A}">
                    <a16:rowId xmlns:a16="http://schemas.microsoft.com/office/drawing/2014/main" val="981498247"/>
                  </a:ext>
                </a:extLst>
              </a:tr>
              <a:tr h="370840">
                <a:tc rowSpan="3">
                  <a:txBody>
                    <a:bodyPr/>
                    <a:lstStyle/>
                    <a:p>
                      <a:pPr algn="ctr"/>
                      <a:r>
                        <a:rPr lang="nl-BE" sz="1400" dirty="0" smtClean="0"/>
                        <a:t>Regio Zuid</a:t>
                      </a:r>
                      <a:endParaRPr lang="nl-BE" sz="1400"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Hasselt</a:t>
                      </a:r>
                      <a:endParaRPr lang="nl-BE" sz="1400" dirty="0"/>
                    </a:p>
                  </a:txBody>
                  <a:tcPr/>
                </a:tc>
                <a:extLst>
                  <a:ext uri="{0D108BD9-81ED-4DB2-BD59-A6C34878D82A}">
                    <a16:rowId xmlns:a16="http://schemas.microsoft.com/office/drawing/2014/main" val="3855891875"/>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Tongeren</a:t>
                      </a:r>
                      <a:endParaRPr lang="nl-BE" sz="1400" dirty="0"/>
                    </a:p>
                  </a:txBody>
                  <a:tcPr/>
                </a:tc>
                <a:extLst>
                  <a:ext uri="{0D108BD9-81ED-4DB2-BD59-A6C34878D82A}">
                    <a16:rowId xmlns:a16="http://schemas.microsoft.com/office/drawing/2014/main" val="3045952023"/>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Sint-Truiden</a:t>
                      </a:r>
                      <a:endParaRPr lang="nl-BE" sz="1400" dirty="0"/>
                    </a:p>
                  </a:txBody>
                  <a:tcPr/>
                </a:tc>
                <a:extLst>
                  <a:ext uri="{0D108BD9-81ED-4DB2-BD59-A6C34878D82A}">
                    <a16:rowId xmlns:a16="http://schemas.microsoft.com/office/drawing/2014/main" val="2162892835"/>
                  </a:ext>
                </a:extLst>
              </a:tr>
              <a:tr h="370840">
                <a:tc rowSpan="3">
                  <a:txBody>
                    <a:bodyPr/>
                    <a:lstStyle/>
                    <a:p>
                      <a:pPr algn="ctr"/>
                      <a:r>
                        <a:rPr lang="nl-BE" sz="1400" dirty="0" smtClean="0"/>
                        <a:t>Regio West</a:t>
                      </a:r>
                      <a:endParaRPr lang="nl-BE" sz="1400"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Beringen</a:t>
                      </a:r>
                      <a:endParaRPr lang="nl-BE" sz="1400" dirty="0"/>
                    </a:p>
                  </a:txBody>
                  <a:tcPr/>
                </a:tc>
                <a:extLst>
                  <a:ext uri="{0D108BD9-81ED-4DB2-BD59-A6C34878D82A}">
                    <a16:rowId xmlns:a16="http://schemas.microsoft.com/office/drawing/2014/main" val="3146896476"/>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Herk-de-Stad</a:t>
                      </a:r>
                      <a:endParaRPr lang="nl-BE" sz="1400" dirty="0"/>
                    </a:p>
                  </a:txBody>
                  <a:tcPr/>
                </a:tc>
                <a:extLst>
                  <a:ext uri="{0D108BD9-81ED-4DB2-BD59-A6C34878D82A}">
                    <a16:rowId xmlns:a16="http://schemas.microsoft.com/office/drawing/2014/main" val="2264534634"/>
                  </a:ext>
                </a:extLst>
              </a:tr>
              <a:tr h="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a:t>
                      </a:r>
                      <a:r>
                        <a:rPr lang="nl-BE" sz="1400" baseline="0" dirty="0" smtClean="0"/>
                        <a:t> Houthalen</a:t>
                      </a:r>
                      <a:endParaRPr lang="nl-BE" sz="1400" dirty="0"/>
                    </a:p>
                  </a:txBody>
                  <a:tcPr/>
                </a:tc>
                <a:extLst>
                  <a:ext uri="{0D108BD9-81ED-4DB2-BD59-A6C34878D82A}">
                    <a16:rowId xmlns:a16="http://schemas.microsoft.com/office/drawing/2014/main" val="768733647"/>
                  </a:ext>
                </a:extLst>
              </a:tr>
            </a:tbl>
          </a:graphicData>
        </a:graphic>
      </p:graphicFrame>
      <p:cxnSp>
        <p:nvCxnSpPr>
          <p:cNvPr id="15" name="Gekromde verbindingslijn 14"/>
          <p:cNvCxnSpPr/>
          <p:nvPr/>
        </p:nvCxnSpPr>
        <p:spPr>
          <a:xfrm rot="10800000" flipH="1">
            <a:off x="4638032" y="1274718"/>
            <a:ext cx="2734671" cy="12700"/>
          </a:xfrm>
          <a:prstGeom prst="curvedConnector5">
            <a:avLst>
              <a:gd name="adj1" fmla="val -94341"/>
              <a:gd name="adj2" fmla="val -13777063"/>
              <a:gd name="adj3" fmla="val 200709"/>
            </a:avLst>
          </a:prstGeom>
          <a:ln w="19050">
            <a:solidFill>
              <a:srgbClr val="1D71B8"/>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3383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grpSp>
        <p:nvGrpSpPr>
          <p:cNvPr id="903" name="Shape 903"/>
          <p:cNvGrpSpPr/>
          <p:nvPr/>
        </p:nvGrpSpPr>
        <p:grpSpPr>
          <a:xfrm>
            <a:off x="1572777" y="4799957"/>
            <a:ext cx="1904856" cy="1302593"/>
            <a:chOff x="1104808" y="-116271"/>
            <a:chExt cx="836867" cy="669493"/>
          </a:xfrm>
          <a:solidFill>
            <a:srgbClr val="1D71B8"/>
          </a:solidFill>
        </p:grpSpPr>
        <p:sp>
          <p:nvSpPr>
            <p:cNvPr id="904" name="Shape 904"/>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smtClean="0">
                  <a:solidFill>
                    <a:srgbClr val="FFFFFF"/>
                  </a:solidFill>
                  <a:latin typeface="Arial"/>
                  <a:ea typeface="Arial"/>
                  <a:cs typeface="Arial"/>
                  <a:sym typeface="Arial"/>
                </a:rPr>
                <a:t>Centra </a:t>
              </a:r>
            </a:p>
            <a:p>
              <a:pPr marL="0" marR="0" lvl="0" indent="0" algn="ctr" rtl="0">
                <a:lnSpc>
                  <a:spcPct val="90000"/>
                </a:lnSpc>
                <a:spcBef>
                  <a:spcPts val="0"/>
                </a:spcBef>
                <a:spcAft>
                  <a:spcPts val="0"/>
                </a:spcAft>
                <a:buNone/>
              </a:pPr>
              <a:r>
                <a:rPr lang="nl-BE" sz="1600" b="1" dirty="0" smtClean="0">
                  <a:solidFill>
                    <a:srgbClr val="FFFFFF"/>
                  </a:solidFill>
                  <a:latin typeface="Arial"/>
                  <a:ea typeface="Arial"/>
                  <a:cs typeface="Arial"/>
                  <a:sym typeface="Arial"/>
                </a:rPr>
                <a:t>Geestelijke Gezondheidszorg</a:t>
              </a:r>
              <a:endParaRPr sz="1600" b="1" dirty="0">
                <a:solidFill>
                  <a:srgbClr val="FFFFFF"/>
                </a:solidFill>
                <a:latin typeface="Arial"/>
                <a:ea typeface="Arial"/>
                <a:cs typeface="Arial"/>
                <a:sym typeface="Arial"/>
              </a:endParaRPr>
            </a:p>
          </p:txBody>
        </p:sp>
      </p:grpSp>
      <p:sp>
        <p:nvSpPr>
          <p:cNvPr id="906" name="Shape 906"/>
          <p:cNvSpPr/>
          <p:nvPr/>
        </p:nvSpPr>
        <p:spPr>
          <a:xfrm>
            <a:off x="8134257" y="3607953"/>
            <a:ext cx="1689436" cy="138537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a:solidFill>
                  <a:srgbClr val="FFFFFF"/>
                </a:solidFill>
                <a:latin typeface="Arial"/>
                <a:ea typeface="Arial"/>
                <a:cs typeface="Arial"/>
                <a:sym typeface="Arial"/>
              </a:rPr>
              <a:t>VAPH</a:t>
            </a:r>
            <a:endParaRPr/>
          </a:p>
        </p:txBody>
      </p:sp>
      <p:sp>
        <p:nvSpPr>
          <p:cNvPr id="907" name="Shape 907"/>
          <p:cNvSpPr/>
          <p:nvPr/>
        </p:nvSpPr>
        <p:spPr>
          <a:xfrm rot="-6675841">
            <a:off x="4303190" y="3286824"/>
            <a:ext cx="2060422" cy="571059"/>
          </a:xfrm>
          <a:prstGeom prst="leftArrow">
            <a:avLst>
              <a:gd name="adj1" fmla="val 63476"/>
              <a:gd name="adj2" fmla="val 50000"/>
            </a:avLst>
          </a:prstGeom>
          <a:solidFill>
            <a:srgbClr val="008D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rot="-8808089">
            <a:off x="3594888" y="4110590"/>
            <a:ext cx="1825095"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p:nvPr/>
        </p:nvSpPr>
        <p:spPr>
          <a:xfrm rot="10800000">
            <a:off x="3499406" y="5179634"/>
            <a:ext cx="1567566"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0" name="Shape 910"/>
          <p:cNvSpPr/>
          <p:nvPr/>
        </p:nvSpPr>
        <p:spPr>
          <a:xfrm rot="-3923243">
            <a:off x="5853862" y="3332353"/>
            <a:ext cx="1984654" cy="57105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p:nvPr/>
        </p:nvSpPr>
        <p:spPr>
          <a:xfrm rot="-1990177">
            <a:off x="6718766" y="4058386"/>
            <a:ext cx="1904212"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2" name="Shape 912"/>
          <p:cNvSpPr/>
          <p:nvPr/>
        </p:nvSpPr>
        <p:spPr>
          <a:xfrm>
            <a:off x="7053280" y="5158713"/>
            <a:ext cx="1724364"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13" name="Shape 913"/>
          <p:cNvGrpSpPr/>
          <p:nvPr/>
        </p:nvGrpSpPr>
        <p:grpSpPr>
          <a:xfrm>
            <a:off x="2268054" y="3082611"/>
            <a:ext cx="1904856" cy="1302593"/>
            <a:chOff x="1104808" y="-116271"/>
            <a:chExt cx="836867" cy="669493"/>
          </a:xfrm>
          <a:solidFill>
            <a:srgbClr val="1D71B8"/>
          </a:solidFill>
        </p:grpSpPr>
        <p:sp>
          <p:nvSpPr>
            <p:cNvPr id="914" name="Shape 914"/>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5" name="Shape 915"/>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algn="ctr">
                <a:lnSpc>
                  <a:spcPct val="90000"/>
                </a:lnSpc>
              </a:pPr>
              <a:r>
                <a:rPr lang="nl-BE" sz="1600" b="1" dirty="0">
                  <a:solidFill>
                    <a:srgbClr val="FFFFFF"/>
                  </a:solidFill>
                  <a:latin typeface="Arial"/>
                  <a:ea typeface="Arial"/>
                  <a:cs typeface="Arial"/>
                  <a:sym typeface="Arial"/>
                </a:rPr>
                <a:t>Algemeen </a:t>
              </a:r>
              <a:r>
                <a:rPr lang="nl-BE" sz="1600" b="1" dirty="0" smtClean="0">
                  <a:solidFill>
                    <a:srgbClr val="FFFFFF"/>
                  </a:solidFill>
                  <a:latin typeface="Arial"/>
                  <a:ea typeface="Arial"/>
                  <a:cs typeface="Arial"/>
                  <a:sym typeface="Arial"/>
                </a:rPr>
                <a:t>Welzijnswerk</a:t>
              </a:r>
              <a:endParaRPr lang="nl-BE" sz="1600" b="1" dirty="0">
                <a:solidFill>
                  <a:srgbClr val="FFFFFF"/>
                </a:solidFill>
                <a:latin typeface="Arial"/>
                <a:ea typeface="Arial"/>
                <a:cs typeface="Arial"/>
                <a:sym typeface="Arial"/>
              </a:endParaRPr>
            </a:p>
          </p:txBody>
        </p:sp>
      </p:grpSp>
      <p:sp>
        <p:nvSpPr>
          <p:cNvPr id="917" name="Shape 917"/>
          <p:cNvSpPr/>
          <p:nvPr/>
        </p:nvSpPr>
        <p:spPr>
          <a:xfrm>
            <a:off x="3718943" y="1511377"/>
            <a:ext cx="1904856" cy="1302593"/>
          </a:xfrm>
          <a:prstGeom prst="roundRect">
            <a:avLst>
              <a:gd name="adj" fmla="val 10000"/>
            </a:avLst>
          </a:prstGeom>
          <a:solidFill>
            <a:srgbClr val="008D36"/>
          </a:solidFill>
          <a:ln w="254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3798586" y="1609273"/>
            <a:ext cx="1790203" cy="1084271"/>
          </a:xfrm>
          <a:prstGeom prst="rect">
            <a:avLst/>
          </a:prstGeom>
          <a:solidFill>
            <a:srgbClr val="008D36"/>
          </a:solid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latin typeface="Arial"/>
                <a:ea typeface="Arial"/>
                <a:cs typeface="Arial"/>
                <a:sym typeface="Arial"/>
              </a:rPr>
              <a:t>CLB</a:t>
            </a:r>
            <a:endParaRPr sz="1600" b="1" dirty="0">
              <a:solidFill>
                <a:srgbClr val="FFFFFF"/>
              </a:solidFill>
              <a:latin typeface="Arial"/>
              <a:ea typeface="Arial"/>
              <a:cs typeface="Arial"/>
              <a:sym typeface="Arial"/>
            </a:endParaRPr>
          </a:p>
        </p:txBody>
      </p:sp>
      <p:grpSp>
        <p:nvGrpSpPr>
          <p:cNvPr id="919" name="Shape 919"/>
          <p:cNvGrpSpPr/>
          <p:nvPr/>
        </p:nvGrpSpPr>
        <p:grpSpPr>
          <a:xfrm>
            <a:off x="6312034" y="1503368"/>
            <a:ext cx="1904856" cy="1302593"/>
            <a:chOff x="1104808" y="-116271"/>
            <a:chExt cx="836867" cy="669493"/>
          </a:xfrm>
          <a:solidFill>
            <a:srgbClr val="1D71B8"/>
          </a:solidFill>
        </p:grpSpPr>
        <p:sp>
          <p:nvSpPr>
            <p:cNvPr id="920" name="Shape 920"/>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1" name="Shape 921"/>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smtClean="0">
                  <a:solidFill>
                    <a:srgbClr val="FFFFFF"/>
                  </a:solidFill>
                  <a:latin typeface="Arial"/>
                  <a:ea typeface="Arial"/>
                  <a:cs typeface="Arial"/>
                  <a:sym typeface="Arial"/>
                </a:rPr>
                <a:t>Kind en Gezin</a:t>
              </a:r>
              <a:endParaRPr sz="1600" b="1" dirty="0">
                <a:solidFill>
                  <a:srgbClr val="FFFFFF"/>
                </a:solidFill>
                <a:latin typeface="Arial"/>
                <a:ea typeface="Arial"/>
                <a:cs typeface="Arial"/>
                <a:sym typeface="Arial"/>
              </a:endParaRPr>
            </a:p>
          </p:txBody>
        </p:sp>
      </p:grpSp>
      <p:grpSp>
        <p:nvGrpSpPr>
          <p:cNvPr id="922" name="Shape 922"/>
          <p:cNvGrpSpPr/>
          <p:nvPr/>
        </p:nvGrpSpPr>
        <p:grpSpPr>
          <a:xfrm>
            <a:off x="8056895" y="3115742"/>
            <a:ext cx="1904856" cy="1302593"/>
            <a:chOff x="1104808" y="-116271"/>
            <a:chExt cx="836867" cy="669493"/>
          </a:xfrm>
          <a:solidFill>
            <a:srgbClr val="1D71B8"/>
          </a:solidFill>
        </p:grpSpPr>
        <p:sp>
          <p:nvSpPr>
            <p:cNvPr id="923" name="Shape 923"/>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algn="ctr">
                <a:lnSpc>
                  <a:spcPct val="90000"/>
                </a:lnSpc>
              </a:pPr>
              <a:r>
                <a:rPr lang="nl-BE" sz="1600" b="1" dirty="0" smtClean="0">
                  <a:solidFill>
                    <a:srgbClr val="FFFFFF"/>
                  </a:solidFill>
                  <a:latin typeface="Arial"/>
                  <a:ea typeface="Arial"/>
                  <a:cs typeface="Arial"/>
                  <a:sym typeface="Arial"/>
                </a:rPr>
                <a:t>Jongerenwelzijn</a:t>
              </a:r>
              <a:endParaRPr lang="nl-BE" sz="1600" b="1" dirty="0">
                <a:solidFill>
                  <a:srgbClr val="FFFFFF"/>
                </a:solidFill>
                <a:latin typeface="Arial"/>
                <a:ea typeface="Arial"/>
                <a:cs typeface="Arial"/>
                <a:sym typeface="Arial"/>
              </a:endParaRPr>
            </a:p>
          </p:txBody>
        </p:sp>
      </p:grpSp>
      <p:grpSp>
        <p:nvGrpSpPr>
          <p:cNvPr id="925" name="Shape 925"/>
          <p:cNvGrpSpPr/>
          <p:nvPr/>
        </p:nvGrpSpPr>
        <p:grpSpPr>
          <a:xfrm>
            <a:off x="8618336" y="4834242"/>
            <a:ext cx="1904856" cy="1302593"/>
            <a:chOff x="1104808" y="-116271"/>
            <a:chExt cx="836867" cy="669493"/>
          </a:xfrm>
          <a:solidFill>
            <a:srgbClr val="1D71B8"/>
          </a:solidFill>
        </p:grpSpPr>
        <p:sp>
          <p:nvSpPr>
            <p:cNvPr id="926" name="Shape 926"/>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lvl="0" algn="ctr">
                <a:lnSpc>
                  <a:spcPct val="90000"/>
                </a:lnSpc>
              </a:pPr>
              <a:r>
                <a:rPr lang="nl-BE" sz="1600" b="1" dirty="0">
                  <a:solidFill>
                    <a:srgbClr val="FFFFFF"/>
                  </a:solidFill>
                  <a:latin typeface="Arial"/>
                  <a:ea typeface="Arial"/>
                  <a:cs typeface="Arial"/>
                  <a:sym typeface="Arial"/>
                </a:rPr>
                <a:t>VAPH</a:t>
              </a:r>
              <a:endParaRPr sz="1600" b="1" dirty="0">
                <a:solidFill>
                  <a:srgbClr val="FFFFFF"/>
                </a:solidFill>
                <a:latin typeface="Arial"/>
                <a:ea typeface="Arial"/>
                <a:cs typeface="Arial"/>
                <a:sym typeface="Arial"/>
              </a:endParaRPr>
            </a:p>
          </p:txBody>
        </p:sp>
      </p:grpSp>
      <p:grpSp>
        <p:nvGrpSpPr>
          <p:cNvPr id="31" name="Shape 900"/>
          <p:cNvGrpSpPr/>
          <p:nvPr/>
        </p:nvGrpSpPr>
        <p:grpSpPr>
          <a:xfrm>
            <a:off x="5074068" y="4475580"/>
            <a:ext cx="1963558" cy="1903845"/>
            <a:chOff x="1218694" y="1446894"/>
            <a:chExt cx="1463597" cy="1195524"/>
          </a:xfrm>
        </p:grpSpPr>
        <p:sp>
          <p:nvSpPr>
            <p:cNvPr id="32" name="Shape 901"/>
            <p:cNvSpPr/>
            <p:nvPr/>
          </p:nvSpPr>
          <p:spPr>
            <a:xfrm>
              <a:off x="1218694" y="1446894"/>
              <a:ext cx="1463597" cy="1195524"/>
            </a:xfrm>
            <a:prstGeom prst="ellipse">
              <a:avLst/>
            </a:prstGeom>
            <a:solidFill>
              <a:srgbClr val="D8D8D8">
                <a:alpha val="44705"/>
              </a:srgb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902"/>
            <p:cNvSpPr/>
            <p:nvPr/>
          </p:nvSpPr>
          <p:spPr>
            <a:xfrm>
              <a:off x="1400044" y="1621974"/>
              <a:ext cx="1034919" cy="845364"/>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nl-BE" sz="1800" b="1" dirty="0" smtClean="0">
                  <a:solidFill>
                    <a:srgbClr val="1D71B8"/>
                  </a:solidFill>
                  <a:sym typeface="Arial"/>
                </a:rPr>
                <a:t>Zes </a:t>
              </a:r>
            </a:p>
            <a:p>
              <a:pPr marL="0" marR="0" lvl="0" indent="0" algn="ctr" rtl="0">
                <a:lnSpc>
                  <a:spcPct val="90000"/>
                </a:lnSpc>
                <a:spcBef>
                  <a:spcPts val="0"/>
                </a:spcBef>
                <a:spcAft>
                  <a:spcPts val="0"/>
                </a:spcAft>
                <a:buNone/>
              </a:pPr>
              <a:r>
                <a:rPr lang="nl-BE" sz="1800" b="1" dirty="0" smtClean="0">
                  <a:solidFill>
                    <a:srgbClr val="1D71B8"/>
                  </a:solidFill>
                  <a:sym typeface="Arial"/>
                </a:rPr>
                <a:t>sectoren</a:t>
              </a:r>
              <a:endParaRPr dirty="0">
                <a:solidFill>
                  <a:srgbClr val="1D71B8"/>
                </a:solidFill>
              </a:endParaRPr>
            </a:p>
          </p:txBody>
        </p:sp>
      </p:grpSp>
      <p:sp>
        <p:nvSpPr>
          <p:cNvPr id="3" name="Titel 2"/>
          <p:cNvSpPr>
            <a:spLocks noGrp="1"/>
          </p:cNvSpPr>
          <p:nvPr>
            <p:ph type="title"/>
          </p:nvPr>
        </p:nvSpPr>
        <p:spPr/>
        <p:txBody>
          <a:bodyPr/>
          <a:lstStyle/>
          <a:p>
            <a:r>
              <a:rPr lang="nl-BE" dirty="0" smtClean="0"/>
              <a:t>Integrale Jeugdhulp</a:t>
            </a:r>
            <a:endParaRPr lang="nl-BE" dirty="0"/>
          </a:p>
        </p:txBody>
      </p:sp>
      <p:sp>
        <p:nvSpPr>
          <p:cNvPr id="4" name="Ovaal 3"/>
          <p:cNvSpPr/>
          <p:nvPr/>
        </p:nvSpPr>
        <p:spPr>
          <a:xfrm rot="2406256">
            <a:off x="5757149" y="1693996"/>
            <a:ext cx="4779606" cy="27630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796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binnen en buiten CLB</a:t>
            </a:r>
            <a:endParaRPr lang="nl-BE" dirty="0"/>
          </a:p>
        </p:txBody>
      </p:sp>
      <p:sp>
        <p:nvSpPr>
          <p:cNvPr id="4" name="Tijdelijke aanduiding voor inhoud 3"/>
          <p:cNvSpPr>
            <a:spLocks noGrp="1"/>
          </p:cNvSpPr>
          <p:nvPr>
            <p:ph idx="1"/>
          </p:nvPr>
        </p:nvSpPr>
        <p:spPr>
          <a:xfrm>
            <a:off x="5183188" y="1086816"/>
            <a:ext cx="6530276" cy="4873625"/>
          </a:xfrm>
        </p:spPr>
        <p:txBody>
          <a:bodyPr anchor="ctr"/>
          <a:lstStyle/>
          <a:p>
            <a:pPr marL="0" indent="0" algn="ctr">
              <a:buNone/>
            </a:pPr>
            <a:r>
              <a:rPr lang="nl-BE" b="1" dirty="0" smtClean="0">
                <a:solidFill>
                  <a:srgbClr val="008D36"/>
                </a:solidFill>
              </a:rPr>
              <a:t>Beleidsvisie en samenwerking </a:t>
            </a:r>
          </a:p>
          <a:p>
            <a:pPr marL="0" indent="0" algn="ctr">
              <a:buNone/>
            </a:pPr>
            <a:r>
              <a:rPr lang="nl-BE" b="1" dirty="0">
                <a:solidFill>
                  <a:srgbClr val="008D36"/>
                </a:solidFill>
              </a:rPr>
              <a:t>b</a:t>
            </a:r>
            <a:r>
              <a:rPr lang="nl-BE" b="1" dirty="0" smtClean="0">
                <a:solidFill>
                  <a:srgbClr val="008D36"/>
                </a:solidFill>
              </a:rPr>
              <a:t>innen</a:t>
            </a:r>
          </a:p>
          <a:p>
            <a:pPr marL="0" indent="0" algn="ctr">
              <a:buNone/>
            </a:pPr>
            <a:r>
              <a:rPr lang="nl-BE" b="1" dirty="0" smtClean="0">
                <a:solidFill>
                  <a:srgbClr val="008D36"/>
                </a:solidFill>
              </a:rPr>
              <a:t>Vrij CLB Netwerk</a:t>
            </a:r>
            <a:endParaRPr lang="nl-BE" b="1" dirty="0">
              <a:solidFill>
                <a:srgbClr val="008D36"/>
              </a:solidFill>
            </a:endParaRP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16523786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hlinkClick r:id="rId2"/>
          </p:cNvPr>
          <p:cNvPicPr>
            <a:picLocks noChangeAspect="1"/>
          </p:cNvPicPr>
          <p:nvPr/>
        </p:nvPicPr>
        <p:blipFill>
          <a:blip r:embed="rId3"/>
          <a:stretch>
            <a:fillRect/>
          </a:stretch>
        </p:blipFill>
        <p:spPr>
          <a:xfrm>
            <a:off x="4719738" y="736228"/>
            <a:ext cx="2734671" cy="1982672"/>
          </a:xfrm>
          <a:prstGeom prst="rect">
            <a:avLst/>
          </a:prstGeom>
        </p:spPr>
      </p:pic>
      <p:sp>
        <p:nvSpPr>
          <p:cNvPr id="3" name="Titel 2"/>
          <p:cNvSpPr>
            <a:spLocks noGrp="1"/>
          </p:cNvSpPr>
          <p:nvPr>
            <p:ph type="title"/>
          </p:nvPr>
        </p:nvSpPr>
        <p:spPr/>
        <p:txBody>
          <a:bodyPr>
            <a:normAutofit/>
          </a:bodyPr>
          <a:lstStyle/>
          <a:p>
            <a:r>
              <a:rPr lang="nl-BE" dirty="0" smtClean="0">
                <a:solidFill>
                  <a:srgbClr val="1D71B8"/>
                </a:solidFill>
              </a:rPr>
              <a:t>Vrij CLB Netwerk</a:t>
            </a:r>
            <a:endParaRPr lang="nl-BE" dirty="0">
              <a:solidFill>
                <a:srgbClr val="1D71B8"/>
              </a:solidFill>
            </a:endParaRPr>
          </a:p>
        </p:txBody>
      </p:sp>
      <p:graphicFrame>
        <p:nvGraphicFramePr>
          <p:cNvPr id="7" name="Tijdelijke aanduiding voor inhoud 6"/>
          <p:cNvGraphicFramePr>
            <a:graphicFrameLocks noGrp="1"/>
          </p:cNvGraphicFramePr>
          <p:nvPr>
            <p:ph idx="1"/>
            <p:extLst/>
          </p:nvPr>
        </p:nvGraphicFramePr>
        <p:xfrm>
          <a:off x="7329923" y="2602666"/>
          <a:ext cx="2395401" cy="2743200"/>
        </p:xfrm>
        <a:graphic>
          <a:graphicData uri="http://schemas.openxmlformats.org/drawingml/2006/table">
            <a:tbl>
              <a:tblPr firstRow="1" bandRow="1">
                <a:tableStyleId>{93296810-A885-4BE3-A3E7-6D5BEEA58F35}</a:tableStyleId>
              </a:tblPr>
              <a:tblGrid>
                <a:gridCol w="2395401">
                  <a:extLst>
                    <a:ext uri="{9D8B030D-6E8A-4147-A177-3AD203B41FA5}">
                      <a16:colId xmlns:a16="http://schemas.microsoft.com/office/drawing/2014/main" val="1437980117"/>
                    </a:ext>
                  </a:extLst>
                </a:gridCol>
              </a:tblGrid>
              <a:tr h="370840">
                <a:tc>
                  <a:txBody>
                    <a:bodyPr/>
                    <a:lstStyle/>
                    <a:p>
                      <a:r>
                        <a:rPr lang="nl-BE" sz="1400" dirty="0" smtClean="0"/>
                        <a:t>Antwerpen</a:t>
                      </a:r>
                      <a:endParaRPr lang="nl-BE" dirty="0"/>
                    </a:p>
                  </a:txBody>
                  <a:tcPr>
                    <a:solidFill>
                      <a:srgbClr val="008D36"/>
                    </a:solidFill>
                  </a:tcPr>
                </a:tc>
                <a:extLst>
                  <a:ext uri="{0D108BD9-81ED-4DB2-BD59-A6C34878D82A}">
                    <a16:rowId xmlns:a16="http://schemas.microsoft.com/office/drawing/2014/main" val="3664673735"/>
                  </a:ext>
                </a:extLst>
              </a:tr>
              <a:tr h="370840">
                <a:tc>
                  <a:txBody>
                    <a:bodyPr/>
                    <a:lstStyle/>
                    <a:p>
                      <a:r>
                        <a:rPr lang="nl-BE" sz="1400" dirty="0" smtClean="0"/>
                        <a:t>Vrij CLB AMi1</a:t>
                      </a:r>
                      <a:endParaRPr lang="nl-BE" sz="1400" dirty="0"/>
                    </a:p>
                  </a:txBody>
                  <a:tcPr/>
                </a:tc>
                <a:extLst>
                  <a:ext uri="{0D108BD9-81ED-4DB2-BD59-A6C34878D82A}">
                    <a16:rowId xmlns:a16="http://schemas.microsoft.com/office/drawing/2014/main" val="319435937"/>
                  </a:ext>
                </a:extLst>
              </a:tr>
              <a:tr h="370840">
                <a:tc>
                  <a:txBody>
                    <a:bodyPr/>
                    <a:lstStyle/>
                    <a:p>
                      <a:r>
                        <a:rPr lang="nl-BE" sz="1400" kern="1200" dirty="0" smtClean="0"/>
                        <a:t>Vrij CLB AMi2</a:t>
                      </a:r>
                      <a:endParaRPr lang="nl-BE" sz="1400" kern="1200" dirty="0">
                        <a:solidFill>
                          <a:schemeClr val="dk1"/>
                        </a:solidFill>
                        <a:latin typeface="+mn-lt"/>
                        <a:ea typeface="+mn-ea"/>
                        <a:cs typeface="+mn-cs"/>
                      </a:endParaRPr>
                    </a:p>
                  </a:txBody>
                  <a:tcPr/>
                </a:tc>
                <a:extLst>
                  <a:ext uri="{0D108BD9-81ED-4DB2-BD59-A6C34878D82A}">
                    <a16:rowId xmlns:a16="http://schemas.microsoft.com/office/drawing/2014/main" val="32067277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kern="1200" dirty="0" smtClean="0"/>
                        <a:t>Vrij CLB De Wissel Antwerpen</a:t>
                      </a:r>
                      <a:endParaRPr lang="nl-BE" sz="1400" kern="1200" dirty="0" smtClean="0">
                        <a:solidFill>
                          <a:schemeClr val="dk1"/>
                        </a:solidFill>
                        <a:latin typeface="+mn-lt"/>
                        <a:ea typeface="+mn-ea"/>
                        <a:cs typeface="+mn-cs"/>
                      </a:endParaRPr>
                    </a:p>
                  </a:txBody>
                  <a:tcPr/>
                </a:tc>
                <a:extLst>
                  <a:ext uri="{0D108BD9-81ED-4DB2-BD59-A6C34878D82A}">
                    <a16:rowId xmlns:a16="http://schemas.microsoft.com/office/drawing/2014/main" val="39763793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kern="1200" dirty="0" smtClean="0"/>
                        <a:t>Vrij CLB Kempen</a:t>
                      </a:r>
                      <a:endParaRPr lang="nl-BE" sz="1400" kern="1200" dirty="0" smtClean="0">
                        <a:solidFill>
                          <a:schemeClr val="dk1"/>
                        </a:solidFill>
                        <a:latin typeface="+mn-lt"/>
                        <a:ea typeface="+mn-ea"/>
                        <a:cs typeface="+mn-cs"/>
                      </a:endParaRPr>
                    </a:p>
                  </a:txBody>
                  <a:tcPr/>
                </a:tc>
                <a:extLst>
                  <a:ext uri="{0D108BD9-81ED-4DB2-BD59-A6C34878D82A}">
                    <a16:rowId xmlns:a16="http://schemas.microsoft.com/office/drawing/2014/main" val="1968974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CLB Het Kompas</a:t>
                      </a:r>
                    </a:p>
                  </a:txBody>
                  <a:tcPr/>
                </a:tc>
                <a:extLst>
                  <a:ext uri="{0D108BD9-81ED-4DB2-BD59-A6C34878D82A}">
                    <a16:rowId xmlns:a16="http://schemas.microsoft.com/office/drawing/2014/main" val="7149920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Voor- en Noorderkempen</a:t>
                      </a:r>
                    </a:p>
                  </a:txBody>
                  <a:tcPr/>
                </a:tc>
                <a:extLst>
                  <a:ext uri="{0D108BD9-81ED-4DB2-BD59-A6C34878D82A}">
                    <a16:rowId xmlns:a16="http://schemas.microsoft.com/office/drawing/2014/main" val="906751892"/>
                  </a:ext>
                </a:extLst>
              </a:tr>
            </a:tbl>
          </a:graphicData>
        </a:graphic>
      </p:graphicFrame>
      <p:graphicFrame>
        <p:nvGraphicFramePr>
          <p:cNvPr id="8" name="Tijdelijke aanduiding voor inhoud 6"/>
          <p:cNvGraphicFramePr>
            <a:graphicFrameLocks/>
          </p:cNvGraphicFramePr>
          <p:nvPr>
            <p:extLst/>
          </p:nvPr>
        </p:nvGraphicFramePr>
        <p:xfrm>
          <a:off x="2467846" y="2602666"/>
          <a:ext cx="2395401" cy="3382079"/>
        </p:xfrm>
        <a:graphic>
          <a:graphicData uri="http://schemas.openxmlformats.org/drawingml/2006/table">
            <a:tbl>
              <a:tblPr firstRow="1" bandRow="1">
                <a:tableStyleId>{93296810-A885-4BE3-A3E7-6D5BEEA58F35}</a:tableStyleId>
              </a:tblPr>
              <a:tblGrid>
                <a:gridCol w="2395401">
                  <a:extLst>
                    <a:ext uri="{9D8B030D-6E8A-4147-A177-3AD203B41FA5}">
                      <a16:colId xmlns:a16="http://schemas.microsoft.com/office/drawing/2014/main" val="1437980117"/>
                    </a:ext>
                  </a:extLst>
                </a:gridCol>
              </a:tblGrid>
              <a:tr h="370840">
                <a:tc>
                  <a:txBody>
                    <a:bodyPr/>
                    <a:lstStyle/>
                    <a:p>
                      <a:r>
                        <a:rPr lang="nl-BE" sz="1400" dirty="0" smtClean="0"/>
                        <a:t>Oost-Vlaanderen</a:t>
                      </a:r>
                      <a:endParaRPr lang="nl-BE" sz="1400" dirty="0"/>
                    </a:p>
                  </a:txBody>
                  <a:tcPr>
                    <a:solidFill>
                      <a:srgbClr val="008D36"/>
                    </a:solidFill>
                  </a:tcPr>
                </a:tc>
                <a:extLst>
                  <a:ext uri="{0D108BD9-81ED-4DB2-BD59-A6C34878D82A}">
                    <a16:rowId xmlns:a16="http://schemas.microsoft.com/office/drawing/2014/main" val="3664673735"/>
                  </a:ext>
                </a:extLst>
              </a:tr>
              <a:tr h="415359">
                <a:tc>
                  <a:txBody>
                    <a:bodyPr/>
                    <a:lstStyle/>
                    <a:p>
                      <a:r>
                        <a:rPr lang="nl-BE" sz="1400" dirty="0" smtClean="0"/>
                        <a:t>Vrij CLB Aalst</a:t>
                      </a:r>
                      <a:endParaRPr lang="nl-BE" sz="1400" dirty="0"/>
                    </a:p>
                  </a:txBody>
                  <a:tcPr/>
                </a:tc>
                <a:extLst>
                  <a:ext uri="{0D108BD9-81ED-4DB2-BD59-A6C34878D82A}">
                    <a16:rowId xmlns:a16="http://schemas.microsoft.com/office/drawing/2014/main" val="1651939100"/>
                  </a:ext>
                </a:extLst>
              </a:tr>
              <a:tr h="370840">
                <a:tc>
                  <a:txBody>
                    <a:bodyPr/>
                    <a:lstStyle/>
                    <a:p>
                      <a:r>
                        <a:rPr lang="nl-BE" sz="1400" dirty="0" smtClean="0"/>
                        <a:t>Vrij CLB regio Deinze</a:t>
                      </a:r>
                    </a:p>
                  </a:txBody>
                  <a:tcPr/>
                </a:tc>
                <a:extLst>
                  <a:ext uri="{0D108BD9-81ED-4DB2-BD59-A6C34878D82A}">
                    <a16:rowId xmlns:a16="http://schemas.microsoft.com/office/drawing/2014/main" val="1351317898"/>
                  </a:ext>
                </a:extLst>
              </a:tr>
              <a:tr h="370840">
                <a:tc>
                  <a:txBody>
                    <a:bodyPr/>
                    <a:lstStyle/>
                    <a:p>
                      <a:r>
                        <a:rPr lang="nl-BE" sz="1400" dirty="0" smtClean="0"/>
                        <a:t>Vrij CLB regio Gent</a:t>
                      </a:r>
                      <a:endParaRPr lang="nl-BE" sz="1400" dirty="0"/>
                    </a:p>
                  </a:txBody>
                  <a:tcPr/>
                </a:tc>
                <a:extLst>
                  <a:ext uri="{0D108BD9-81ED-4DB2-BD59-A6C34878D82A}">
                    <a16:rowId xmlns:a16="http://schemas.microsoft.com/office/drawing/2014/main" val="319435937"/>
                  </a:ext>
                </a:extLst>
              </a:tr>
              <a:tr h="370840">
                <a:tc>
                  <a:txBody>
                    <a:bodyPr/>
                    <a:lstStyle/>
                    <a:p>
                      <a:r>
                        <a:rPr lang="nl-BE" sz="1400" dirty="0" smtClean="0"/>
                        <a:t>Vrij CLB Meetjesland</a:t>
                      </a:r>
                      <a:endParaRPr lang="nl-BE" sz="1400" dirty="0"/>
                    </a:p>
                  </a:txBody>
                  <a:tcPr/>
                </a:tc>
                <a:extLst>
                  <a:ext uri="{0D108BD9-81ED-4DB2-BD59-A6C34878D82A}">
                    <a16:rowId xmlns:a16="http://schemas.microsoft.com/office/drawing/2014/main" val="3206727701"/>
                  </a:ext>
                </a:extLst>
              </a:tr>
              <a:tr h="370840">
                <a:tc>
                  <a:txBody>
                    <a:bodyPr/>
                    <a:lstStyle/>
                    <a:p>
                      <a:r>
                        <a:rPr lang="nl-BE" sz="1400" dirty="0" smtClean="0"/>
                        <a:t>Vrij CLB Ninove</a:t>
                      </a:r>
                      <a:endParaRPr lang="nl-BE" sz="1400" dirty="0"/>
                    </a:p>
                  </a:txBody>
                  <a:tcPr/>
                </a:tc>
                <a:extLst>
                  <a:ext uri="{0D108BD9-81ED-4DB2-BD59-A6C34878D82A}">
                    <a16:rowId xmlns:a16="http://schemas.microsoft.com/office/drawing/2014/main" val="3976379368"/>
                  </a:ext>
                </a:extLst>
              </a:tr>
              <a:tr h="370840">
                <a:tc>
                  <a:txBody>
                    <a:bodyPr/>
                    <a:lstStyle/>
                    <a:p>
                      <a:r>
                        <a:rPr lang="nl-BE" sz="1400" dirty="0" smtClean="0"/>
                        <a:t>Vrij CLB Waas en Dender</a:t>
                      </a:r>
                      <a:endParaRPr lang="nl-BE" sz="1400" dirty="0"/>
                    </a:p>
                  </a:txBody>
                  <a:tcPr/>
                </a:tc>
                <a:extLst>
                  <a:ext uri="{0D108BD9-81ED-4DB2-BD59-A6C34878D82A}">
                    <a16:rowId xmlns:a16="http://schemas.microsoft.com/office/drawing/2014/main" val="1968974095"/>
                  </a:ext>
                </a:extLst>
              </a:tr>
              <a:tr h="370840">
                <a:tc>
                  <a:txBody>
                    <a:bodyPr/>
                    <a:lstStyle/>
                    <a:p>
                      <a:r>
                        <a:rPr lang="nl-BE" sz="1400" dirty="0" smtClean="0"/>
                        <a:t>Vrij CLB Wetteren</a:t>
                      </a:r>
                      <a:endParaRPr lang="nl-BE" sz="1400" dirty="0"/>
                    </a:p>
                  </a:txBody>
                  <a:tcPr/>
                </a:tc>
                <a:extLst>
                  <a:ext uri="{0D108BD9-81ED-4DB2-BD59-A6C34878D82A}">
                    <a16:rowId xmlns:a16="http://schemas.microsoft.com/office/drawing/2014/main" val="4177784601"/>
                  </a:ext>
                </a:extLst>
              </a:tr>
              <a:tr h="370840">
                <a:tc>
                  <a:txBody>
                    <a:bodyPr/>
                    <a:lstStyle/>
                    <a:p>
                      <a:r>
                        <a:rPr lang="nl-BE" sz="1400" dirty="0" smtClean="0"/>
                        <a:t>Vrij CLB Zuid-Oost-Vlaanderen</a:t>
                      </a:r>
                      <a:endParaRPr lang="nl-BE" sz="1400" dirty="0"/>
                    </a:p>
                  </a:txBody>
                  <a:tcPr/>
                </a:tc>
                <a:extLst>
                  <a:ext uri="{0D108BD9-81ED-4DB2-BD59-A6C34878D82A}">
                    <a16:rowId xmlns:a16="http://schemas.microsoft.com/office/drawing/2014/main" val="3453086201"/>
                  </a:ext>
                </a:extLst>
              </a:tr>
            </a:tbl>
          </a:graphicData>
        </a:graphic>
      </p:graphicFrame>
      <p:graphicFrame>
        <p:nvGraphicFramePr>
          <p:cNvPr id="9" name="Tijdelijke aanduiding voor inhoud 6"/>
          <p:cNvGraphicFramePr>
            <a:graphicFrameLocks/>
          </p:cNvGraphicFramePr>
          <p:nvPr>
            <p:extLst/>
          </p:nvPr>
        </p:nvGraphicFramePr>
        <p:xfrm>
          <a:off x="22235" y="1552575"/>
          <a:ext cx="2395401" cy="5273040"/>
        </p:xfrm>
        <a:graphic>
          <a:graphicData uri="http://schemas.openxmlformats.org/drawingml/2006/table">
            <a:tbl>
              <a:tblPr firstRow="1" bandRow="1">
                <a:tableStyleId>{93296810-A885-4BE3-A3E7-6D5BEEA58F35}</a:tableStyleId>
              </a:tblPr>
              <a:tblGrid>
                <a:gridCol w="2395401">
                  <a:extLst>
                    <a:ext uri="{9D8B030D-6E8A-4147-A177-3AD203B41FA5}">
                      <a16:colId xmlns:a16="http://schemas.microsoft.com/office/drawing/2014/main" val="1437980117"/>
                    </a:ext>
                  </a:extLst>
                </a:gridCol>
              </a:tblGrid>
              <a:tr h="230231">
                <a:tc>
                  <a:txBody>
                    <a:bodyPr/>
                    <a:lstStyle/>
                    <a:p>
                      <a:r>
                        <a:rPr lang="nl-BE" sz="1400" dirty="0" smtClean="0"/>
                        <a:t>West-Vlaanderen</a:t>
                      </a:r>
                      <a:endParaRPr lang="nl-BE" sz="1400" dirty="0"/>
                    </a:p>
                  </a:txBody>
                  <a:tcPr>
                    <a:solidFill>
                      <a:srgbClr val="008D36"/>
                    </a:solidFill>
                  </a:tcPr>
                </a:tc>
                <a:extLst>
                  <a:ext uri="{0D108BD9-81ED-4DB2-BD59-A6C34878D82A}">
                    <a16:rowId xmlns:a16="http://schemas.microsoft.com/office/drawing/2014/main" val="3664673735"/>
                  </a:ext>
                </a:extLst>
              </a:tr>
              <a:tr h="370840">
                <a:tc>
                  <a:txBody>
                    <a:bodyPr/>
                    <a:lstStyle/>
                    <a:p>
                      <a:r>
                        <a:rPr lang="nl-BE" sz="1400" dirty="0" smtClean="0"/>
                        <a:t>Vrij CLB Brugge(n)</a:t>
                      </a:r>
                      <a:endParaRPr lang="nl-BE" sz="1400" dirty="0"/>
                    </a:p>
                  </a:txBody>
                  <a:tcPr/>
                </a:tc>
                <a:extLst>
                  <a:ext uri="{0D108BD9-81ED-4DB2-BD59-A6C34878D82A}">
                    <a16:rowId xmlns:a16="http://schemas.microsoft.com/office/drawing/2014/main" val="1651939100"/>
                  </a:ext>
                </a:extLst>
              </a:tr>
              <a:tr h="370840">
                <a:tc>
                  <a:txBody>
                    <a:bodyPr/>
                    <a:lstStyle/>
                    <a:p>
                      <a:r>
                        <a:rPr lang="nl-BE" sz="1400" dirty="0" smtClean="0"/>
                        <a:t>Vrij CLB Oostkust</a:t>
                      </a:r>
                    </a:p>
                  </a:txBody>
                  <a:tcPr/>
                </a:tc>
                <a:extLst>
                  <a:ext uri="{0D108BD9-81ED-4DB2-BD59-A6C34878D82A}">
                    <a16:rowId xmlns:a16="http://schemas.microsoft.com/office/drawing/2014/main" val="1351317898"/>
                  </a:ext>
                </a:extLst>
              </a:tr>
              <a:tr h="370840">
                <a:tc>
                  <a:txBody>
                    <a:bodyPr/>
                    <a:lstStyle/>
                    <a:p>
                      <a:r>
                        <a:rPr lang="nl-BE" sz="1400" dirty="0" smtClean="0"/>
                        <a:t>Vrij CLB Oostende-Gistel</a:t>
                      </a:r>
                      <a:endParaRPr lang="nl-BE" sz="1400" dirty="0"/>
                    </a:p>
                  </a:txBody>
                  <a:tcPr/>
                </a:tc>
                <a:extLst>
                  <a:ext uri="{0D108BD9-81ED-4DB2-BD59-A6C34878D82A}">
                    <a16:rowId xmlns:a16="http://schemas.microsoft.com/office/drawing/2014/main" val="319435937"/>
                  </a:ext>
                </a:extLst>
              </a:tr>
              <a:tr h="370840">
                <a:tc>
                  <a:txBody>
                    <a:bodyPr/>
                    <a:lstStyle/>
                    <a:p>
                      <a:r>
                        <a:rPr lang="nl-BE" sz="1400" dirty="0" smtClean="0"/>
                        <a:t>Vrij CLB </a:t>
                      </a:r>
                      <a:r>
                        <a:rPr lang="nl-BE" sz="1400" dirty="0" err="1" smtClean="0"/>
                        <a:t>Groeninge</a:t>
                      </a:r>
                      <a:endParaRPr lang="nl-BE" sz="1400" dirty="0"/>
                    </a:p>
                  </a:txBody>
                  <a:tcPr/>
                </a:tc>
                <a:extLst>
                  <a:ext uri="{0D108BD9-81ED-4DB2-BD59-A6C34878D82A}">
                    <a16:rowId xmlns:a16="http://schemas.microsoft.com/office/drawing/2014/main" val="3206727701"/>
                  </a:ext>
                </a:extLst>
              </a:tr>
              <a:tr h="370840">
                <a:tc>
                  <a:txBody>
                    <a:bodyPr/>
                    <a:lstStyle/>
                    <a:p>
                      <a:r>
                        <a:rPr lang="nl-BE" sz="1400" dirty="0" smtClean="0"/>
                        <a:t>Vrij CLB Veurne-Diksmuide-Westkust</a:t>
                      </a:r>
                      <a:endParaRPr lang="nl-BE" sz="1400" dirty="0"/>
                    </a:p>
                  </a:txBody>
                  <a:tcPr/>
                </a:tc>
                <a:extLst>
                  <a:ext uri="{0D108BD9-81ED-4DB2-BD59-A6C34878D82A}">
                    <a16:rowId xmlns:a16="http://schemas.microsoft.com/office/drawing/2014/main" val="3976379368"/>
                  </a:ext>
                </a:extLst>
              </a:tr>
              <a:tr h="370840">
                <a:tc>
                  <a:txBody>
                    <a:bodyPr/>
                    <a:lstStyle/>
                    <a:p>
                      <a:r>
                        <a:rPr lang="nl-BE" sz="1400" dirty="0" smtClean="0"/>
                        <a:t>Vrij CLB Tielt</a:t>
                      </a:r>
                      <a:endParaRPr lang="nl-BE" sz="1400" dirty="0"/>
                    </a:p>
                  </a:txBody>
                  <a:tcPr/>
                </a:tc>
                <a:extLst>
                  <a:ext uri="{0D108BD9-81ED-4DB2-BD59-A6C34878D82A}">
                    <a16:rowId xmlns:a16="http://schemas.microsoft.com/office/drawing/2014/main" val="1968974095"/>
                  </a:ext>
                </a:extLst>
              </a:tr>
              <a:tr h="370840">
                <a:tc>
                  <a:txBody>
                    <a:bodyPr/>
                    <a:lstStyle/>
                    <a:p>
                      <a:r>
                        <a:rPr lang="nl-BE" sz="1400" dirty="0" smtClean="0"/>
                        <a:t>Vrij CLB </a:t>
                      </a:r>
                      <a:r>
                        <a:rPr lang="nl-BE" sz="1400" dirty="0" err="1" smtClean="0"/>
                        <a:t>Weimeersen</a:t>
                      </a:r>
                      <a:endParaRPr lang="nl-BE" sz="1400" dirty="0"/>
                    </a:p>
                  </a:txBody>
                  <a:tcPr/>
                </a:tc>
                <a:extLst>
                  <a:ext uri="{0D108BD9-81ED-4DB2-BD59-A6C34878D82A}">
                    <a16:rowId xmlns:a16="http://schemas.microsoft.com/office/drawing/2014/main" val="4177784601"/>
                  </a:ext>
                </a:extLst>
              </a:tr>
              <a:tr h="370840">
                <a:tc>
                  <a:txBody>
                    <a:bodyPr/>
                    <a:lstStyle/>
                    <a:p>
                      <a:r>
                        <a:rPr lang="nl-BE" sz="1400" dirty="0" smtClean="0"/>
                        <a:t>Vrij CLB Roeselare</a:t>
                      </a:r>
                      <a:endParaRPr lang="nl-BE" sz="1400" dirty="0"/>
                    </a:p>
                  </a:txBody>
                  <a:tcPr/>
                </a:tc>
                <a:extLst>
                  <a:ext uri="{0D108BD9-81ED-4DB2-BD59-A6C34878D82A}">
                    <a16:rowId xmlns:a16="http://schemas.microsoft.com/office/drawing/2014/main" val="3453086201"/>
                  </a:ext>
                </a:extLst>
              </a:tr>
              <a:tr h="370840">
                <a:tc>
                  <a:txBody>
                    <a:bodyPr/>
                    <a:lstStyle/>
                    <a:p>
                      <a:r>
                        <a:rPr lang="nl-BE" sz="1400" dirty="0" smtClean="0"/>
                        <a:t>Vrij CLB Torhout</a:t>
                      </a:r>
                      <a:endParaRPr lang="nl-BE" sz="1400" dirty="0"/>
                    </a:p>
                  </a:txBody>
                  <a:tcPr/>
                </a:tc>
                <a:extLst>
                  <a:ext uri="{0D108BD9-81ED-4DB2-BD59-A6C34878D82A}">
                    <a16:rowId xmlns:a16="http://schemas.microsoft.com/office/drawing/2014/main" val="786327143"/>
                  </a:ext>
                </a:extLst>
              </a:tr>
              <a:tr h="370840">
                <a:tc>
                  <a:txBody>
                    <a:bodyPr/>
                    <a:lstStyle/>
                    <a:p>
                      <a:r>
                        <a:rPr lang="nl-BE" sz="1400" dirty="0" smtClean="0"/>
                        <a:t>Vrij CLB Ieper</a:t>
                      </a:r>
                      <a:endParaRPr lang="nl-BE" sz="1400" dirty="0"/>
                    </a:p>
                  </a:txBody>
                  <a:tcPr/>
                </a:tc>
                <a:extLst>
                  <a:ext uri="{0D108BD9-81ED-4DB2-BD59-A6C34878D82A}">
                    <a16:rowId xmlns:a16="http://schemas.microsoft.com/office/drawing/2014/main" val="3764956591"/>
                  </a:ext>
                </a:extLst>
              </a:tr>
              <a:tr h="370840">
                <a:tc>
                  <a:txBody>
                    <a:bodyPr/>
                    <a:lstStyle/>
                    <a:p>
                      <a:r>
                        <a:rPr lang="nl-BE" sz="1400" dirty="0" smtClean="0"/>
                        <a:t>Vrij CLB Izegem</a:t>
                      </a:r>
                      <a:endParaRPr lang="nl-BE" sz="1400" dirty="0"/>
                    </a:p>
                  </a:txBody>
                  <a:tcPr/>
                </a:tc>
                <a:extLst>
                  <a:ext uri="{0D108BD9-81ED-4DB2-BD59-A6C34878D82A}">
                    <a16:rowId xmlns:a16="http://schemas.microsoft.com/office/drawing/2014/main" val="3348956462"/>
                  </a:ext>
                </a:extLst>
              </a:tr>
              <a:tr h="370840">
                <a:tc>
                  <a:txBody>
                    <a:bodyPr/>
                    <a:lstStyle/>
                    <a:p>
                      <a:r>
                        <a:rPr lang="nl-BE" sz="1400" dirty="0" smtClean="0"/>
                        <a:t>Vrij CLB Leieland</a:t>
                      </a:r>
                      <a:endParaRPr lang="nl-BE" sz="1400" dirty="0"/>
                    </a:p>
                  </a:txBody>
                  <a:tcPr/>
                </a:tc>
                <a:extLst>
                  <a:ext uri="{0D108BD9-81ED-4DB2-BD59-A6C34878D82A}">
                    <a16:rowId xmlns:a16="http://schemas.microsoft.com/office/drawing/2014/main" val="2676614597"/>
                  </a:ext>
                </a:extLst>
              </a:tr>
              <a:tr h="370840">
                <a:tc>
                  <a:txBody>
                    <a:bodyPr/>
                    <a:lstStyle/>
                    <a:p>
                      <a:r>
                        <a:rPr lang="nl-BE" sz="1400" dirty="0" smtClean="0"/>
                        <a:t>Vrij CLB Poperinge</a:t>
                      </a:r>
                      <a:endParaRPr lang="nl-BE" sz="1400" dirty="0"/>
                    </a:p>
                  </a:txBody>
                  <a:tcPr/>
                </a:tc>
                <a:extLst>
                  <a:ext uri="{0D108BD9-81ED-4DB2-BD59-A6C34878D82A}">
                    <a16:rowId xmlns:a16="http://schemas.microsoft.com/office/drawing/2014/main" val="574853382"/>
                  </a:ext>
                </a:extLst>
              </a:tr>
            </a:tbl>
          </a:graphicData>
        </a:graphic>
      </p:graphicFrame>
      <p:graphicFrame>
        <p:nvGraphicFramePr>
          <p:cNvPr id="10" name="Tijdelijke aanduiding voor inhoud 6"/>
          <p:cNvGraphicFramePr>
            <a:graphicFrameLocks/>
          </p:cNvGraphicFramePr>
          <p:nvPr>
            <p:extLst/>
          </p:nvPr>
        </p:nvGraphicFramePr>
        <p:xfrm>
          <a:off x="4898884" y="2943496"/>
          <a:ext cx="2395401" cy="3484880"/>
        </p:xfrm>
        <a:graphic>
          <a:graphicData uri="http://schemas.openxmlformats.org/drawingml/2006/table">
            <a:tbl>
              <a:tblPr firstRow="1" bandRow="1">
                <a:tableStyleId>{93296810-A885-4BE3-A3E7-6D5BEEA58F35}</a:tableStyleId>
              </a:tblPr>
              <a:tblGrid>
                <a:gridCol w="2395401">
                  <a:extLst>
                    <a:ext uri="{9D8B030D-6E8A-4147-A177-3AD203B41FA5}">
                      <a16:colId xmlns:a16="http://schemas.microsoft.com/office/drawing/2014/main" val="1437980117"/>
                    </a:ext>
                  </a:extLst>
                </a:gridCol>
              </a:tblGrid>
              <a:tr h="472324">
                <a:tc>
                  <a:txBody>
                    <a:bodyPr/>
                    <a:lstStyle/>
                    <a:p>
                      <a:r>
                        <a:rPr lang="nl-BE" sz="1400" dirty="0" smtClean="0"/>
                        <a:t>Vlaams-Brabant en Brussels Hoofdstedelijk Gewest</a:t>
                      </a:r>
                      <a:endParaRPr lang="nl-BE" sz="1400" dirty="0"/>
                    </a:p>
                  </a:txBody>
                  <a:tcPr>
                    <a:solidFill>
                      <a:srgbClr val="008D36"/>
                    </a:solidFill>
                  </a:tcPr>
                </a:tc>
                <a:extLst>
                  <a:ext uri="{0D108BD9-81ED-4DB2-BD59-A6C34878D82A}">
                    <a16:rowId xmlns:a16="http://schemas.microsoft.com/office/drawing/2014/main" val="3664673735"/>
                  </a:ext>
                </a:extLst>
              </a:tr>
              <a:tr h="370840">
                <a:tc>
                  <a:txBody>
                    <a:bodyPr/>
                    <a:lstStyle/>
                    <a:p>
                      <a:r>
                        <a:rPr lang="nl-BE" sz="1400" dirty="0" smtClean="0"/>
                        <a:t>Vrij CLB Aarschot</a:t>
                      </a:r>
                      <a:endParaRPr lang="nl-BE" sz="1400" dirty="0"/>
                    </a:p>
                  </a:txBody>
                  <a:tcPr/>
                </a:tc>
                <a:extLst>
                  <a:ext uri="{0D108BD9-81ED-4DB2-BD59-A6C34878D82A}">
                    <a16:rowId xmlns:a16="http://schemas.microsoft.com/office/drawing/2014/main" val="1651939100"/>
                  </a:ext>
                </a:extLst>
              </a:tr>
              <a:tr h="370840">
                <a:tc>
                  <a:txBody>
                    <a:bodyPr/>
                    <a:lstStyle/>
                    <a:p>
                      <a:r>
                        <a:rPr lang="nl-BE" sz="1400" dirty="0" smtClean="0"/>
                        <a:t>Vrij CLB Diest-Tessenderlo</a:t>
                      </a:r>
                    </a:p>
                  </a:txBody>
                  <a:tcPr/>
                </a:tc>
                <a:extLst>
                  <a:ext uri="{0D108BD9-81ED-4DB2-BD59-A6C34878D82A}">
                    <a16:rowId xmlns:a16="http://schemas.microsoft.com/office/drawing/2014/main" val="1351317898"/>
                  </a:ext>
                </a:extLst>
              </a:tr>
              <a:tr h="370840">
                <a:tc>
                  <a:txBody>
                    <a:bodyPr/>
                    <a:lstStyle/>
                    <a:p>
                      <a:r>
                        <a:rPr lang="nl-BE" sz="1400" dirty="0" smtClean="0"/>
                        <a:t>Vrij CLB Halle</a:t>
                      </a:r>
                      <a:endParaRPr lang="nl-BE" sz="1400" dirty="0"/>
                    </a:p>
                  </a:txBody>
                  <a:tcPr/>
                </a:tc>
                <a:extLst>
                  <a:ext uri="{0D108BD9-81ED-4DB2-BD59-A6C34878D82A}">
                    <a16:rowId xmlns:a16="http://schemas.microsoft.com/office/drawing/2014/main" val="319435937"/>
                  </a:ext>
                </a:extLst>
              </a:tr>
              <a:tr h="370840">
                <a:tc>
                  <a:txBody>
                    <a:bodyPr/>
                    <a:lstStyle/>
                    <a:p>
                      <a:r>
                        <a:rPr lang="nl-BE" sz="1400" dirty="0" smtClean="0"/>
                        <a:t>Vrij CLB Keerbergen</a:t>
                      </a:r>
                      <a:endParaRPr lang="nl-BE" sz="1400" dirty="0"/>
                    </a:p>
                  </a:txBody>
                  <a:tcPr/>
                </a:tc>
                <a:extLst>
                  <a:ext uri="{0D108BD9-81ED-4DB2-BD59-A6C34878D82A}">
                    <a16:rowId xmlns:a16="http://schemas.microsoft.com/office/drawing/2014/main" val="3206727701"/>
                  </a:ext>
                </a:extLst>
              </a:tr>
              <a:tr h="370840">
                <a:tc>
                  <a:txBody>
                    <a:bodyPr/>
                    <a:lstStyle/>
                    <a:p>
                      <a:r>
                        <a:rPr lang="nl-BE" sz="1400" dirty="0" smtClean="0"/>
                        <a:t>Vrij CLB Leuven</a:t>
                      </a:r>
                      <a:endParaRPr lang="nl-BE" sz="1400" dirty="0"/>
                    </a:p>
                  </a:txBody>
                  <a:tcPr/>
                </a:tc>
                <a:extLst>
                  <a:ext uri="{0D108BD9-81ED-4DB2-BD59-A6C34878D82A}">
                    <a16:rowId xmlns:a16="http://schemas.microsoft.com/office/drawing/2014/main" val="3976379368"/>
                  </a:ext>
                </a:extLst>
              </a:tr>
              <a:tr h="370840">
                <a:tc>
                  <a:txBody>
                    <a:bodyPr/>
                    <a:lstStyle/>
                    <a:p>
                      <a:r>
                        <a:rPr lang="nl-BE" sz="1400" dirty="0" smtClean="0"/>
                        <a:t>Vrij CLB Noordwest-Brabant</a:t>
                      </a:r>
                      <a:endParaRPr lang="nl-BE" sz="1400" dirty="0"/>
                    </a:p>
                  </a:txBody>
                  <a:tcPr/>
                </a:tc>
                <a:extLst>
                  <a:ext uri="{0D108BD9-81ED-4DB2-BD59-A6C34878D82A}">
                    <a16:rowId xmlns:a16="http://schemas.microsoft.com/office/drawing/2014/main" val="1968974095"/>
                  </a:ext>
                </a:extLst>
              </a:tr>
              <a:tr h="370840">
                <a:tc>
                  <a:txBody>
                    <a:bodyPr/>
                    <a:lstStyle/>
                    <a:p>
                      <a:r>
                        <a:rPr lang="nl-BE" sz="1400" dirty="0" smtClean="0"/>
                        <a:t>Vrij CLB Pieter Breugel</a:t>
                      </a:r>
                      <a:endParaRPr lang="nl-BE" sz="1400" dirty="0"/>
                    </a:p>
                  </a:txBody>
                  <a:tcPr/>
                </a:tc>
                <a:extLst>
                  <a:ext uri="{0D108BD9-81ED-4DB2-BD59-A6C34878D82A}">
                    <a16:rowId xmlns:a16="http://schemas.microsoft.com/office/drawing/2014/main" val="4177784601"/>
                  </a:ext>
                </a:extLst>
              </a:tr>
              <a:tr h="370840">
                <a:tc>
                  <a:txBody>
                    <a:bodyPr/>
                    <a:lstStyle/>
                    <a:p>
                      <a:r>
                        <a:rPr lang="nl-BE" sz="1400" dirty="0" smtClean="0"/>
                        <a:t>Vrij CLB Tienen</a:t>
                      </a:r>
                      <a:endParaRPr lang="nl-BE" sz="1400" dirty="0"/>
                    </a:p>
                  </a:txBody>
                  <a:tcPr/>
                </a:tc>
                <a:extLst>
                  <a:ext uri="{0D108BD9-81ED-4DB2-BD59-A6C34878D82A}">
                    <a16:rowId xmlns:a16="http://schemas.microsoft.com/office/drawing/2014/main" val="3453086201"/>
                  </a:ext>
                </a:extLst>
              </a:tr>
            </a:tbl>
          </a:graphicData>
        </a:graphic>
      </p:graphicFrame>
      <p:graphicFrame>
        <p:nvGraphicFramePr>
          <p:cNvPr id="11" name="Tijdelijke aanduiding voor inhoud 6"/>
          <p:cNvGraphicFramePr>
            <a:graphicFrameLocks/>
          </p:cNvGraphicFramePr>
          <p:nvPr>
            <p:extLst/>
          </p:nvPr>
        </p:nvGraphicFramePr>
        <p:xfrm>
          <a:off x="9753761" y="296410"/>
          <a:ext cx="2395402" cy="6522720"/>
        </p:xfrm>
        <a:graphic>
          <a:graphicData uri="http://schemas.openxmlformats.org/drawingml/2006/table">
            <a:tbl>
              <a:tblPr firstRow="1" bandRow="1">
                <a:tableStyleId>{93296810-A885-4BE3-A3E7-6D5BEEA58F35}</a:tableStyleId>
              </a:tblPr>
              <a:tblGrid>
                <a:gridCol w="450976">
                  <a:extLst>
                    <a:ext uri="{9D8B030D-6E8A-4147-A177-3AD203B41FA5}">
                      <a16:colId xmlns:a16="http://schemas.microsoft.com/office/drawing/2014/main" val="536688961"/>
                    </a:ext>
                  </a:extLst>
                </a:gridCol>
                <a:gridCol w="1944426">
                  <a:extLst>
                    <a:ext uri="{9D8B030D-6E8A-4147-A177-3AD203B41FA5}">
                      <a16:colId xmlns:a16="http://schemas.microsoft.com/office/drawing/2014/main" val="1437980117"/>
                    </a:ext>
                  </a:extLst>
                </a:gridCol>
              </a:tblGrid>
              <a:tr h="0">
                <a:tc gridSpan="2">
                  <a:txBody>
                    <a:bodyPr/>
                    <a:lstStyle/>
                    <a:p>
                      <a:r>
                        <a:rPr lang="nl-BE" sz="1400" dirty="0" smtClean="0"/>
                        <a:t>Limburg</a:t>
                      </a:r>
                      <a:endParaRPr lang="nl-BE" sz="1400" dirty="0"/>
                    </a:p>
                  </a:txBody>
                  <a:tcPr>
                    <a:solidFill>
                      <a:srgbClr val="008D36"/>
                    </a:solidFill>
                  </a:tcPr>
                </a:tc>
                <a:tc hMerge="1">
                  <a:txBody>
                    <a:bodyPr/>
                    <a:lstStyle/>
                    <a:p>
                      <a:endParaRPr lang="nl-BE" sz="1400" dirty="0"/>
                    </a:p>
                  </a:txBody>
                  <a:tcPr>
                    <a:solidFill>
                      <a:srgbClr val="008D36"/>
                    </a:solidFill>
                  </a:tcPr>
                </a:tc>
                <a:extLst>
                  <a:ext uri="{0D108BD9-81ED-4DB2-BD59-A6C34878D82A}">
                    <a16:rowId xmlns:a16="http://schemas.microsoft.com/office/drawing/2014/main" val="3664673735"/>
                  </a:ext>
                </a:extLst>
              </a:tr>
              <a:tr h="370840">
                <a:tc rowSpan="3">
                  <a:txBody>
                    <a:bodyPr/>
                    <a:lstStyle/>
                    <a:p>
                      <a:pPr algn="ctr"/>
                      <a:r>
                        <a:rPr lang="nl-BE" sz="1400" dirty="0" smtClean="0"/>
                        <a:t>Regio Noord</a:t>
                      </a:r>
                      <a:endParaRPr lang="nl-BE" sz="1400" dirty="0"/>
                    </a:p>
                  </a:txBody>
                  <a:tcPr vert="vert270" anchor="ctr"/>
                </a:tc>
                <a:tc>
                  <a:txBody>
                    <a:bodyPr/>
                    <a:lstStyle/>
                    <a:p>
                      <a:r>
                        <a:rPr lang="nl-BE" sz="1400" dirty="0" smtClean="0"/>
                        <a:t>Vrij CLB Limburg afdeling</a:t>
                      </a:r>
                      <a:r>
                        <a:rPr lang="nl-BE" sz="1400" baseline="0" dirty="0" smtClean="0"/>
                        <a:t> Neerpelt</a:t>
                      </a:r>
                      <a:endParaRPr lang="nl-BE" sz="1400" dirty="0"/>
                    </a:p>
                  </a:txBody>
                  <a:tcPr/>
                </a:tc>
                <a:extLst>
                  <a:ext uri="{0D108BD9-81ED-4DB2-BD59-A6C34878D82A}">
                    <a16:rowId xmlns:a16="http://schemas.microsoft.com/office/drawing/2014/main" val="2113052453"/>
                  </a:ext>
                </a:extLst>
              </a:tr>
              <a:tr h="370840">
                <a:tc vMerge="1">
                  <a:txBody>
                    <a:bodyPr/>
                    <a:lstStyle/>
                    <a:p>
                      <a:endParaRPr lang="nl-BE" sz="1400" dirty="0" smtClean="0"/>
                    </a:p>
                  </a:txBody>
                  <a:tcPr/>
                </a:tc>
                <a:tc>
                  <a:txBody>
                    <a:bodyPr/>
                    <a:lstStyle/>
                    <a:p>
                      <a:r>
                        <a:rPr lang="nl-BE" sz="1400" dirty="0" smtClean="0"/>
                        <a:t>Vrij CLB Limburg afdeling Bree</a:t>
                      </a:r>
                    </a:p>
                  </a:txBody>
                  <a:tcPr/>
                </a:tc>
                <a:extLst>
                  <a:ext uri="{0D108BD9-81ED-4DB2-BD59-A6C34878D82A}">
                    <a16:rowId xmlns:a16="http://schemas.microsoft.com/office/drawing/2014/main" val="1187209192"/>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Maaseik</a:t>
                      </a:r>
                      <a:endParaRPr lang="nl-BE" sz="1400" dirty="0"/>
                    </a:p>
                  </a:txBody>
                  <a:tcPr/>
                </a:tc>
                <a:extLst>
                  <a:ext uri="{0D108BD9-81ED-4DB2-BD59-A6C34878D82A}">
                    <a16:rowId xmlns:a16="http://schemas.microsoft.com/office/drawing/2014/main" val="2438527658"/>
                  </a:ext>
                </a:extLst>
              </a:tr>
              <a:tr h="370840">
                <a:tc rowSpan="3">
                  <a:txBody>
                    <a:bodyPr/>
                    <a:lstStyle/>
                    <a:p>
                      <a:pPr algn="ctr"/>
                      <a:r>
                        <a:rPr lang="nl-BE" sz="1400" dirty="0" smtClean="0"/>
                        <a:t>Regio Oost</a:t>
                      </a:r>
                      <a:endParaRPr lang="nl-BE" sz="1400"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a:t>
                      </a:r>
                      <a:r>
                        <a:rPr lang="nl-BE" sz="1400" baseline="0" dirty="0" smtClean="0"/>
                        <a:t> Maasmechelen</a:t>
                      </a:r>
                      <a:endParaRPr lang="nl-BE" sz="1400" dirty="0"/>
                    </a:p>
                  </a:txBody>
                  <a:tcPr/>
                </a:tc>
                <a:extLst>
                  <a:ext uri="{0D108BD9-81ED-4DB2-BD59-A6C34878D82A}">
                    <a16:rowId xmlns:a16="http://schemas.microsoft.com/office/drawing/2014/main" val="2976563211"/>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Genk</a:t>
                      </a:r>
                      <a:endParaRPr lang="nl-BE" sz="1400" dirty="0"/>
                    </a:p>
                  </a:txBody>
                  <a:tcPr/>
                </a:tc>
                <a:extLst>
                  <a:ext uri="{0D108BD9-81ED-4DB2-BD59-A6C34878D82A}">
                    <a16:rowId xmlns:a16="http://schemas.microsoft.com/office/drawing/2014/main" val="653489798"/>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Bilzen</a:t>
                      </a:r>
                      <a:endParaRPr lang="nl-BE" sz="1400" dirty="0"/>
                    </a:p>
                  </a:txBody>
                  <a:tcPr/>
                </a:tc>
                <a:extLst>
                  <a:ext uri="{0D108BD9-81ED-4DB2-BD59-A6C34878D82A}">
                    <a16:rowId xmlns:a16="http://schemas.microsoft.com/office/drawing/2014/main" val="981498247"/>
                  </a:ext>
                </a:extLst>
              </a:tr>
              <a:tr h="370840">
                <a:tc rowSpan="3">
                  <a:txBody>
                    <a:bodyPr/>
                    <a:lstStyle/>
                    <a:p>
                      <a:pPr algn="ctr"/>
                      <a:r>
                        <a:rPr lang="nl-BE" sz="1400" dirty="0" smtClean="0"/>
                        <a:t>Regio Zuid</a:t>
                      </a:r>
                      <a:endParaRPr lang="nl-BE" sz="1400"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Hasselt</a:t>
                      </a:r>
                      <a:endParaRPr lang="nl-BE" sz="1400" dirty="0"/>
                    </a:p>
                  </a:txBody>
                  <a:tcPr/>
                </a:tc>
                <a:extLst>
                  <a:ext uri="{0D108BD9-81ED-4DB2-BD59-A6C34878D82A}">
                    <a16:rowId xmlns:a16="http://schemas.microsoft.com/office/drawing/2014/main" val="3855891875"/>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Tongeren</a:t>
                      </a:r>
                      <a:endParaRPr lang="nl-BE" sz="1400" dirty="0"/>
                    </a:p>
                  </a:txBody>
                  <a:tcPr/>
                </a:tc>
                <a:extLst>
                  <a:ext uri="{0D108BD9-81ED-4DB2-BD59-A6C34878D82A}">
                    <a16:rowId xmlns:a16="http://schemas.microsoft.com/office/drawing/2014/main" val="3045952023"/>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Sint-Truiden</a:t>
                      </a:r>
                      <a:endParaRPr lang="nl-BE" sz="1400" dirty="0"/>
                    </a:p>
                  </a:txBody>
                  <a:tcPr/>
                </a:tc>
                <a:extLst>
                  <a:ext uri="{0D108BD9-81ED-4DB2-BD59-A6C34878D82A}">
                    <a16:rowId xmlns:a16="http://schemas.microsoft.com/office/drawing/2014/main" val="2162892835"/>
                  </a:ext>
                </a:extLst>
              </a:tr>
              <a:tr h="370840">
                <a:tc rowSpan="3">
                  <a:txBody>
                    <a:bodyPr/>
                    <a:lstStyle/>
                    <a:p>
                      <a:pPr algn="ctr"/>
                      <a:r>
                        <a:rPr lang="nl-BE" sz="1400" dirty="0" smtClean="0"/>
                        <a:t>Regio West</a:t>
                      </a:r>
                      <a:endParaRPr lang="nl-BE" sz="1400" dirty="0"/>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Beringen</a:t>
                      </a:r>
                      <a:endParaRPr lang="nl-BE" sz="1400" dirty="0"/>
                    </a:p>
                  </a:txBody>
                  <a:tcPr/>
                </a:tc>
                <a:extLst>
                  <a:ext uri="{0D108BD9-81ED-4DB2-BD59-A6C34878D82A}">
                    <a16:rowId xmlns:a16="http://schemas.microsoft.com/office/drawing/2014/main" val="3146896476"/>
                  </a:ext>
                </a:extLst>
              </a:tr>
              <a:tr h="37084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 Herk-de-Stad</a:t>
                      </a:r>
                      <a:endParaRPr lang="nl-BE" sz="1400" dirty="0"/>
                    </a:p>
                  </a:txBody>
                  <a:tcPr/>
                </a:tc>
                <a:extLst>
                  <a:ext uri="{0D108BD9-81ED-4DB2-BD59-A6C34878D82A}">
                    <a16:rowId xmlns:a16="http://schemas.microsoft.com/office/drawing/2014/main" val="2264534634"/>
                  </a:ext>
                </a:extLst>
              </a:tr>
              <a:tr h="0">
                <a:tc vMerge="1">
                  <a:txBody>
                    <a:bodyPr/>
                    <a:lstStyle/>
                    <a:p>
                      <a:endParaRPr lang="nl-B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smtClean="0"/>
                        <a:t>Vrij CLB Limburg</a:t>
                      </a:r>
                    </a:p>
                    <a:p>
                      <a:r>
                        <a:rPr lang="nl-BE" sz="1400" dirty="0" smtClean="0"/>
                        <a:t>afdeling</a:t>
                      </a:r>
                      <a:r>
                        <a:rPr lang="nl-BE" sz="1400" baseline="0" dirty="0" smtClean="0"/>
                        <a:t> Houthalen</a:t>
                      </a:r>
                      <a:endParaRPr lang="nl-BE" sz="1400" dirty="0"/>
                    </a:p>
                  </a:txBody>
                  <a:tcPr/>
                </a:tc>
                <a:extLst>
                  <a:ext uri="{0D108BD9-81ED-4DB2-BD59-A6C34878D82A}">
                    <a16:rowId xmlns:a16="http://schemas.microsoft.com/office/drawing/2014/main" val="768733647"/>
                  </a:ext>
                </a:extLst>
              </a:tr>
            </a:tbl>
          </a:graphicData>
        </a:graphic>
      </p:graphicFrame>
      <p:cxnSp>
        <p:nvCxnSpPr>
          <p:cNvPr id="15" name="Gekromde verbindingslijn 14"/>
          <p:cNvCxnSpPr/>
          <p:nvPr/>
        </p:nvCxnSpPr>
        <p:spPr>
          <a:xfrm rot="10800000" flipH="1">
            <a:off x="4638032" y="1274718"/>
            <a:ext cx="2734671" cy="12700"/>
          </a:xfrm>
          <a:prstGeom prst="curvedConnector5">
            <a:avLst>
              <a:gd name="adj1" fmla="val -94341"/>
              <a:gd name="adj2" fmla="val -13777063"/>
              <a:gd name="adj3" fmla="val 200709"/>
            </a:avLst>
          </a:prstGeom>
          <a:ln w="19050">
            <a:solidFill>
              <a:srgbClr val="1D71B8"/>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869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Shape 969"/>
          <p:cNvPicPr preferRelativeResize="0"/>
          <p:nvPr/>
        </p:nvPicPr>
        <p:blipFill rotWithShape="1">
          <a:blip r:embed="rId3">
            <a:alphaModFix/>
          </a:blip>
          <a:srcRect/>
          <a:stretch/>
        </p:blipFill>
        <p:spPr>
          <a:xfrm>
            <a:off x="1703513" y="1321794"/>
            <a:ext cx="8136904" cy="5272257"/>
          </a:xfrm>
          <a:prstGeom prst="rect">
            <a:avLst/>
          </a:prstGeom>
          <a:noFill/>
          <a:ln>
            <a:noFill/>
          </a:ln>
        </p:spPr>
      </p:pic>
      <p:sp>
        <p:nvSpPr>
          <p:cNvPr id="2" name="Titel 1"/>
          <p:cNvSpPr>
            <a:spLocks noGrp="1"/>
          </p:cNvSpPr>
          <p:nvPr>
            <p:ph type="title"/>
          </p:nvPr>
        </p:nvSpPr>
        <p:spPr/>
        <p:txBody>
          <a:bodyPr/>
          <a:lstStyle/>
          <a:p>
            <a:r>
              <a:rPr lang="nl-BE" dirty="0" smtClean="0">
                <a:hlinkClick r:id="rId4"/>
              </a:rPr>
              <a:t>Beleidsvisie 2020</a:t>
            </a:r>
            <a:endParaRPr lang="nl-BE" dirty="0"/>
          </a:p>
        </p:txBody>
      </p:sp>
    </p:spTree>
    <p:extLst>
      <p:ext uri="{BB962C8B-B14F-4D97-AF65-F5344CB8AC3E}">
        <p14:creationId xmlns:p14="http://schemas.microsoft.com/office/powerpoint/2010/main" val="8216714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Beleidsvisie 2020</a:t>
            </a:r>
            <a:endParaRPr lang="nl-BE" dirty="0"/>
          </a:p>
        </p:txBody>
      </p:sp>
      <p:sp>
        <p:nvSpPr>
          <p:cNvPr id="6" name="Shape 97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57161" marR="0" lvl="0" indent="-257161" algn="l" rtl="0">
              <a:lnSpc>
                <a:spcPct val="80000"/>
              </a:lnSpc>
              <a:spcBef>
                <a:spcPts val="0"/>
              </a:spcBef>
              <a:spcAft>
                <a:spcPts val="0"/>
              </a:spcAft>
              <a:buClr>
                <a:srgbClr val="222268"/>
              </a:buClr>
              <a:buSzPts val="2000"/>
              <a:buFont typeface="Noto Sans Symbols"/>
              <a:buChar char="↘"/>
            </a:pPr>
            <a:r>
              <a:rPr lang="nl-BE" sz="2000" b="0" i="0" u="none" strike="noStrike" cap="none" dirty="0">
                <a:ea typeface="Calibri"/>
                <a:cs typeface="Calibri"/>
                <a:sym typeface="Calibri"/>
              </a:rPr>
              <a:t>In 2020 ervaren </a:t>
            </a:r>
            <a:r>
              <a:rPr lang="nl-BE" sz="2000" b="1" i="0" u="none" strike="noStrike" cap="none" dirty="0">
                <a:ea typeface="Calibri"/>
                <a:cs typeface="Calibri"/>
                <a:sym typeface="Calibri"/>
              </a:rPr>
              <a:t>kansarme gezinnen en migrantengezinnen </a:t>
            </a:r>
            <a:r>
              <a:rPr lang="nl-BE" sz="2000" b="0" i="0" u="none" strike="noStrike" cap="none" dirty="0">
                <a:ea typeface="Calibri"/>
                <a:cs typeface="Calibri"/>
                <a:sym typeface="Calibri"/>
              </a:rPr>
              <a:t>het vrij CLB als partner en belangenbehartiger voor al hun vragen over de ontwikkeling en opvoeding van hun kinderen, over onderwijs en hulpverlening aan hun kinderen. De vrije </a:t>
            </a:r>
            <a:r>
              <a:rPr lang="nl-BE" sz="2000" b="0" i="0" u="none" strike="noStrike" cap="none" dirty="0" err="1">
                <a:ea typeface="Calibri"/>
                <a:cs typeface="Calibri"/>
                <a:sym typeface="Calibri"/>
              </a:rPr>
              <a:t>CLB’s</a:t>
            </a:r>
            <a:r>
              <a:rPr lang="nl-BE" sz="2000" b="0" i="0" u="none" strike="noStrike" cap="none" dirty="0">
                <a:ea typeface="Calibri"/>
                <a:cs typeface="Calibri"/>
                <a:sym typeface="Calibri"/>
              </a:rPr>
              <a:t> werken intensief met en hebben een uitgebreid aanbod voor kansarme gezinnen en migrantengezinnen, en organiseren zich zo dat kansenbevordering en gelijke onderwijskansen hoog op de agenda staan. </a:t>
            </a:r>
            <a:endParaRPr sz="2000" b="0" i="0" u="none" strike="noStrike" cap="none" dirty="0">
              <a:ea typeface="Calibri"/>
              <a:cs typeface="Calibri"/>
              <a:sym typeface="Calibri"/>
            </a:endParaRPr>
          </a:p>
          <a:p>
            <a:pPr marL="257161" marR="0" lvl="0" indent="-257161" algn="l" rtl="0">
              <a:lnSpc>
                <a:spcPct val="80000"/>
              </a:lnSpc>
              <a:spcBef>
                <a:spcPts val="1000"/>
              </a:spcBef>
              <a:spcAft>
                <a:spcPts val="0"/>
              </a:spcAft>
              <a:buClr>
                <a:srgbClr val="222268"/>
              </a:buClr>
              <a:buSzPts val="2000"/>
              <a:buFont typeface="Noto Sans Symbols"/>
              <a:buChar char="↘"/>
            </a:pPr>
            <a:r>
              <a:rPr lang="nl-BE" sz="2000" b="0" i="0" u="none" strike="noStrike" cap="none" dirty="0">
                <a:ea typeface="Calibri"/>
                <a:cs typeface="Calibri"/>
                <a:sym typeface="Calibri"/>
              </a:rPr>
              <a:t>In 2020 engageren de vrije </a:t>
            </a:r>
            <a:r>
              <a:rPr lang="nl-BE" sz="2000" b="0" i="0" u="none" strike="noStrike" cap="none" dirty="0" err="1">
                <a:ea typeface="Calibri"/>
                <a:cs typeface="Calibri"/>
                <a:sym typeface="Calibri"/>
              </a:rPr>
              <a:t>CLB’s</a:t>
            </a:r>
            <a:r>
              <a:rPr lang="nl-BE" sz="2000" b="0" i="0" u="none" strike="noStrike" cap="none" dirty="0">
                <a:ea typeface="Calibri"/>
                <a:cs typeface="Calibri"/>
                <a:sym typeface="Calibri"/>
              </a:rPr>
              <a:t> zich om als partner en belangenbehartiger van </a:t>
            </a:r>
            <a:r>
              <a:rPr lang="nl-BE" sz="2000" b="1" i="0" u="none" strike="noStrike" cap="none" dirty="0">
                <a:ea typeface="Calibri"/>
                <a:cs typeface="Calibri"/>
                <a:sym typeface="Calibri"/>
              </a:rPr>
              <a:t>leerlingen met beperkingen</a:t>
            </a:r>
            <a:r>
              <a:rPr lang="nl-BE" sz="2000" b="0" i="0" u="none" strike="noStrike" cap="none" dirty="0">
                <a:ea typeface="Calibri"/>
                <a:cs typeface="Calibri"/>
                <a:sym typeface="Calibri"/>
              </a:rPr>
              <a:t> (en hun ouders) te zoeken naar ondersteuning die zo min mogelijk ingrijpend is, gericht op inclusie en op zo maximaal mogelijke participatie en welbevinden.</a:t>
            </a:r>
            <a:endParaRPr dirty="0"/>
          </a:p>
          <a:p>
            <a:pPr marL="257161" marR="0" lvl="0" indent="-257161" algn="l" rtl="0">
              <a:lnSpc>
                <a:spcPct val="80000"/>
              </a:lnSpc>
              <a:spcBef>
                <a:spcPts val="1000"/>
              </a:spcBef>
              <a:spcAft>
                <a:spcPts val="0"/>
              </a:spcAft>
              <a:buClr>
                <a:srgbClr val="222268"/>
              </a:buClr>
              <a:buSzPts val="2000"/>
              <a:buFont typeface="Noto Sans Symbols"/>
              <a:buChar char="↘"/>
            </a:pPr>
            <a:r>
              <a:rPr lang="nl-BE" sz="2000" b="0" i="0" u="none" strike="noStrike" cap="none" dirty="0">
                <a:ea typeface="Calibri"/>
                <a:cs typeface="Calibri"/>
                <a:sym typeface="Calibri"/>
              </a:rPr>
              <a:t>In 2020 zijn de vrije centra voor jongeren, hun ouders en hun leerkrachten/school de evidente organisatie waar ze op een </a:t>
            </a:r>
            <a:r>
              <a:rPr lang="nl-BE" sz="2000" b="1" i="0" u="none" strike="noStrike" cap="none" dirty="0">
                <a:ea typeface="Calibri"/>
                <a:cs typeface="Calibri"/>
                <a:sym typeface="Calibri"/>
              </a:rPr>
              <a:t>vlot toegankelijke manier </a:t>
            </a:r>
            <a:r>
              <a:rPr lang="nl-BE" sz="2000" b="0" i="0" u="none" strike="noStrike" cap="none" dirty="0">
                <a:ea typeface="Calibri"/>
                <a:cs typeface="Calibri"/>
                <a:sym typeface="Calibri"/>
              </a:rPr>
              <a:t>met hun vragen en bezorgdheden terechtkunnen. Het VCLB helpt hen minstens één stap vooruit, zodat ze weer uitzicht op een oplossing krijgen.</a:t>
            </a:r>
            <a:endParaRPr dirty="0"/>
          </a:p>
          <a:p>
            <a:pPr marL="257161" marR="0" lvl="0" indent="-257161" algn="l" rtl="0">
              <a:lnSpc>
                <a:spcPct val="80000"/>
              </a:lnSpc>
              <a:spcBef>
                <a:spcPts val="1000"/>
              </a:spcBef>
              <a:spcAft>
                <a:spcPts val="0"/>
              </a:spcAft>
              <a:buClr>
                <a:srgbClr val="222268"/>
              </a:buClr>
              <a:buSzPts val="2000"/>
              <a:buFont typeface="Noto Sans Symbols"/>
              <a:buChar char="↘"/>
            </a:pPr>
            <a:r>
              <a:rPr lang="nl-BE" sz="2000" b="0" i="0" u="none" strike="noStrike" cap="none" dirty="0">
                <a:ea typeface="Calibri"/>
                <a:cs typeface="Calibri"/>
                <a:sym typeface="Calibri"/>
              </a:rPr>
              <a:t>In 2020 bieden de vrije centra </a:t>
            </a:r>
            <a:r>
              <a:rPr lang="nl-BE" sz="2000" b="1" i="0" u="none" strike="noStrike" cap="none" dirty="0">
                <a:ea typeface="Calibri"/>
                <a:cs typeface="Calibri"/>
                <a:sym typeface="Calibri"/>
              </a:rPr>
              <a:t>kortdurende begeleiding </a:t>
            </a:r>
            <a:r>
              <a:rPr lang="nl-BE" sz="2000" b="0" i="0" u="none" strike="noStrike" cap="none" dirty="0">
                <a:ea typeface="Calibri"/>
                <a:cs typeface="Calibri"/>
                <a:sym typeface="Calibri"/>
              </a:rPr>
              <a:t>aan in functie van het realiseren van antwoorden dicht bij de leefwereld van de kinderen en jongeren. De begeleiding is gebaseerd op actuele praktijk en </a:t>
            </a:r>
            <a:r>
              <a:rPr lang="nl-BE" sz="2000" b="0" i="0" u="none" strike="noStrike" cap="none" dirty="0" err="1">
                <a:ea typeface="Calibri"/>
                <a:cs typeface="Calibri"/>
                <a:sym typeface="Calibri"/>
              </a:rPr>
              <a:t>evidence</a:t>
            </a:r>
            <a:r>
              <a:rPr lang="nl-BE" sz="2000" b="0" i="0" u="none" strike="noStrike" cap="none" dirty="0">
                <a:ea typeface="Calibri"/>
                <a:cs typeface="Calibri"/>
                <a:sym typeface="Calibri"/>
              </a:rPr>
              <a:t> </a:t>
            </a:r>
            <a:r>
              <a:rPr lang="nl-BE" sz="2000" b="0" i="0" u="none" strike="noStrike" cap="none" dirty="0" err="1">
                <a:ea typeface="Calibri"/>
                <a:cs typeface="Calibri"/>
                <a:sym typeface="Calibri"/>
              </a:rPr>
              <a:t>based</a:t>
            </a:r>
            <a:r>
              <a:rPr lang="nl-BE" sz="2000" b="0" i="0" u="none" strike="noStrike" cap="none" dirty="0">
                <a:ea typeface="Calibri"/>
                <a:cs typeface="Calibri"/>
                <a:sym typeface="Calibri"/>
              </a:rPr>
              <a:t> inzichten. Hierbij wordt systematisch gezocht naar de meest effectieve en minst ingrijpende oplossing.</a:t>
            </a:r>
            <a:endParaRPr sz="2000" b="0" i="0" u="none" strike="noStrike" cap="none" dirty="0">
              <a:ea typeface="Calibri"/>
              <a:cs typeface="Calibri"/>
              <a:sym typeface="Calibri"/>
            </a:endParaRPr>
          </a:p>
          <a:p>
            <a:pPr marL="857207" marR="0" lvl="2" indent="-44441" algn="l" rtl="0">
              <a:lnSpc>
                <a:spcPct val="80000"/>
              </a:lnSpc>
              <a:spcBef>
                <a:spcPts val="1000"/>
              </a:spcBef>
              <a:spcAft>
                <a:spcPts val="0"/>
              </a:spcAft>
              <a:buClr>
                <a:srgbClr val="212167"/>
              </a:buClr>
              <a:buSzPts val="2000"/>
              <a:buFont typeface="Noto Sans Symbols"/>
              <a:buNone/>
            </a:pPr>
            <a:endParaRPr sz="2000" b="0" i="0" u="none" strike="noStrike" cap="none" dirty="0">
              <a:ea typeface="Calibri"/>
              <a:cs typeface="Calibri"/>
              <a:sym typeface="Calibri"/>
            </a:endParaRPr>
          </a:p>
          <a:p>
            <a:pPr marL="557185" marR="0" lvl="1" indent="-61903" algn="l" rtl="0">
              <a:lnSpc>
                <a:spcPct val="80000"/>
              </a:lnSpc>
              <a:spcBef>
                <a:spcPts val="1080"/>
              </a:spcBef>
              <a:spcAft>
                <a:spcPts val="0"/>
              </a:spcAft>
              <a:buClr>
                <a:srgbClr val="128015"/>
              </a:buClr>
              <a:buSzPts val="2400"/>
              <a:buFont typeface="Noto Sans Symbols"/>
              <a:buNone/>
            </a:pPr>
            <a:endParaRPr sz="2400" b="0" i="0" u="none" strike="noStrike" cap="none" dirty="0">
              <a:ea typeface="Calibri"/>
              <a:cs typeface="Calibri"/>
              <a:sym typeface="Calibri"/>
            </a:endParaRPr>
          </a:p>
          <a:p>
            <a:pPr marL="257161" marR="0" lvl="0" indent="-79361" algn="l" rtl="0">
              <a:lnSpc>
                <a:spcPct val="80000"/>
              </a:lnSpc>
              <a:spcBef>
                <a:spcPts val="1280"/>
              </a:spcBef>
              <a:spcAft>
                <a:spcPts val="0"/>
              </a:spcAft>
              <a:buClr>
                <a:srgbClr val="222268"/>
              </a:buClr>
              <a:buSzPts val="2800"/>
              <a:buFont typeface="Noto Sans Symbols"/>
              <a:buNone/>
            </a:pPr>
            <a:endParaRPr sz="2800" b="0" i="0" u="none" strike="noStrike" cap="none" dirty="0">
              <a:ea typeface="Calibri"/>
              <a:cs typeface="Calibri"/>
              <a:sym typeface="Calibri"/>
            </a:endParaRPr>
          </a:p>
        </p:txBody>
      </p:sp>
    </p:spTree>
    <p:extLst>
      <p:ext uri="{BB962C8B-B14F-4D97-AF65-F5344CB8AC3E}">
        <p14:creationId xmlns:p14="http://schemas.microsoft.com/office/powerpoint/2010/main" val="42561592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Beleidsvisie 2020</a:t>
            </a:r>
            <a:endParaRPr lang="nl-BE" dirty="0"/>
          </a:p>
        </p:txBody>
      </p:sp>
      <p:sp>
        <p:nvSpPr>
          <p:cNvPr id="3" name="Tijdelijke aanduiding voor inhoud 2"/>
          <p:cNvSpPr>
            <a:spLocks noGrp="1"/>
          </p:cNvSpPr>
          <p:nvPr>
            <p:ph idx="1"/>
          </p:nvPr>
        </p:nvSpPr>
        <p:spPr/>
        <p:txBody>
          <a:bodyPr>
            <a:normAutofit/>
          </a:bodyPr>
          <a:lstStyle/>
          <a:p>
            <a:pPr marL="257161" lvl="0" indent="-257161">
              <a:lnSpc>
                <a:spcPct val="80000"/>
              </a:lnSpc>
              <a:spcBef>
                <a:spcPts val="0"/>
              </a:spcBef>
              <a:buClr>
                <a:srgbClr val="222268"/>
              </a:buClr>
              <a:buSzPts val="2000"/>
              <a:buFont typeface="Noto Sans Symbols"/>
              <a:buChar char="↘"/>
            </a:pPr>
            <a:r>
              <a:rPr lang="nl-BE" sz="2000" b="1" dirty="0">
                <a:ea typeface="Calibri"/>
                <a:cs typeface="Calibri"/>
                <a:sym typeface="Calibri"/>
              </a:rPr>
              <a:t>Diagnostiek</a:t>
            </a:r>
            <a:r>
              <a:rPr lang="nl-BE" sz="2000" dirty="0">
                <a:ea typeface="Calibri"/>
                <a:cs typeface="Calibri"/>
                <a:sym typeface="Calibri"/>
              </a:rPr>
              <a:t> is maximaal ingebed in een continuüm van zorg waarbij de school en het vrij CLB samenwerken om tegemoet te komen aan de onderwijs- en opvoedingsbehoeften van de leerlingen en de ondersteuningsbehoeften van leerkrachten en ouders. Het handelingsgericht diagnostisch traject wordt afgetoetst aan de criteria van faire diagnostiek en de rechten van kinderen en jongeren binnen de hulpverlening. Waar nodig wordt samengewerkt met partners uit het netwerk. Doorheen het volledige continuüm van zorg voor de leerlingen zijn de vrije centra een actieve partner van de leerling, de ouders en de school.</a:t>
            </a:r>
            <a:endParaRPr lang="nl-BE" sz="2000" dirty="0"/>
          </a:p>
          <a:p>
            <a:pPr marL="257161" lvl="0" indent="-257161">
              <a:lnSpc>
                <a:spcPct val="80000"/>
              </a:lnSpc>
              <a:buClr>
                <a:srgbClr val="222268"/>
              </a:buClr>
              <a:buSzPts val="2000"/>
              <a:buFont typeface="Noto Sans Symbols"/>
              <a:buChar char="↘"/>
            </a:pPr>
            <a:r>
              <a:rPr lang="nl-BE" sz="2000" dirty="0">
                <a:ea typeface="Calibri"/>
                <a:cs typeface="Calibri"/>
                <a:sym typeface="Calibri"/>
              </a:rPr>
              <a:t>In 2020 zijn  de vrije centra  de </a:t>
            </a:r>
            <a:r>
              <a:rPr lang="nl-BE" sz="2000" b="1" dirty="0">
                <a:ea typeface="Calibri"/>
                <a:cs typeface="Calibri"/>
                <a:sym typeface="Calibri"/>
              </a:rPr>
              <a:t>draaischijf</a:t>
            </a:r>
            <a:r>
              <a:rPr lang="nl-BE" sz="2000" dirty="0">
                <a:ea typeface="Calibri"/>
                <a:cs typeface="Calibri"/>
                <a:sym typeface="Calibri"/>
              </a:rPr>
              <a:t> tussen het gezin, de school en het bredere welzijnsnetwerk. Met het oog op een efficiënte werking wordt maximaal regionaal samengewerkt. De draaischijf is in eerste instantie gericht op het ondersteunen van de jongere, vormt een buffer voor vragen die vanuit de scholen aan de hulpverlening worden gesteld en laat toe de adviezen vanuit hulpverlening naar de schoolcontext te vertalen.</a:t>
            </a:r>
            <a:endParaRPr lang="nl-BE" sz="2000" dirty="0"/>
          </a:p>
          <a:p>
            <a:pPr marL="257161" lvl="0" indent="-257161">
              <a:lnSpc>
                <a:spcPct val="80000"/>
              </a:lnSpc>
              <a:buClr>
                <a:srgbClr val="222268"/>
              </a:buClr>
              <a:buSzPts val="2000"/>
              <a:buFont typeface="Noto Sans Symbols"/>
              <a:buChar char="↘"/>
            </a:pPr>
            <a:r>
              <a:rPr lang="nl-BE" sz="2000" dirty="0">
                <a:ea typeface="Calibri"/>
                <a:cs typeface="Calibri"/>
                <a:sym typeface="Calibri"/>
              </a:rPr>
              <a:t>In 2020 ervaren leerlingen en ouders, leerkrachten en scholen, de vrije centra als dé specialist voor al hun vragen i.v.m. </a:t>
            </a:r>
            <a:r>
              <a:rPr lang="nl-BE" sz="2000" b="1" dirty="0">
                <a:ea typeface="Calibri"/>
                <a:cs typeface="Calibri"/>
                <a:sym typeface="Calibri"/>
              </a:rPr>
              <a:t>onderwijsloopbaanbegeleiding</a:t>
            </a:r>
            <a:r>
              <a:rPr lang="nl-BE" sz="2000" dirty="0">
                <a:ea typeface="Calibri"/>
                <a:cs typeface="Calibri"/>
                <a:sym typeface="Calibri"/>
              </a:rPr>
              <a:t>. Ook de volwassen informatiezoeker kan in elk vrij CLB terecht voor informatie over onderwijs.</a:t>
            </a:r>
          </a:p>
          <a:p>
            <a:endParaRPr lang="nl-BE" sz="2000" dirty="0"/>
          </a:p>
        </p:txBody>
      </p:sp>
    </p:spTree>
    <p:extLst>
      <p:ext uri="{BB962C8B-B14F-4D97-AF65-F5344CB8AC3E}">
        <p14:creationId xmlns:p14="http://schemas.microsoft.com/office/powerpoint/2010/main" val="9128402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Beleidsvisie 2020</a:t>
            </a:r>
            <a:endParaRPr lang="nl-BE" dirty="0"/>
          </a:p>
        </p:txBody>
      </p:sp>
      <p:sp>
        <p:nvSpPr>
          <p:cNvPr id="3" name="Tijdelijke aanduiding voor inhoud 2"/>
          <p:cNvSpPr>
            <a:spLocks noGrp="1"/>
          </p:cNvSpPr>
          <p:nvPr>
            <p:ph idx="1"/>
          </p:nvPr>
        </p:nvSpPr>
        <p:spPr/>
        <p:txBody>
          <a:bodyPr>
            <a:normAutofit/>
          </a:bodyPr>
          <a:lstStyle/>
          <a:p>
            <a:pPr marL="257161" lvl="0" indent="-257161">
              <a:lnSpc>
                <a:spcPct val="80000"/>
              </a:lnSpc>
              <a:spcBef>
                <a:spcPts val="0"/>
              </a:spcBef>
              <a:buClr>
                <a:srgbClr val="222268"/>
              </a:buClr>
              <a:buSzPts val="2000"/>
              <a:buFont typeface="Noto Sans Symbols"/>
              <a:buChar char="↘"/>
            </a:pPr>
            <a:r>
              <a:rPr lang="nl-BE" sz="2000" dirty="0">
                <a:ea typeface="Calibri"/>
                <a:cs typeface="Calibri"/>
                <a:sym typeface="Calibri"/>
              </a:rPr>
              <a:t>De vrije centra organiseren een gepast en aanklampend ondersteuningsaanbod in het kader van </a:t>
            </a:r>
            <a:r>
              <a:rPr lang="nl-BE" sz="2000" b="1" dirty="0">
                <a:ea typeface="Calibri"/>
                <a:cs typeface="Calibri"/>
                <a:sym typeface="Calibri"/>
              </a:rPr>
              <a:t>onderwijsparticipatie</a:t>
            </a:r>
            <a:r>
              <a:rPr lang="nl-BE" sz="2000" dirty="0">
                <a:ea typeface="Calibri"/>
                <a:cs typeface="Calibri"/>
                <a:sym typeface="Calibri"/>
              </a:rPr>
              <a:t> vanaf de kleuterleeftijd. Waar nodig schakelen de vrije </a:t>
            </a:r>
            <a:r>
              <a:rPr lang="nl-BE" sz="2000" dirty="0" err="1">
                <a:ea typeface="Calibri"/>
                <a:cs typeface="Calibri"/>
                <a:sym typeface="Calibri"/>
              </a:rPr>
              <a:t>CLB’s</a:t>
            </a:r>
            <a:r>
              <a:rPr lang="nl-BE" sz="2000" dirty="0">
                <a:ea typeface="Calibri"/>
                <a:cs typeface="Calibri"/>
                <a:sym typeface="Calibri"/>
              </a:rPr>
              <a:t> externe hulpverleners in.</a:t>
            </a:r>
            <a:endParaRPr lang="nl-BE" sz="2000" dirty="0"/>
          </a:p>
          <a:p>
            <a:pPr marL="257161" lvl="0" indent="-257161">
              <a:lnSpc>
                <a:spcPct val="80000"/>
              </a:lnSpc>
              <a:buClr>
                <a:srgbClr val="222268"/>
              </a:buClr>
              <a:buSzPts val="2000"/>
              <a:buFont typeface="Noto Sans Symbols"/>
              <a:buChar char="↘"/>
            </a:pPr>
            <a:r>
              <a:rPr lang="nl-BE" sz="2000" dirty="0">
                <a:ea typeface="Calibri"/>
                <a:cs typeface="Calibri"/>
                <a:sym typeface="Calibri"/>
              </a:rPr>
              <a:t>In 2020 ondersteunen de vrije </a:t>
            </a:r>
            <a:r>
              <a:rPr lang="nl-BE" sz="2000" dirty="0" err="1">
                <a:ea typeface="Calibri"/>
                <a:cs typeface="Calibri"/>
                <a:sym typeface="Calibri"/>
              </a:rPr>
              <a:t>CLB’s</a:t>
            </a:r>
            <a:r>
              <a:rPr lang="nl-BE" sz="2000" dirty="0">
                <a:ea typeface="Calibri"/>
                <a:cs typeface="Calibri"/>
                <a:sym typeface="Calibri"/>
              </a:rPr>
              <a:t> het </a:t>
            </a:r>
            <a:r>
              <a:rPr lang="nl-BE" sz="2000" b="1" dirty="0">
                <a:ea typeface="Calibri"/>
                <a:cs typeface="Calibri"/>
                <a:sym typeface="Calibri"/>
              </a:rPr>
              <a:t>volledige preventieve spectrum </a:t>
            </a:r>
            <a:r>
              <a:rPr lang="nl-BE" sz="2000" dirty="0">
                <a:ea typeface="Calibri"/>
                <a:cs typeface="Calibri"/>
                <a:sym typeface="Calibri"/>
              </a:rPr>
              <a:t>bij leerlingen, beginnend bij “health </a:t>
            </a:r>
            <a:r>
              <a:rPr lang="nl-BE" sz="2000" dirty="0" err="1">
                <a:ea typeface="Calibri"/>
                <a:cs typeface="Calibri"/>
                <a:sym typeface="Calibri"/>
              </a:rPr>
              <a:t>literacy</a:t>
            </a:r>
            <a:r>
              <a:rPr lang="nl-BE" sz="2000" dirty="0">
                <a:ea typeface="Calibri"/>
                <a:cs typeface="Calibri"/>
                <a:sym typeface="Calibri"/>
              </a:rPr>
              <a:t>” en een gezonde school, tot het opvolgen van problemen om de impact op leven en leren zo klein mogelijk te houden. Zo worden de acties voor de volksgezondheid een verweven en herkenbaar deel van het VCLB-werk. In 2020 nemen  de vrije </a:t>
            </a:r>
            <a:r>
              <a:rPr lang="nl-BE" sz="2000" dirty="0" err="1">
                <a:ea typeface="Calibri"/>
                <a:cs typeface="Calibri"/>
                <a:sym typeface="Calibri"/>
              </a:rPr>
              <a:t>CLB’s</a:t>
            </a:r>
            <a:r>
              <a:rPr lang="nl-BE" sz="2000" dirty="0">
                <a:ea typeface="Calibri"/>
                <a:cs typeface="Calibri"/>
                <a:sym typeface="Calibri"/>
              </a:rPr>
              <a:t> nog steeds de preventie van gezondheidsproblemen op zich via medische screening en zijn ze de eerste vaccinatieaanbieder voor schoolgaande kinderen en jongeren.</a:t>
            </a:r>
            <a:endParaRPr lang="nl-BE" sz="2000" dirty="0"/>
          </a:p>
          <a:p>
            <a:pPr marL="257161" lvl="0" indent="-257161">
              <a:lnSpc>
                <a:spcPct val="80000"/>
              </a:lnSpc>
              <a:buClr>
                <a:srgbClr val="222268"/>
              </a:buClr>
              <a:buSzPts val="2000"/>
              <a:buFont typeface="Noto Sans Symbols"/>
              <a:buChar char="↘"/>
            </a:pPr>
            <a:r>
              <a:rPr lang="nl-BE" sz="2000" dirty="0">
                <a:ea typeface="Calibri"/>
                <a:cs typeface="Calibri"/>
                <a:sym typeface="Calibri"/>
              </a:rPr>
              <a:t>De vrije </a:t>
            </a:r>
            <a:r>
              <a:rPr lang="nl-BE" sz="2000" dirty="0" err="1">
                <a:ea typeface="Calibri"/>
                <a:cs typeface="Calibri"/>
                <a:sym typeface="Calibri"/>
              </a:rPr>
              <a:t>CLB’s</a:t>
            </a:r>
            <a:r>
              <a:rPr lang="nl-BE" sz="2000" dirty="0">
                <a:ea typeface="Calibri"/>
                <a:cs typeface="Calibri"/>
                <a:sym typeface="Calibri"/>
              </a:rPr>
              <a:t> </a:t>
            </a:r>
            <a:r>
              <a:rPr lang="nl-BE" sz="2000" b="1" dirty="0">
                <a:ea typeface="Calibri"/>
                <a:cs typeface="Calibri"/>
                <a:sym typeface="Calibri"/>
              </a:rPr>
              <a:t>ondersteunen de school </a:t>
            </a:r>
            <a:r>
              <a:rPr lang="nl-BE" sz="2000" dirty="0">
                <a:ea typeface="Calibri"/>
                <a:cs typeface="Calibri"/>
                <a:sym typeface="Calibri"/>
              </a:rPr>
              <a:t>als belangrijkste partner in de zorg voor leerlingen. Ze vertrekken daarbij vanuit de noden vastgesteld bij leerlingen. De vrije centra doen appel op de school om voor leerlingen een goede leer- en leefomgeving te maken. Samen met de PBD staan ze de school nabij, opdat de school haar doelen kan realiseren. De bijzondere bepalingen en afsprakennota’s, opgesteld in samenspraak tussen evenwaardige partners, concretiseren ieders rol en expertise.</a:t>
            </a:r>
            <a:endParaRPr lang="nl-BE" sz="2000" dirty="0"/>
          </a:p>
          <a:p>
            <a:pPr marL="257161" lvl="0" indent="-257161">
              <a:lnSpc>
                <a:spcPct val="80000"/>
              </a:lnSpc>
              <a:buClr>
                <a:srgbClr val="222268"/>
              </a:buClr>
              <a:buSzPts val="2000"/>
              <a:buFont typeface="Noto Sans Symbols"/>
              <a:buChar char="↘"/>
            </a:pPr>
            <a:r>
              <a:rPr lang="nl-BE" sz="2000" dirty="0">
                <a:ea typeface="Calibri"/>
                <a:cs typeface="Calibri"/>
                <a:sym typeface="Calibri"/>
              </a:rPr>
              <a:t>In 2020 is het partnership tussen de vrije centra en de school overal gebaseerd op het </a:t>
            </a:r>
            <a:r>
              <a:rPr lang="nl-BE" sz="2000" b="1" dirty="0">
                <a:ea typeface="Calibri"/>
                <a:cs typeface="Calibri"/>
                <a:sym typeface="Calibri"/>
              </a:rPr>
              <a:t>zorgcontinuüm</a:t>
            </a:r>
            <a:r>
              <a:rPr lang="nl-BE" sz="2000" dirty="0">
                <a:ea typeface="Calibri"/>
                <a:cs typeface="Calibri"/>
                <a:sym typeface="Calibri"/>
              </a:rPr>
              <a:t>.</a:t>
            </a:r>
          </a:p>
          <a:p>
            <a:endParaRPr lang="nl-BE" sz="2000" dirty="0"/>
          </a:p>
        </p:txBody>
      </p:sp>
    </p:spTree>
    <p:extLst>
      <p:ext uri="{BB962C8B-B14F-4D97-AF65-F5344CB8AC3E}">
        <p14:creationId xmlns:p14="http://schemas.microsoft.com/office/powerpoint/2010/main" val="38485588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Beleidsvisie 2020</a:t>
            </a:r>
            <a:endParaRPr lang="nl-BE" dirty="0"/>
          </a:p>
        </p:txBody>
      </p:sp>
      <p:sp>
        <p:nvSpPr>
          <p:cNvPr id="3" name="Tijdelijke aanduiding voor inhoud 2"/>
          <p:cNvSpPr>
            <a:spLocks noGrp="1"/>
          </p:cNvSpPr>
          <p:nvPr>
            <p:ph idx="1"/>
          </p:nvPr>
        </p:nvSpPr>
        <p:spPr/>
        <p:txBody>
          <a:bodyPr>
            <a:normAutofit/>
          </a:bodyPr>
          <a:lstStyle/>
          <a:p>
            <a:pPr marL="257161" lvl="0" indent="-257161">
              <a:lnSpc>
                <a:spcPct val="80000"/>
              </a:lnSpc>
              <a:spcBef>
                <a:spcPts val="0"/>
              </a:spcBef>
              <a:buClr>
                <a:srgbClr val="222268"/>
              </a:buClr>
              <a:buSzPts val="2000"/>
              <a:buFont typeface="Noto Sans Symbols"/>
              <a:buChar char="↘"/>
            </a:pPr>
            <a:r>
              <a:rPr lang="nl-BE" sz="2000" dirty="0">
                <a:ea typeface="Calibri"/>
                <a:cs typeface="Calibri"/>
                <a:sym typeface="Calibri"/>
              </a:rPr>
              <a:t>De vrije centra zijn beschikbaar voor </a:t>
            </a:r>
            <a:r>
              <a:rPr lang="nl-BE" sz="2000" b="1" dirty="0">
                <a:ea typeface="Calibri"/>
                <a:cs typeface="Calibri"/>
                <a:sym typeface="Calibri"/>
              </a:rPr>
              <a:t>crisissituaties</a:t>
            </a:r>
            <a:r>
              <a:rPr lang="nl-BE" sz="2000" dirty="0">
                <a:ea typeface="Calibri"/>
                <a:cs typeface="Calibri"/>
                <a:sym typeface="Calibri"/>
              </a:rPr>
              <a:t> van leerlingen en in situaties van </a:t>
            </a:r>
            <a:r>
              <a:rPr lang="nl-BE" sz="2000" b="1" dirty="0">
                <a:ea typeface="Calibri"/>
                <a:cs typeface="Calibri"/>
                <a:sym typeface="Calibri"/>
              </a:rPr>
              <a:t>verontrusting</a:t>
            </a:r>
            <a:r>
              <a:rPr lang="nl-BE" sz="2000" dirty="0">
                <a:ea typeface="Calibri"/>
                <a:cs typeface="Calibri"/>
                <a:sym typeface="Calibri"/>
              </a:rPr>
              <a:t>.</a:t>
            </a:r>
            <a:endParaRPr lang="nl-BE" sz="2000" dirty="0"/>
          </a:p>
          <a:p>
            <a:pPr marL="257161" lvl="0" indent="-257161">
              <a:lnSpc>
                <a:spcPct val="80000"/>
              </a:lnSpc>
              <a:buClr>
                <a:srgbClr val="222268"/>
              </a:buClr>
              <a:buSzPts val="2000"/>
              <a:buFont typeface="Noto Sans Symbols"/>
              <a:buChar char="↘"/>
            </a:pPr>
            <a:r>
              <a:rPr lang="nl-BE" sz="2000" dirty="0">
                <a:ea typeface="Calibri"/>
                <a:cs typeface="Calibri"/>
                <a:sym typeface="Calibri"/>
              </a:rPr>
              <a:t>In 2020 is er in de vrije centra een duidelijke integratie van alle disciplines binnen de </a:t>
            </a:r>
            <a:r>
              <a:rPr lang="nl-BE" sz="2000" b="1" dirty="0">
                <a:ea typeface="Calibri"/>
                <a:cs typeface="Calibri"/>
                <a:sym typeface="Calibri"/>
              </a:rPr>
              <a:t>multidisciplinaire teamwerking</a:t>
            </a:r>
            <a:r>
              <a:rPr lang="nl-BE" sz="2000" dirty="0">
                <a:ea typeface="Calibri"/>
                <a:cs typeface="Calibri"/>
                <a:sym typeface="Calibri"/>
              </a:rPr>
              <a:t>. Bij de integratie is er respect voor de verschillende opdrachten en de eigen methodieken. </a:t>
            </a:r>
            <a:br>
              <a:rPr lang="nl-BE" sz="2000" dirty="0">
                <a:ea typeface="Calibri"/>
                <a:cs typeface="Calibri"/>
                <a:sym typeface="Calibri"/>
              </a:rPr>
            </a:br>
            <a:r>
              <a:rPr lang="nl-BE" sz="2000" dirty="0">
                <a:ea typeface="Calibri"/>
                <a:cs typeface="Calibri"/>
                <a:sym typeface="Calibri"/>
              </a:rPr>
              <a:t>In 2020 worden alle activiteiten opgezet vanuit een multidisciplinaire benadering.</a:t>
            </a:r>
            <a:endParaRPr lang="nl-BE" sz="2000" dirty="0"/>
          </a:p>
          <a:p>
            <a:pPr marL="257161" lvl="0" indent="-257161">
              <a:lnSpc>
                <a:spcPct val="80000"/>
              </a:lnSpc>
              <a:buClr>
                <a:srgbClr val="222268"/>
              </a:buClr>
              <a:buSzPts val="2000"/>
              <a:buFont typeface="Noto Sans Symbols"/>
              <a:buChar char="↘"/>
            </a:pPr>
            <a:r>
              <a:rPr lang="nl-BE" sz="2000" dirty="0">
                <a:ea typeface="Calibri"/>
                <a:cs typeface="Calibri"/>
                <a:sym typeface="Calibri"/>
              </a:rPr>
              <a:t>In 2020 organiseert het VCLB op systematische manier </a:t>
            </a:r>
            <a:r>
              <a:rPr lang="nl-BE" sz="2000" b="1" dirty="0">
                <a:ea typeface="Calibri"/>
                <a:cs typeface="Calibri"/>
                <a:sym typeface="Calibri"/>
              </a:rPr>
              <a:t>nazorg</a:t>
            </a:r>
            <a:r>
              <a:rPr lang="nl-BE" sz="2000" dirty="0">
                <a:ea typeface="Calibri"/>
                <a:cs typeface="Calibri"/>
                <a:sym typeface="Calibri"/>
              </a:rPr>
              <a:t> op vlak van de geformuleerde adviezen, de begeleidingen en de doorverwijzingen. Het moet daarbij altijd gaan om een duidelijke zorg op maat van de leerling.</a:t>
            </a:r>
            <a:endParaRPr lang="nl-BE" sz="2000" dirty="0"/>
          </a:p>
          <a:p>
            <a:pPr marL="257161" lvl="0" indent="-257161">
              <a:lnSpc>
                <a:spcPct val="80000"/>
              </a:lnSpc>
              <a:buClr>
                <a:srgbClr val="222268"/>
              </a:buClr>
              <a:buSzPts val="2000"/>
              <a:buFont typeface="Noto Sans Symbols"/>
              <a:buChar char="↘"/>
            </a:pPr>
            <a:r>
              <a:rPr lang="nl-BE" sz="2000" dirty="0">
                <a:ea typeface="Calibri"/>
                <a:cs typeface="Calibri"/>
                <a:sym typeface="Calibri"/>
              </a:rPr>
              <a:t>In 2020 werken de vrije </a:t>
            </a:r>
            <a:r>
              <a:rPr lang="nl-BE" sz="2000" dirty="0" err="1">
                <a:ea typeface="Calibri"/>
                <a:cs typeface="Calibri"/>
                <a:sym typeface="Calibri"/>
              </a:rPr>
              <a:t>CLB’s</a:t>
            </a:r>
            <a:r>
              <a:rPr lang="nl-BE" sz="2000" dirty="0">
                <a:ea typeface="Calibri"/>
                <a:cs typeface="Calibri"/>
                <a:sym typeface="Calibri"/>
              </a:rPr>
              <a:t> vanuit een geëxpliciteerde </a:t>
            </a:r>
            <a:r>
              <a:rPr lang="nl-BE" sz="2000" b="1" dirty="0">
                <a:ea typeface="Calibri"/>
                <a:cs typeface="Calibri"/>
                <a:sym typeface="Calibri"/>
              </a:rPr>
              <a:t>VCLB-eigen professionaliteit </a:t>
            </a:r>
            <a:r>
              <a:rPr lang="nl-BE" sz="2000" dirty="0">
                <a:ea typeface="Calibri"/>
                <a:cs typeface="Calibri"/>
                <a:sym typeface="Calibri"/>
              </a:rPr>
              <a:t>en beschikken ze over een VCLB-eigen instrumentarium dat voor elke VCLB-medewerker het richtsnoer is in de dagelijkse werking.</a:t>
            </a:r>
          </a:p>
          <a:p>
            <a:endParaRPr lang="nl-BE" dirty="0"/>
          </a:p>
        </p:txBody>
      </p:sp>
    </p:spTree>
    <p:extLst>
      <p:ext uri="{BB962C8B-B14F-4D97-AF65-F5344CB8AC3E}">
        <p14:creationId xmlns:p14="http://schemas.microsoft.com/office/powerpoint/2010/main" val="15735754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7" name="Shape 947"/>
          <p:cNvSpPr/>
          <p:nvPr/>
        </p:nvSpPr>
        <p:spPr>
          <a:xfrm>
            <a:off x="518014" y="1412776"/>
            <a:ext cx="1850817" cy="1165264"/>
          </a:xfrm>
          <a:prstGeom prst="ellipse">
            <a:avLst/>
          </a:prstGeom>
          <a:solidFill>
            <a:srgbClr val="6868C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1600" dirty="0" smtClean="0">
                <a:solidFill>
                  <a:srgbClr val="FFFFFF"/>
                </a:solidFill>
                <a:latin typeface="Century Gothic"/>
                <a:ea typeface="Century Gothic"/>
                <a:cs typeface="Century Gothic"/>
                <a:sym typeface="Century Gothic"/>
              </a:rPr>
              <a:t>Beleidsvisie</a:t>
            </a:r>
            <a:endParaRPr sz="1400" dirty="0">
              <a:solidFill>
                <a:srgbClr val="FFFFFF"/>
              </a:solidFill>
              <a:latin typeface="Century Gothic"/>
              <a:ea typeface="Century Gothic"/>
              <a:cs typeface="Century Gothic"/>
              <a:sym typeface="Century Gothic"/>
            </a:endParaRPr>
          </a:p>
        </p:txBody>
      </p:sp>
      <p:sp>
        <p:nvSpPr>
          <p:cNvPr id="948" name="Shape 948"/>
          <p:cNvSpPr/>
          <p:nvPr/>
        </p:nvSpPr>
        <p:spPr>
          <a:xfrm>
            <a:off x="1204839" y="2656633"/>
            <a:ext cx="469008" cy="892542"/>
          </a:xfrm>
          <a:prstGeom prst="downArrow">
            <a:avLst>
              <a:gd name="adj1" fmla="val 50000"/>
              <a:gd name="adj2" fmla="val 50000"/>
            </a:avLst>
          </a:prstGeom>
          <a:solidFill>
            <a:srgbClr val="6868C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949" name="Shape 949"/>
          <p:cNvSpPr/>
          <p:nvPr/>
        </p:nvSpPr>
        <p:spPr>
          <a:xfrm>
            <a:off x="521336" y="3679655"/>
            <a:ext cx="1851761" cy="1165469"/>
          </a:xfrm>
          <a:prstGeom prst="ellipse">
            <a:avLst/>
          </a:prstGeom>
          <a:solidFill>
            <a:srgbClr val="6868C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1600" dirty="0">
                <a:solidFill>
                  <a:srgbClr val="FFFFFF"/>
                </a:solidFill>
                <a:latin typeface="Century Gothic"/>
                <a:ea typeface="Century Gothic"/>
                <a:cs typeface="Century Gothic"/>
                <a:sym typeface="Century Gothic"/>
              </a:rPr>
              <a:t>Beleidsplan</a:t>
            </a:r>
            <a:endParaRPr sz="1600" dirty="0">
              <a:solidFill>
                <a:srgbClr val="FFFFFF"/>
              </a:solidFill>
              <a:latin typeface="Century Gothic"/>
              <a:ea typeface="Century Gothic"/>
              <a:cs typeface="Century Gothic"/>
              <a:sym typeface="Century Gothic"/>
            </a:endParaRPr>
          </a:p>
        </p:txBody>
      </p:sp>
      <p:sp>
        <p:nvSpPr>
          <p:cNvPr id="952" name="Shape 952"/>
          <p:cNvSpPr/>
          <p:nvPr/>
        </p:nvSpPr>
        <p:spPr>
          <a:xfrm>
            <a:off x="4047235" y="2973706"/>
            <a:ext cx="2377902" cy="1165469"/>
          </a:xfrm>
          <a:prstGeom prst="ellipse">
            <a:avLst/>
          </a:prstGeom>
          <a:solidFill>
            <a:srgbClr val="FFC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1200" b="1" dirty="0">
                <a:solidFill>
                  <a:srgbClr val="FFFFFF"/>
                </a:solidFill>
                <a:latin typeface="Century Gothic"/>
                <a:ea typeface="Century Gothic"/>
                <a:cs typeface="Century Gothic"/>
                <a:sym typeface="Century Gothic"/>
              </a:rPr>
              <a:t>ORGANISATIE-ONTWIKKELING</a:t>
            </a:r>
            <a:endParaRPr dirty="0"/>
          </a:p>
          <a:p>
            <a:pPr marL="0" marR="0" lvl="0" indent="0" algn="ctr" rtl="0">
              <a:spcBef>
                <a:spcPts val="0"/>
              </a:spcBef>
              <a:spcAft>
                <a:spcPts val="0"/>
              </a:spcAft>
              <a:buNone/>
            </a:pPr>
            <a:r>
              <a:rPr lang="nl-BE" sz="1200" dirty="0" err="1">
                <a:solidFill>
                  <a:srgbClr val="FFFFFF"/>
                </a:solidFill>
                <a:latin typeface="Century Gothic"/>
                <a:ea typeface="Century Gothic"/>
                <a:cs typeface="Century Gothic"/>
                <a:sym typeface="Century Gothic"/>
              </a:rPr>
              <a:t>Flanders</a:t>
            </a:r>
            <a:r>
              <a:rPr lang="nl-BE" sz="1200" dirty="0">
                <a:solidFill>
                  <a:srgbClr val="FFFFFF"/>
                </a:solidFill>
                <a:latin typeface="Century Gothic"/>
                <a:ea typeface="Century Gothic"/>
                <a:cs typeface="Century Gothic"/>
                <a:sym typeface="Century Gothic"/>
              </a:rPr>
              <a:t> </a:t>
            </a:r>
            <a:r>
              <a:rPr lang="nl-BE" sz="1200" dirty="0" err="1">
                <a:solidFill>
                  <a:srgbClr val="FFFFFF"/>
                </a:solidFill>
                <a:latin typeface="Century Gothic"/>
                <a:ea typeface="Century Gothic"/>
                <a:cs typeface="Century Gothic"/>
                <a:sym typeface="Century Gothic"/>
              </a:rPr>
              <a:t>Synergy</a:t>
            </a:r>
            <a:endParaRPr sz="1400" dirty="0">
              <a:solidFill>
                <a:srgbClr val="FFFFFF"/>
              </a:solidFill>
              <a:latin typeface="Century Gothic"/>
              <a:ea typeface="Century Gothic"/>
              <a:cs typeface="Century Gothic"/>
              <a:sym typeface="Century Gothic"/>
            </a:endParaRPr>
          </a:p>
        </p:txBody>
      </p:sp>
      <p:sp>
        <p:nvSpPr>
          <p:cNvPr id="953" name="Shape 953"/>
          <p:cNvSpPr/>
          <p:nvPr/>
        </p:nvSpPr>
        <p:spPr>
          <a:xfrm rot="20648298">
            <a:off x="2353737" y="3316083"/>
            <a:ext cx="1703673" cy="1031728"/>
          </a:xfrm>
          <a:prstGeom prst="stripedRightArrow">
            <a:avLst>
              <a:gd name="adj1" fmla="val 50000"/>
              <a:gd name="adj2" fmla="val 50000"/>
            </a:avLst>
          </a:prstGeom>
          <a:solidFill>
            <a:srgbClr val="FFC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27" name="Shape 953"/>
          <p:cNvSpPr/>
          <p:nvPr/>
        </p:nvSpPr>
        <p:spPr>
          <a:xfrm>
            <a:off x="6479538" y="3304440"/>
            <a:ext cx="961660" cy="504000"/>
          </a:xfrm>
          <a:prstGeom prst="stripedRightArrow">
            <a:avLst>
              <a:gd name="adj1" fmla="val 50000"/>
              <a:gd name="adj2" fmla="val 50000"/>
            </a:avLst>
          </a:prstGeom>
          <a:solidFill>
            <a:srgbClr val="FFC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29" name="Shape 952"/>
          <p:cNvSpPr/>
          <p:nvPr/>
        </p:nvSpPr>
        <p:spPr>
          <a:xfrm>
            <a:off x="7476250" y="2983571"/>
            <a:ext cx="2378913" cy="1165469"/>
          </a:xfrm>
          <a:prstGeom prst="ellipse">
            <a:avLst/>
          </a:prstGeom>
          <a:solidFill>
            <a:srgbClr val="FFC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1200" b="1" dirty="0" smtClean="0">
                <a:solidFill>
                  <a:srgbClr val="FFFFFF"/>
                </a:solidFill>
                <a:latin typeface="Century Gothic"/>
                <a:ea typeface="Century Gothic"/>
                <a:cs typeface="Century Gothic"/>
                <a:sym typeface="Century Gothic"/>
              </a:rPr>
              <a:t>CLB-teams rond kernprocessen </a:t>
            </a:r>
          </a:p>
          <a:p>
            <a:pPr marL="0" marR="0" lvl="0" indent="0" algn="ctr" rtl="0">
              <a:spcBef>
                <a:spcPts val="0"/>
              </a:spcBef>
              <a:spcAft>
                <a:spcPts val="0"/>
              </a:spcAft>
              <a:buNone/>
            </a:pPr>
            <a:r>
              <a:rPr lang="nl-BE" sz="1200" b="1" dirty="0" smtClean="0">
                <a:solidFill>
                  <a:srgbClr val="FFFFFF"/>
                </a:solidFill>
                <a:latin typeface="Century Gothic"/>
                <a:ea typeface="Century Gothic"/>
                <a:cs typeface="Century Gothic"/>
                <a:sym typeface="Century Gothic"/>
              </a:rPr>
              <a:t>in de centra</a:t>
            </a:r>
            <a:endParaRPr dirty="0"/>
          </a:p>
        </p:txBody>
      </p:sp>
      <p:sp>
        <p:nvSpPr>
          <p:cNvPr id="955" name="Shape 955"/>
          <p:cNvSpPr/>
          <p:nvPr/>
        </p:nvSpPr>
        <p:spPr>
          <a:xfrm>
            <a:off x="4047234" y="1680125"/>
            <a:ext cx="2377903" cy="1165469"/>
          </a:xfrm>
          <a:prstGeom prst="ellipse">
            <a:avLst/>
          </a:prstGeom>
          <a:solidFill>
            <a:srgbClr val="002060"/>
          </a:solidFill>
          <a:ln w="25400" cap="flat" cmpd="sng">
            <a:solidFill>
              <a:srgbClr val="88A3A5"/>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nl-BE" sz="1200" b="1" dirty="0" smtClean="0">
                <a:solidFill>
                  <a:srgbClr val="FFFFFF"/>
                </a:solidFill>
                <a:latin typeface="Century Gothic"/>
                <a:ea typeface="Century Gothic"/>
                <a:cs typeface="Century Gothic"/>
                <a:sym typeface="Century Gothic"/>
              </a:rPr>
              <a:t>BRANDING</a:t>
            </a:r>
          </a:p>
          <a:p>
            <a:pPr marL="0" marR="0" lvl="0" indent="0" algn="ctr" rtl="0">
              <a:spcBef>
                <a:spcPts val="0"/>
              </a:spcBef>
              <a:spcAft>
                <a:spcPts val="0"/>
              </a:spcAft>
              <a:buNone/>
            </a:pPr>
            <a:r>
              <a:rPr lang="nl-BE" sz="1200" dirty="0" err="1" smtClean="0">
                <a:solidFill>
                  <a:srgbClr val="FFFFFF"/>
                </a:solidFill>
                <a:latin typeface="Century Gothic"/>
                <a:sym typeface="Century Gothic"/>
              </a:rPr>
              <a:t>Memori</a:t>
            </a:r>
            <a:r>
              <a:rPr lang="nl-BE" sz="1200" dirty="0" smtClean="0">
                <a:solidFill>
                  <a:srgbClr val="FFFFFF"/>
                </a:solidFill>
                <a:latin typeface="Century Gothic"/>
                <a:sym typeface="Century Gothic"/>
              </a:rPr>
              <a:t> Thomas More</a:t>
            </a:r>
            <a:endParaRPr dirty="0"/>
          </a:p>
        </p:txBody>
      </p:sp>
      <p:sp>
        <p:nvSpPr>
          <p:cNvPr id="956" name="Shape 956"/>
          <p:cNvSpPr/>
          <p:nvPr/>
        </p:nvSpPr>
        <p:spPr>
          <a:xfrm>
            <a:off x="4047235" y="5537952"/>
            <a:ext cx="2377902" cy="1165469"/>
          </a:xfrm>
          <a:prstGeom prst="ellipse">
            <a:avLst/>
          </a:prstGeom>
          <a:solidFill>
            <a:srgbClr val="7F7F7F"/>
          </a:solidFill>
          <a:ln w="25400" cap="flat" cmpd="sng">
            <a:solidFill>
              <a:srgbClr val="88A3A5"/>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nl-BE" sz="1200" b="1" dirty="0">
                <a:solidFill>
                  <a:srgbClr val="FFFFFF"/>
                </a:solidFill>
                <a:latin typeface="Century Gothic"/>
                <a:ea typeface="Century Gothic"/>
                <a:cs typeface="Century Gothic"/>
                <a:sym typeface="Century Gothic"/>
              </a:rPr>
              <a:t>BESTURING</a:t>
            </a:r>
            <a:endParaRPr dirty="0"/>
          </a:p>
          <a:p>
            <a:pPr marL="0" marR="0" lvl="0" indent="0" algn="ctr" rtl="0">
              <a:spcBef>
                <a:spcPts val="0"/>
              </a:spcBef>
              <a:spcAft>
                <a:spcPts val="0"/>
              </a:spcAft>
              <a:buNone/>
            </a:pPr>
            <a:r>
              <a:rPr lang="nl-BE" sz="1200" dirty="0" err="1" smtClean="0">
                <a:solidFill>
                  <a:srgbClr val="FFFFFF"/>
                </a:solidFill>
                <a:latin typeface="Century Gothic"/>
                <a:ea typeface="Century Gothic"/>
                <a:cs typeface="Century Gothic"/>
                <a:sym typeface="Century Gothic"/>
              </a:rPr>
              <a:t>PwC</a:t>
            </a:r>
            <a:endParaRPr sz="1400" dirty="0">
              <a:solidFill>
                <a:srgbClr val="FFFFFF"/>
              </a:solidFill>
              <a:latin typeface="Century Gothic"/>
              <a:ea typeface="Century Gothic"/>
              <a:cs typeface="Century Gothic"/>
              <a:sym typeface="Century Gothic"/>
            </a:endParaRPr>
          </a:p>
        </p:txBody>
      </p:sp>
      <p:sp>
        <p:nvSpPr>
          <p:cNvPr id="957" name="Shape 957"/>
          <p:cNvSpPr/>
          <p:nvPr/>
        </p:nvSpPr>
        <p:spPr>
          <a:xfrm>
            <a:off x="4054524" y="4255829"/>
            <a:ext cx="2370613" cy="1165469"/>
          </a:xfrm>
          <a:prstGeom prst="ellipse">
            <a:avLst/>
          </a:prstGeom>
          <a:solidFill>
            <a:srgbClr val="FF5050"/>
          </a:solidFill>
          <a:ln w="25400" cap="flat" cmpd="sng">
            <a:solidFill>
              <a:srgbClr val="88A3A5"/>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nl-BE" sz="1200" b="1" dirty="0">
                <a:solidFill>
                  <a:srgbClr val="FFFFFF"/>
                </a:solidFill>
                <a:latin typeface="Century Gothic"/>
                <a:ea typeface="Century Gothic"/>
                <a:cs typeface="Century Gothic"/>
                <a:sym typeface="Century Gothic"/>
              </a:rPr>
              <a:t>ONDERSTEUNING</a:t>
            </a:r>
            <a:endParaRPr dirty="0"/>
          </a:p>
          <a:p>
            <a:pPr marL="0" marR="0" lvl="0" indent="0" algn="ctr" rtl="0">
              <a:spcBef>
                <a:spcPts val="0"/>
              </a:spcBef>
              <a:spcAft>
                <a:spcPts val="0"/>
              </a:spcAft>
              <a:buNone/>
            </a:pPr>
            <a:r>
              <a:rPr lang="nl-BE" sz="1200" b="1" dirty="0" smtClean="0">
                <a:solidFill>
                  <a:srgbClr val="FFFFFF"/>
                </a:solidFill>
                <a:latin typeface="Century Gothic"/>
                <a:ea typeface="Century Gothic"/>
                <a:cs typeface="Century Gothic"/>
                <a:sym typeface="Century Gothic"/>
              </a:rPr>
              <a:t>PROFESSIONALISERING</a:t>
            </a:r>
            <a:endParaRPr sz="1400" b="1" dirty="0">
              <a:solidFill>
                <a:srgbClr val="FFFFFF"/>
              </a:solidFill>
              <a:latin typeface="Century Gothic"/>
              <a:ea typeface="Century Gothic"/>
              <a:cs typeface="Century Gothic"/>
              <a:sym typeface="Century Gothic"/>
            </a:endParaRPr>
          </a:p>
        </p:txBody>
      </p:sp>
      <p:sp>
        <p:nvSpPr>
          <p:cNvPr id="958" name="Shape 958"/>
          <p:cNvSpPr/>
          <p:nvPr/>
        </p:nvSpPr>
        <p:spPr>
          <a:xfrm>
            <a:off x="10324183" y="3929571"/>
            <a:ext cx="1845411" cy="1165263"/>
          </a:xfrm>
          <a:prstGeom prst="ellipse">
            <a:avLst/>
          </a:prstGeom>
          <a:solidFill>
            <a:srgbClr val="339933"/>
          </a:solidFill>
          <a:ln w="25400" cap="flat" cmpd="sng">
            <a:solidFill>
              <a:srgbClr val="2020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1200" dirty="0">
                <a:solidFill>
                  <a:srgbClr val="FFFFFF"/>
                </a:solidFill>
                <a:latin typeface="Century Gothic"/>
                <a:ea typeface="Century Gothic"/>
                <a:cs typeface="Century Gothic"/>
                <a:sym typeface="Century Gothic"/>
              </a:rPr>
              <a:t>Decreet </a:t>
            </a:r>
            <a:endParaRPr dirty="0"/>
          </a:p>
          <a:p>
            <a:pPr marL="0" marR="0" lvl="0" indent="0" algn="ctr" rtl="0">
              <a:spcBef>
                <a:spcPts val="0"/>
              </a:spcBef>
              <a:spcAft>
                <a:spcPts val="0"/>
              </a:spcAft>
              <a:buNone/>
            </a:pPr>
            <a:r>
              <a:rPr lang="nl-BE" sz="1200" dirty="0" err="1">
                <a:solidFill>
                  <a:srgbClr val="FFFFFF"/>
                </a:solidFill>
                <a:latin typeface="Century Gothic"/>
                <a:ea typeface="Century Gothic"/>
                <a:cs typeface="Century Gothic"/>
                <a:sym typeface="Century Gothic"/>
              </a:rPr>
              <a:t>leerlingen-begeleiding</a:t>
            </a:r>
            <a:endParaRPr sz="1200" dirty="0">
              <a:solidFill>
                <a:srgbClr val="FFFFFF"/>
              </a:solidFill>
              <a:latin typeface="Century Gothic"/>
              <a:ea typeface="Century Gothic"/>
              <a:cs typeface="Century Gothic"/>
              <a:sym typeface="Century Gothic"/>
            </a:endParaRPr>
          </a:p>
          <a:p>
            <a:pPr marL="0" marR="0" lvl="0" indent="0" algn="ctr" rtl="0">
              <a:spcBef>
                <a:spcPts val="0"/>
              </a:spcBef>
              <a:spcAft>
                <a:spcPts val="0"/>
              </a:spcAft>
              <a:buNone/>
            </a:pPr>
            <a:r>
              <a:rPr lang="nl-BE" sz="1200" dirty="0">
                <a:solidFill>
                  <a:srgbClr val="FFFFFF"/>
                </a:solidFill>
                <a:latin typeface="Century Gothic"/>
                <a:ea typeface="Century Gothic"/>
                <a:cs typeface="Century Gothic"/>
                <a:sym typeface="Century Gothic"/>
              </a:rPr>
              <a:t>(1/9/2018)</a:t>
            </a:r>
            <a:endParaRPr sz="1400" dirty="0">
              <a:solidFill>
                <a:srgbClr val="FFFFFF"/>
              </a:solidFill>
              <a:latin typeface="Century Gothic"/>
              <a:ea typeface="Century Gothic"/>
              <a:cs typeface="Century Gothic"/>
              <a:sym typeface="Century Gothic"/>
            </a:endParaRPr>
          </a:p>
        </p:txBody>
      </p:sp>
      <p:sp>
        <p:nvSpPr>
          <p:cNvPr id="959" name="Shape 959"/>
          <p:cNvSpPr/>
          <p:nvPr/>
        </p:nvSpPr>
        <p:spPr>
          <a:xfrm>
            <a:off x="10324183" y="2838652"/>
            <a:ext cx="1845411" cy="1165263"/>
          </a:xfrm>
          <a:prstGeom prst="ellipse">
            <a:avLst/>
          </a:prstGeom>
          <a:solidFill>
            <a:srgbClr val="339933"/>
          </a:solidFill>
          <a:ln w="25400" cap="flat" cmpd="sng">
            <a:solidFill>
              <a:srgbClr val="2020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1200" dirty="0">
                <a:solidFill>
                  <a:srgbClr val="FFFFFF"/>
                </a:solidFill>
                <a:latin typeface="Century Gothic"/>
                <a:ea typeface="Century Gothic"/>
                <a:cs typeface="Century Gothic"/>
                <a:sym typeface="Century Gothic"/>
              </a:rPr>
              <a:t>Audit en </a:t>
            </a:r>
            <a:endParaRPr dirty="0"/>
          </a:p>
          <a:p>
            <a:pPr marL="0" marR="0" lvl="0" indent="0" algn="ctr" rtl="0">
              <a:spcBef>
                <a:spcPts val="0"/>
              </a:spcBef>
              <a:spcAft>
                <a:spcPts val="0"/>
              </a:spcAft>
              <a:buNone/>
            </a:pPr>
            <a:r>
              <a:rPr lang="nl-BE" sz="1200" dirty="0" err="1">
                <a:solidFill>
                  <a:srgbClr val="FFFFFF"/>
                </a:solidFill>
                <a:latin typeface="Century Gothic"/>
                <a:ea typeface="Century Gothic"/>
                <a:cs typeface="Century Gothic"/>
                <a:sym typeface="Century Gothic"/>
              </a:rPr>
              <a:t>w</a:t>
            </a:r>
            <a:r>
              <a:rPr lang="nl-BE" sz="1200" dirty="0" err="1" smtClean="0">
                <a:solidFill>
                  <a:srgbClr val="FFFFFF"/>
                </a:solidFill>
                <a:latin typeface="Century Gothic"/>
                <a:ea typeface="Century Gothic"/>
                <a:cs typeface="Century Gothic"/>
                <a:sym typeface="Century Gothic"/>
              </a:rPr>
              <a:t>etensch</a:t>
            </a:r>
            <a:r>
              <a:rPr lang="nl-BE" sz="1200" dirty="0" smtClean="0">
                <a:solidFill>
                  <a:srgbClr val="FFFFFF"/>
                </a:solidFill>
                <a:latin typeface="Century Gothic"/>
                <a:ea typeface="Century Gothic"/>
                <a:cs typeface="Century Gothic"/>
                <a:sym typeface="Century Gothic"/>
              </a:rPr>
              <a:t>. </a:t>
            </a:r>
            <a:r>
              <a:rPr lang="nl-BE" sz="1200" dirty="0">
                <a:solidFill>
                  <a:srgbClr val="FFFFFF"/>
                </a:solidFill>
                <a:latin typeface="Century Gothic"/>
                <a:ea typeface="Century Gothic"/>
                <a:cs typeface="Century Gothic"/>
                <a:sym typeface="Century Gothic"/>
              </a:rPr>
              <a:t>r</a:t>
            </a:r>
            <a:r>
              <a:rPr lang="nl-BE" sz="1200" dirty="0" smtClean="0">
                <a:solidFill>
                  <a:srgbClr val="FFFFFF"/>
                </a:solidFill>
                <a:latin typeface="Century Gothic"/>
                <a:ea typeface="Century Gothic"/>
                <a:cs typeface="Century Gothic"/>
                <a:sym typeface="Century Gothic"/>
              </a:rPr>
              <a:t>eview over </a:t>
            </a:r>
            <a:r>
              <a:rPr lang="nl-BE" sz="1200" dirty="0">
                <a:solidFill>
                  <a:srgbClr val="FFFFFF"/>
                </a:solidFill>
                <a:latin typeface="Century Gothic"/>
                <a:ea typeface="Century Gothic"/>
                <a:cs typeface="Century Gothic"/>
                <a:sym typeface="Century Gothic"/>
              </a:rPr>
              <a:t>CLB-werking</a:t>
            </a:r>
            <a:endParaRPr sz="1400" dirty="0">
              <a:solidFill>
                <a:srgbClr val="FFFFFF"/>
              </a:solidFill>
              <a:latin typeface="Century Gothic"/>
              <a:ea typeface="Century Gothic"/>
              <a:cs typeface="Century Gothic"/>
              <a:sym typeface="Century Gothic"/>
            </a:endParaRPr>
          </a:p>
        </p:txBody>
      </p:sp>
      <p:sp>
        <p:nvSpPr>
          <p:cNvPr id="960" name="Shape 960"/>
          <p:cNvSpPr/>
          <p:nvPr/>
        </p:nvSpPr>
        <p:spPr>
          <a:xfrm rot="10800000">
            <a:off x="9925107" y="2525519"/>
            <a:ext cx="312567" cy="3012433"/>
          </a:xfrm>
          <a:prstGeom prst="stripedRightArrow">
            <a:avLst>
              <a:gd name="adj1" fmla="val 50000"/>
              <a:gd name="adj2" fmla="val 56804"/>
            </a:avLst>
          </a:prstGeom>
          <a:solidFill>
            <a:srgbClr val="339933"/>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961" name="Shape 961"/>
          <p:cNvSpPr/>
          <p:nvPr/>
        </p:nvSpPr>
        <p:spPr>
          <a:xfrm rot="19325974">
            <a:off x="1947703" y="2570623"/>
            <a:ext cx="2213900" cy="1031728"/>
          </a:xfrm>
          <a:prstGeom prst="stripedRightArrow">
            <a:avLst>
              <a:gd name="adj1" fmla="val 50000"/>
              <a:gd name="adj2" fmla="val 50000"/>
            </a:avLst>
          </a:prstGeom>
          <a:solidFill>
            <a:srgbClr val="00206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962" name="Shape 962"/>
          <p:cNvSpPr/>
          <p:nvPr/>
        </p:nvSpPr>
        <p:spPr>
          <a:xfrm rot="888328">
            <a:off x="2351292" y="4186445"/>
            <a:ext cx="1703673" cy="1031728"/>
          </a:xfrm>
          <a:prstGeom prst="stripedRightArrow">
            <a:avLst>
              <a:gd name="adj1" fmla="val 50000"/>
              <a:gd name="adj2" fmla="val 50000"/>
            </a:avLst>
          </a:prstGeom>
          <a:solidFill>
            <a:srgbClr val="FF505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963" name="Shape 963"/>
          <p:cNvSpPr/>
          <p:nvPr/>
        </p:nvSpPr>
        <p:spPr>
          <a:xfrm rot="2184065">
            <a:off x="1970385" y="4946611"/>
            <a:ext cx="2213900" cy="1031728"/>
          </a:xfrm>
          <a:prstGeom prst="stripedRightArrow">
            <a:avLst>
              <a:gd name="adj1" fmla="val 50000"/>
              <a:gd name="adj2" fmla="val 50000"/>
            </a:avLst>
          </a:prstGeom>
          <a:solidFill>
            <a:srgbClr val="7F7F7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22" name="Shape 961"/>
          <p:cNvSpPr/>
          <p:nvPr/>
        </p:nvSpPr>
        <p:spPr>
          <a:xfrm>
            <a:off x="6469198" y="2010859"/>
            <a:ext cx="972000" cy="504000"/>
          </a:xfrm>
          <a:prstGeom prst="stripedRightArrow">
            <a:avLst>
              <a:gd name="adj1" fmla="val 50000"/>
              <a:gd name="adj2" fmla="val 46127"/>
            </a:avLst>
          </a:prstGeom>
          <a:solidFill>
            <a:srgbClr val="00206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23" name="Shape 955"/>
          <p:cNvSpPr/>
          <p:nvPr/>
        </p:nvSpPr>
        <p:spPr>
          <a:xfrm>
            <a:off x="7476250" y="1691037"/>
            <a:ext cx="2378913" cy="1165469"/>
          </a:xfrm>
          <a:prstGeom prst="ellipse">
            <a:avLst/>
          </a:prstGeom>
          <a:solidFill>
            <a:srgbClr val="002060"/>
          </a:solidFill>
          <a:ln w="25400" cap="flat" cmpd="sng">
            <a:solidFill>
              <a:srgbClr val="88A3A5"/>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nl-BE" sz="1200" b="1" dirty="0" smtClean="0">
                <a:solidFill>
                  <a:srgbClr val="FFFFFF"/>
                </a:solidFill>
                <a:latin typeface="Century Gothic"/>
                <a:ea typeface="Century Gothic"/>
                <a:cs typeface="Century Gothic"/>
                <a:sym typeface="Century Gothic"/>
              </a:rPr>
              <a:t>Nieuwe merknaam en nieuw logo/huisstijl</a:t>
            </a:r>
            <a:endParaRPr sz="1400" dirty="0">
              <a:solidFill>
                <a:srgbClr val="FFFFFF"/>
              </a:solidFill>
              <a:latin typeface="Century Gothic"/>
              <a:ea typeface="Century Gothic"/>
              <a:cs typeface="Century Gothic"/>
              <a:sym typeface="Century Gothic"/>
            </a:endParaRPr>
          </a:p>
        </p:txBody>
      </p:sp>
      <p:sp>
        <p:nvSpPr>
          <p:cNvPr id="24" name="Shape 956"/>
          <p:cNvSpPr/>
          <p:nvPr/>
        </p:nvSpPr>
        <p:spPr>
          <a:xfrm>
            <a:off x="7505939" y="5548515"/>
            <a:ext cx="2349224" cy="1165469"/>
          </a:xfrm>
          <a:prstGeom prst="ellipse">
            <a:avLst/>
          </a:prstGeom>
          <a:solidFill>
            <a:srgbClr val="7F7F7F"/>
          </a:solidFill>
          <a:ln w="25400" cap="flat" cmpd="sng">
            <a:solidFill>
              <a:srgbClr val="88A3A5"/>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nl-BE" sz="1200" b="1" dirty="0" err="1" smtClean="0">
                <a:solidFill>
                  <a:srgbClr val="FFFFFF"/>
                </a:solidFill>
                <a:latin typeface="Century Gothic"/>
                <a:ea typeface="Century Gothic"/>
                <a:cs typeface="Century Gothic"/>
                <a:sym typeface="Century Gothic"/>
              </a:rPr>
              <a:t>Governancemodel</a:t>
            </a:r>
            <a:endParaRPr lang="nl-BE" sz="1200" b="1" dirty="0" smtClean="0">
              <a:solidFill>
                <a:srgbClr val="FFFFFF"/>
              </a:solidFill>
              <a:latin typeface="Century Gothic"/>
              <a:ea typeface="Century Gothic"/>
              <a:cs typeface="Century Gothic"/>
              <a:sym typeface="Century Gothic"/>
            </a:endParaRPr>
          </a:p>
          <a:p>
            <a:pPr marL="0" marR="0" lvl="0" indent="0" algn="ctr" rtl="0">
              <a:spcBef>
                <a:spcPts val="0"/>
              </a:spcBef>
              <a:spcAft>
                <a:spcPts val="0"/>
              </a:spcAft>
              <a:buNone/>
            </a:pPr>
            <a:r>
              <a:rPr lang="nl-BE" sz="1200" b="1" dirty="0" smtClean="0">
                <a:solidFill>
                  <a:srgbClr val="FFFFFF"/>
                </a:solidFill>
                <a:latin typeface="Century Gothic"/>
                <a:ea typeface="Century Gothic"/>
                <a:cs typeface="Century Gothic"/>
                <a:sym typeface="Century Gothic"/>
              </a:rPr>
              <a:t>- </a:t>
            </a:r>
            <a:endParaRPr lang="nl-BE" sz="1200" b="1" dirty="0">
              <a:solidFill>
                <a:srgbClr val="FFFFFF"/>
              </a:solidFill>
              <a:latin typeface="Century Gothic"/>
              <a:ea typeface="Century Gothic"/>
              <a:cs typeface="Century Gothic"/>
              <a:sym typeface="Century Gothic"/>
            </a:endParaRPr>
          </a:p>
          <a:p>
            <a:pPr marL="0" marR="0" lvl="0" indent="0" algn="ctr" rtl="0">
              <a:spcBef>
                <a:spcPts val="0"/>
              </a:spcBef>
              <a:spcAft>
                <a:spcPts val="0"/>
              </a:spcAft>
              <a:buNone/>
            </a:pPr>
            <a:r>
              <a:rPr lang="nl-BE" sz="1200" b="1" dirty="0" smtClean="0">
                <a:solidFill>
                  <a:srgbClr val="FFFFFF"/>
                </a:solidFill>
                <a:latin typeface="Century Gothic"/>
                <a:ea typeface="Century Gothic"/>
                <a:cs typeface="Century Gothic"/>
                <a:sym typeface="Century Gothic"/>
              </a:rPr>
              <a:t> Netwerkorganisatie</a:t>
            </a:r>
            <a:endParaRPr sz="1400" dirty="0">
              <a:solidFill>
                <a:srgbClr val="FFFFFF"/>
              </a:solidFill>
              <a:latin typeface="Century Gothic"/>
              <a:ea typeface="Century Gothic"/>
              <a:cs typeface="Century Gothic"/>
              <a:sym typeface="Century Gothic"/>
            </a:endParaRPr>
          </a:p>
        </p:txBody>
      </p:sp>
      <p:sp>
        <p:nvSpPr>
          <p:cNvPr id="25" name="Shape 963"/>
          <p:cNvSpPr/>
          <p:nvPr/>
        </p:nvSpPr>
        <p:spPr>
          <a:xfrm>
            <a:off x="6479538" y="5868686"/>
            <a:ext cx="972000" cy="504000"/>
          </a:xfrm>
          <a:prstGeom prst="stripedRightArrow">
            <a:avLst>
              <a:gd name="adj1" fmla="val 50000"/>
              <a:gd name="adj2" fmla="val 50000"/>
            </a:avLst>
          </a:prstGeom>
          <a:solidFill>
            <a:srgbClr val="7F7F7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26" name="Shape 957"/>
          <p:cNvSpPr/>
          <p:nvPr/>
        </p:nvSpPr>
        <p:spPr>
          <a:xfrm>
            <a:off x="7476250" y="4280440"/>
            <a:ext cx="2378913" cy="1165469"/>
          </a:xfrm>
          <a:prstGeom prst="ellipse">
            <a:avLst/>
          </a:prstGeom>
          <a:solidFill>
            <a:srgbClr val="FF5050"/>
          </a:solidFill>
          <a:ln w="25400" cap="flat" cmpd="sng">
            <a:solidFill>
              <a:srgbClr val="88A3A5"/>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nl-BE" sz="1200" b="1" dirty="0" err="1" smtClean="0">
                <a:solidFill>
                  <a:srgbClr val="FFFFFF"/>
                </a:solidFill>
                <a:latin typeface="Century Gothic"/>
                <a:ea typeface="Century Gothic"/>
                <a:cs typeface="Century Gothic"/>
                <a:sym typeface="Century Gothic"/>
              </a:rPr>
              <a:t>Vlaanderenbrede</a:t>
            </a:r>
            <a:r>
              <a:rPr lang="nl-BE" sz="1200" b="1" dirty="0" smtClean="0">
                <a:solidFill>
                  <a:srgbClr val="FFFFFF"/>
                </a:solidFill>
                <a:latin typeface="Century Gothic"/>
                <a:ea typeface="Century Gothic"/>
                <a:cs typeface="Century Gothic"/>
                <a:sym typeface="Century Gothic"/>
              </a:rPr>
              <a:t> werkgroepen en overleggroepen</a:t>
            </a:r>
            <a:endParaRPr sz="1400" b="1" dirty="0">
              <a:solidFill>
                <a:srgbClr val="FFFFFF"/>
              </a:solidFill>
              <a:latin typeface="Century Gothic"/>
              <a:ea typeface="Century Gothic"/>
              <a:cs typeface="Century Gothic"/>
              <a:sym typeface="Century Gothic"/>
            </a:endParaRPr>
          </a:p>
        </p:txBody>
      </p:sp>
      <p:sp>
        <p:nvSpPr>
          <p:cNvPr id="28" name="Shape 962"/>
          <p:cNvSpPr/>
          <p:nvPr/>
        </p:nvSpPr>
        <p:spPr>
          <a:xfrm>
            <a:off x="6479538" y="4590834"/>
            <a:ext cx="961660" cy="504000"/>
          </a:xfrm>
          <a:prstGeom prst="stripedRightArrow">
            <a:avLst>
              <a:gd name="adj1" fmla="val 50000"/>
              <a:gd name="adj2" fmla="val 50000"/>
            </a:avLst>
          </a:prstGeom>
          <a:solidFill>
            <a:srgbClr val="FF505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21" name="Titel 1"/>
          <p:cNvSpPr>
            <a:spLocks noGrp="1"/>
          </p:cNvSpPr>
          <p:nvPr>
            <p:ph type="title"/>
          </p:nvPr>
        </p:nvSpPr>
        <p:spPr/>
        <p:txBody>
          <a:bodyPr/>
          <a:lstStyle/>
          <a:p>
            <a:r>
              <a:rPr lang="nl-BE" dirty="0" smtClean="0"/>
              <a:t>Beleidsprioriteiten Vrij CLB Netwerk</a:t>
            </a:r>
            <a:endParaRPr lang="nl-BE" dirty="0"/>
          </a:p>
        </p:txBody>
      </p:sp>
    </p:spTree>
    <p:extLst>
      <p:ext uri="{BB962C8B-B14F-4D97-AF65-F5344CB8AC3E}">
        <p14:creationId xmlns:p14="http://schemas.microsoft.com/office/powerpoint/2010/main" val="105126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 grpId="0" animBg="1"/>
      <p:bldP spid="948" grpId="0" animBg="1"/>
      <p:bldP spid="949" grpId="0" animBg="1"/>
      <p:bldP spid="952" grpId="0" animBg="1"/>
      <p:bldP spid="953" grpId="0" animBg="1"/>
      <p:bldP spid="27" grpId="0" animBg="1"/>
      <p:bldP spid="29" grpId="0" animBg="1"/>
      <p:bldP spid="955" grpId="0" animBg="1"/>
      <p:bldP spid="956" grpId="0" animBg="1"/>
      <p:bldP spid="957" grpId="0" animBg="1"/>
      <p:bldP spid="958" grpId="0" animBg="1"/>
      <p:bldP spid="959" grpId="0" animBg="1"/>
      <p:bldP spid="960" grpId="0" animBg="1"/>
      <p:bldP spid="961" grpId="0" animBg="1"/>
      <p:bldP spid="962" grpId="0" animBg="1"/>
      <p:bldP spid="963" grpId="0" animBg="1"/>
      <p:bldP spid="22" grpId="0" animBg="1"/>
      <p:bldP spid="23" grpId="0" animBg="1"/>
      <p:bldP spid="24" grpId="0" animBg="1"/>
      <p:bldP spid="25" grpId="0" animBg="1"/>
      <p:bldP spid="26" grpId="0" animBg="1"/>
      <p:bldP spid="2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Kernprocessen Vrij CLB Netwerk</a:t>
            </a:r>
            <a:endParaRPr lang="nl-BE" dirty="0"/>
          </a:p>
        </p:txBody>
      </p:sp>
      <p:pic>
        <p:nvPicPr>
          <p:cNvPr id="14" name="Picture 19"/>
          <p:cNvPicPr>
            <a:picLocks/>
          </p:cNvPicPr>
          <p:nvPr/>
        </p:nvPicPr>
        <p:blipFill rotWithShape="1">
          <a:blip r:embed="rId3"/>
          <a:srcRect t="41752" b="40275"/>
          <a:stretch/>
        </p:blipFill>
        <p:spPr>
          <a:xfrm>
            <a:off x="1933537" y="3662000"/>
            <a:ext cx="9742526" cy="900000"/>
          </a:xfrm>
          <a:prstGeom prst="rect">
            <a:avLst/>
          </a:prstGeom>
        </p:spPr>
      </p:pic>
      <p:pic>
        <p:nvPicPr>
          <p:cNvPr id="15" name="Picture 20"/>
          <p:cNvPicPr>
            <a:picLocks/>
          </p:cNvPicPr>
          <p:nvPr/>
        </p:nvPicPr>
        <p:blipFill rotWithShape="1">
          <a:blip r:embed="rId3"/>
          <a:srcRect t="41752" b="40275"/>
          <a:stretch/>
        </p:blipFill>
        <p:spPr>
          <a:xfrm>
            <a:off x="2003956" y="4478007"/>
            <a:ext cx="9688973" cy="900000"/>
          </a:xfrm>
          <a:prstGeom prst="rect">
            <a:avLst/>
          </a:prstGeom>
        </p:spPr>
      </p:pic>
      <p:pic>
        <p:nvPicPr>
          <p:cNvPr id="16" name="Picture 21"/>
          <p:cNvPicPr>
            <a:picLocks/>
          </p:cNvPicPr>
          <p:nvPr/>
        </p:nvPicPr>
        <p:blipFill rotWithShape="1">
          <a:blip r:embed="rId3"/>
          <a:srcRect t="41752" b="40275"/>
          <a:stretch/>
        </p:blipFill>
        <p:spPr>
          <a:xfrm>
            <a:off x="2003957" y="5291740"/>
            <a:ext cx="9672107" cy="900000"/>
          </a:xfrm>
          <a:prstGeom prst="rect">
            <a:avLst/>
          </a:prstGeom>
        </p:spPr>
      </p:pic>
      <p:pic>
        <p:nvPicPr>
          <p:cNvPr id="17" name="Picture 22"/>
          <p:cNvPicPr>
            <a:picLocks/>
          </p:cNvPicPr>
          <p:nvPr/>
        </p:nvPicPr>
        <p:blipFill rotWithShape="1">
          <a:blip r:embed="rId3"/>
          <a:srcRect t="41752" b="40275"/>
          <a:stretch/>
        </p:blipFill>
        <p:spPr>
          <a:xfrm>
            <a:off x="2003958" y="6013463"/>
            <a:ext cx="9672106" cy="900000"/>
          </a:xfrm>
          <a:prstGeom prst="rect">
            <a:avLst/>
          </a:prstGeom>
        </p:spPr>
      </p:pic>
      <p:pic>
        <p:nvPicPr>
          <p:cNvPr id="18" name="Picture 19"/>
          <p:cNvPicPr>
            <a:picLocks/>
          </p:cNvPicPr>
          <p:nvPr/>
        </p:nvPicPr>
        <p:blipFill rotWithShape="1">
          <a:blip r:embed="rId3"/>
          <a:srcRect t="41752" b="40275"/>
          <a:stretch/>
        </p:blipFill>
        <p:spPr>
          <a:xfrm>
            <a:off x="1310295" y="2863712"/>
            <a:ext cx="10365768" cy="900000"/>
          </a:xfrm>
          <a:prstGeom prst="rect">
            <a:avLst/>
          </a:prstGeom>
        </p:spPr>
      </p:pic>
      <p:pic>
        <p:nvPicPr>
          <p:cNvPr id="19" name="Picture 19"/>
          <p:cNvPicPr>
            <a:picLocks/>
          </p:cNvPicPr>
          <p:nvPr/>
        </p:nvPicPr>
        <p:blipFill rotWithShape="1">
          <a:blip r:embed="rId3"/>
          <a:srcRect t="41752" b="40275"/>
          <a:stretch/>
        </p:blipFill>
        <p:spPr>
          <a:xfrm>
            <a:off x="1969622" y="2097731"/>
            <a:ext cx="9706441" cy="900000"/>
          </a:xfrm>
          <a:prstGeom prst="rect">
            <a:avLst/>
          </a:prstGeom>
        </p:spPr>
      </p:pic>
      <p:pic>
        <p:nvPicPr>
          <p:cNvPr id="20" name="Picture 19"/>
          <p:cNvPicPr>
            <a:picLocks/>
          </p:cNvPicPr>
          <p:nvPr/>
        </p:nvPicPr>
        <p:blipFill rotWithShape="1">
          <a:blip r:embed="rId3"/>
          <a:srcRect t="41752" b="40275"/>
          <a:stretch/>
        </p:blipFill>
        <p:spPr>
          <a:xfrm>
            <a:off x="1964274" y="1348613"/>
            <a:ext cx="9711789" cy="900000"/>
          </a:xfrm>
          <a:prstGeom prst="rect">
            <a:avLst/>
          </a:prstGeom>
        </p:spPr>
      </p:pic>
      <p:sp>
        <p:nvSpPr>
          <p:cNvPr id="7" name="Rectangle 3"/>
          <p:cNvSpPr/>
          <p:nvPr/>
        </p:nvSpPr>
        <p:spPr>
          <a:xfrm>
            <a:off x="1252330" y="1527728"/>
            <a:ext cx="717292" cy="56824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1</a:t>
            </a:r>
          </a:p>
        </p:txBody>
      </p:sp>
      <p:sp>
        <p:nvSpPr>
          <p:cNvPr id="8" name="Rectangle 23"/>
          <p:cNvSpPr/>
          <p:nvPr/>
        </p:nvSpPr>
        <p:spPr>
          <a:xfrm>
            <a:off x="1252330" y="2266073"/>
            <a:ext cx="717292" cy="5682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2</a:t>
            </a:r>
          </a:p>
        </p:txBody>
      </p:sp>
      <p:sp>
        <p:nvSpPr>
          <p:cNvPr id="9" name="Rectangle 24"/>
          <p:cNvSpPr/>
          <p:nvPr/>
        </p:nvSpPr>
        <p:spPr>
          <a:xfrm>
            <a:off x="1276930" y="3068048"/>
            <a:ext cx="717292" cy="56824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black"/>
                </a:solidFill>
              </a:rPr>
              <a:t>3</a:t>
            </a:r>
          </a:p>
        </p:txBody>
      </p:sp>
      <p:sp>
        <p:nvSpPr>
          <p:cNvPr id="10" name="Rectangle 25"/>
          <p:cNvSpPr/>
          <p:nvPr/>
        </p:nvSpPr>
        <p:spPr>
          <a:xfrm>
            <a:off x="1286665" y="3847639"/>
            <a:ext cx="717292" cy="56824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4</a:t>
            </a:r>
          </a:p>
        </p:txBody>
      </p:sp>
      <p:sp>
        <p:nvSpPr>
          <p:cNvPr id="11" name="Rectangle 26"/>
          <p:cNvSpPr/>
          <p:nvPr/>
        </p:nvSpPr>
        <p:spPr>
          <a:xfrm>
            <a:off x="1286665" y="4630685"/>
            <a:ext cx="717292" cy="56824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5</a:t>
            </a:r>
          </a:p>
        </p:txBody>
      </p:sp>
      <p:sp>
        <p:nvSpPr>
          <p:cNvPr id="12" name="Rectangle 27"/>
          <p:cNvSpPr/>
          <p:nvPr/>
        </p:nvSpPr>
        <p:spPr>
          <a:xfrm>
            <a:off x="1280179" y="5457618"/>
            <a:ext cx="717292" cy="568245"/>
          </a:xfrm>
          <a:prstGeom prst="rect">
            <a:avLst/>
          </a:prstGeom>
          <a:solidFill>
            <a:srgbClr val="FF66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6</a:t>
            </a:r>
          </a:p>
        </p:txBody>
      </p:sp>
      <p:sp>
        <p:nvSpPr>
          <p:cNvPr id="13" name="Rectangle 28"/>
          <p:cNvSpPr/>
          <p:nvPr/>
        </p:nvSpPr>
        <p:spPr>
          <a:xfrm>
            <a:off x="1269787" y="6197142"/>
            <a:ext cx="717292" cy="56824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prstClr val="white"/>
                </a:solidFill>
              </a:rPr>
              <a:t>7</a:t>
            </a:r>
          </a:p>
        </p:txBody>
      </p:sp>
      <p:sp>
        <p:nvSpPr>
          <p:cNvPr id="22" name="Rectangle 1"/>
          <p:cNvSpPr/>
          <p:nvPr/>
        </p:nvSpPr>
        <p:spPr>
          <a:xfrm>
            <a:off x="2174716" y="1516312"/>
            <a:ext cx="9284017" cy="522971"/>
          </a:xfrm>
          <a:prstGeom prst="rect">
            <a:avLst/>
          </a:prstGeom>
          <a:noFill/>
        </p:spPr>
        <p:txBody>
          <a:bodyPr wrap="square" lIns="91440" tIns="45720" rIns="91440" bIns="45720">
            <a:noAutofit/>
          </a:bodyPr>
          <a:lstStyle/>
          <a:p>
            <a:pPr algn="ctr"/>
            <a:r>
              <a:rPr lang="nl-BE" sz="1600" b="1"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Onthalen en verhelderen van de vraag</a:t>
            </a:r>
            <a:r>
              <a:rPr lang="nl-BE" sz="16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 </a:t>
            </a:r>
            <a:r>
              <a:rPr lang="nl-BE" sz="1600" b="1" i="1" u="sng"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 </a:t>
            </a:r>
            <a:endParaRPr lang="nl-BE" sz="1600" i="1" dirty="0" smtClean="0">
              <a:solidFill>
                <a:srgbClr val="008000"/>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nl-BE" sz="1600" dirty="0" smtClean="0">
                <a:latin typeface="Calibri" panose="020F0502020204030204" pitchFamily="34" charset="0"/>
                <a:ea typeface="Times New Roman" panose="02020603050405020304" pitchFamily="18" charset="0"/>
                <a:cs typeface="Times New Roman" panose="02020603050405020304" pitchFamily="18" charset="0"/>
              </a:rPr>
              <a:t>kinderen/jongeren </a:t>
            </a:r>
            <a:r>
              <a:rPr lang="nl-BE" sz="1600" dirty="0">
                <a:latin typeface="Calibri" panose="020F0502020204030204" pitchFamily="34" charset="0"/>
                <a:ea typeface="Times New Roman" panose="02020603050405020304" pitchFamily="18" charset="0"/>
                <a:cs typeface="Times New Roman" panose="02020603050405020304" pitchFamily="18" charset="0"/>
              </a:rPr>
              <a:t>(en hun context) met een hulpvraag toe te leiden naar een gepast aanbod, intern of extern</a:t>
            </a:r>
            <a:r>
              <a:rPr lang="nl-BE" sz="1600" i="1" dirty="0">
                <a:latin typeface="Calibri" panose="020F0502020204030204" pitchFamily="34" charset="0"/>
                <a:ea typeface="Times New Roman" panose="02020603050405020304" pitchFamily="18" charset="0"/>
                <a:cs typeface="Times New Roman" panose="02020603050405020304" pitchFamily="18" charset="0"/>
              </a:rPr>
              <a:t> </a:t>
            </a:r>
            <a:r>
              <a:rPr lang="nl-BE" sz="1600" dirty="0">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lang="nl-BE" sz="1200" dirty="0">
              <a:latin typeface="Times New Roman" panose="02020603050405020304" pitchFamily="18" charset="0"/>
              <a:ea typeface="Times New Roman" panose="02020603050405020304" pitchFamily="18" charset="0"/>
            </a:endParaRPr>
          </a:p>
        </p:txBody>
      </p:sp>
      <p:sp>
        <p:nvSpPr>
          <p:cNvPr id="23" name="Rectangle 10"/>
          <p:cNvSpPr/>
          <p:nvPr/>
        </p:nvSpPr>
        <p:spPr>
          <a:xfrm>
            <a:off x="2198001" y="2181864"/>
            <a:ext cx="9284017" cy="530755"/>
          </a:xfrm>
          <a:prstGeom prst="rect">
            <a:avLst/>
          </a:prstGeom>
          <a:noFill/>
        </p:spPr>
        <p:txBody>
          <a:bodyPr wrap="square" lIns="91440" tIns="45720" rIns="91440" bIns="45720">
            <a:noAutofit/>
          </a:bodyPr>
          <a:lstStyle/>
          <a:p>
            <a:pPr algn="ctr"/>
            <a:r>
              <a:rPr lang="nl-BE" sz="1600" b="1"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Handelingsgericht adviseren</a:t>
            </a:r>
            <a:r>
              <a:rPr lang="nl-BE" sz="2000" b="1" i="1" u="sng"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 </a:t>
            </a:r>
            <a:r>
              <a:rPr lang="nl-BE" sz="1600" b="1" i="1" u="sng"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 </a:t>
            </a:r>
            <a:endParaRPr lang="nl-BE" sz="1600" i="1" dirty="0" smtClean="0">
              <a:solidFill>
                <a:srgbClr val="008000"/>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nl-BE" sz="1600" dirty="0" smtClean="0">
                <a:latin typeface="Calibri" panose="020F0502020204030204" pitchFamily="34" charset="0"/>
                <a:ea typeface="Times New Roman" panose="02020603050405020304" pitchFamily="18" charset="0"/>
                <a:cs typeface="Times New Roman" panose="02020603050405020304" pitchFamily="18" charset="0"/>
              </a:rPr>
              <a:t>de </a:t>
            </a:r>
            <a:r>
              <a:rPr lang="nl-BE" sz="1600" dirty="0">
                <a:latin typeface="Calibri" panose="020F0502020204030204" pitchFamily="34" charset="0"/>
                <a:ea typeface="Times New Roman" panose="02020603050405020304" pitchFamily="18" charset="0"/>
                <a:cs typeface="Times New Roman" panose="02020603050405020304" pitchFamily="18" charset="0"/>
              </a:rPr>
              <a:t>vraagsteller de gepaste informatie te geven om in functie van de leerling gerichte stappen te kunnen zetten</a:t>
            </a:r>
            <a:r>
              <a:rPr lang="nl-BE" b="1" i="1" u="sng" dirty="0">
                <a:latin typeface="Calibri" panose="020F0502020204030204" pitchFamily="34" charset="0"/>
                <a:ea typeface="Times New Roman" panose="02020603050405020304" pitchFamily="18" charset="0"/>
                <a:cs typeface="Times New Roman" panose="02020603050405020304" pitchFamily="18" charset="0"/>
              </a:rPr>
              <a:t> </a:t>
            </a:r>
            <a:endParaRPr lang="nl-BE" sz="1200" dirty="0">
              <a:latin typeface="Times New Roman" panose="02020603050405020304" pitchFamily="18" charset="0"/>
              <a:ea typeface="Times New Roman" panose="02020603050405020304" pitchFamily="18" charset="0"/>
            </a:endParaRPr>
          </a:p>
        </p:txBody>
      </p:sp>
      <p:sp>
        <p:nvSpPr>
          <p:cNvPr id="24" name="Rectangle 11"/>
          <p:cNvSpPr/>
          <p:nvPr/>
        </p:nvSpPr>
        <p:spPr>
          <a:xfrm>
            <a:off x="1669774" y="2865504"/>
            <a:ext cx="10095561" cy="583913"/>
          </a:xfrm>
          <a:prstGeom prst="rect">
            <a:avLst/>
          </a:prstGeom>
          <a:noFill/>
        </p:spPr>
        <p:txBody>
          <a:bodyPr wrap="square" lIns="91440" tIns="45720" rIns="91440" bIns="45720">
            <a:noAutofit/>
          </a:bodyPr>
          <a:lstStyle/>
          <a:p>
            <a:pPr algn="ctr" fontAlgn="base">
              <a:lnSpc>
                <a:spcPct val="107000"/>
              </a:lnSpc>
            </a:pPr>
            <a:r>
              <a:rPr lang="nl-BE" sz="1600" b="1"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Handelingsgericht diagnosticeren, begeleiden en coördineren </a:t>
            </a:r>
            <a:r>
              <a:rPr lang="nl-BE" sz="1600" b="1" i="1" u="sng"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teneinde </a:t>
            </a:r>
            <a:endParaRPr lang="nl-BE" sz="1600" b="1" i="1" u="sng" dirty="0" smtClean="0">
              <a:solidFill>
                <a:srgbClr val="008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base">
              <a:lnSpc>
                <a:spcPct val="107000"/>
              </a:lnSpc>
            </a:pPr>
            <a:r>
              <a:rPr lang="nl-BE" sz="16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leerlingen </a:t>
            </a:r>
            <a:r>
              <a:rPr lang="nl-BE" sz="16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(en ouders) maximaal te laten participeren aan het onderwijsleerproces door goede afstemming </a:t>
            </a:r>
            <a:r>
              <a:rPr lang="nl-BE" sz="16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op de onderwijs- </a:t>
            </a:r>
            <a:r>
              <a:rPr lang="nl-BE" sz="16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en </a:t>
            </a:r>
            <a:r>
              <a:rPr lang="nl-BE" sz="1600" dirty="0" smtClean="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opvoedingsbehoeften</a:t>
            </a:r>
            <a:r>
              <a:rPr lang="nl-BE" sz="1600" dirty="0">
                <a:latin typeface="Times New Roman" panose="02020603050405020304" pitchFamily="18" charset="0"/>
                <a:ea typeface="Times New Roman" panose="02020603050405020304" pitchFamily="18" charset="0"/>
              </a:rPr>
              <a:t> </a:t>
            </a:r>
            <a:endParaRPr lang="nl-BE" sz="1200" dirty="0">
              <a:latin typeface="Times New Roman" panose="02020603050405020304" pitchFamily="18" charset="0"/>
              <a:ea typeface="Times New Roman" panose="02020603050405020304" pitchFamily="18" charset="0"/>
            </a:endParaRPr>
          </a:p>
        </p:txBody>
      </p:sp>
      <p:sp>
        <p:nvSpPr>
          <p:cNvPr id="25" name="Rectangle 12"/>
          <p:cNvSpPr/>
          <p:nvPr/>
        </p:nvSpPr>
        <p:spPr>
          <a:xfrm>
            <a:off x="1878845" y="3783933"/>
            <a:ext cx="9886490" cy="588115"/>
          </a:xfrm>
          <a:prstGeom prst="rect">
            <a:avLst/>
          </a:prstGeom>
          <a:noFill/>
        </p:spPr>
        <p:txBody>
          <a:bodyPr wrap="square" lIns="91440" tIns="45720" rIns="91440" bIns="45720">
            <a:spAutoFit/>
          </a:bodyPr>
          <a:lstStyle/>
          <a:p>
            <a:pPr algn="ctr"/>
            <a:r>
              <a:rPr lang="nl-BE" sz="1600" b="1"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Handelingsgericht diagnosticeren</a:t>
            </a:r>
            <a:r>
              <a:rPr lang="nl-BE" sz="1600" b="1" dirty="0">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 begeleiden en coördineren in verontrustende situaties</a:t>
            </a:r>
            <a:r>
              <a:rPr lang="nl-BE" sz="1600" b="1" u="sng" dirty="0">
                <a:latin typeface="Calibri" panose="020F0502020204030204" pitchFamily="34" charset="0"/>
                <a:ea typeface="Times New Roman" panose="02020603050405020304" pitchFamily="18" charset="0"/>
                <a:cs typeface="Times New Roman" panose="02020603050405020304" pitchFamily="18" charset="0"/>
              </a:rPr>
              <a:t> </a:t>
            </a:r>
            <a:r>
              <a:rPr lang="nl-BE" sz="1600" b="1" i="1" u="sng"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teneinde</a:t>
            </a:r>
            <a:r>
              <a:rPr lang="nl-BE" sz="1600" dirty="0">
                <a:latin typeface="Calibri" panose="020F0502020204030204" pitchFamily="34" charset="0"/>
                <a:ea typeface="Times New Roman" panose="02020603050405020304" pitchFamily="18" charset="0"/>
                <a:cs typeface="Times New Roman" panose="02020603050405020304" pitchFamily="18" charset="0"/>
              </a:rPr>
              <a:t> </a:t>
            </a:r>
            <a:endParaRPr lang="nl-BE" sz="1600" dirty="0" smtClean="0">
              <a:latin typeface="Calibri" panose="020F0502020204030204" pitchFamily="34" charset="0"/>
              <a:ea typeface="Times New Roman" panose="02020603050405020304" pitchFamily="18" charset="0"/>
              <a:cs typeface="Times New Roman" panose="02020603050405020304" pitchFamily="18" charset="0"/>
            </a:endParaRPr>
          </a:p>
          <a:p>
            <a:pPr algn="ctr"/>
            <a:r>
              <a:rPr lang="nl-BE" sz="1600" dirty="0" smtClean="0">
                <a:latin typeface="Calibri" panose="020F0502020204030204" pitchFamily="34" charset="0"/>
                <a:ea typeface="Times New Roman" panose="02020603050405020304" pitchFamily="18" charset="0"/>
                <a:cs typeface="Times New Roman" panose="02020603050405020304" pitchFamily="18" charset="0"/>
              </a:rPr>
              <a:t>via </a:t>
            </a:r>
            <a:r>
              <a:rPr lang="nl-BE" sz="1600" dirty="0">
                <a:latin typeface="Calibri" panose="020F0502020204030204" pitchFamily="34" charset="0"/>
                <a:ea typeface="Times New Roman" panose="02020603050405020304" pitchFamily="18" charset="0"/>
                <a:cs typeface="Times New Roman" panose="02020603050405020304" pitchFamily="18" charset="0"/>
              </a:rPr>
              <a:t>aanklampend werken de ontwikkelingskansen van leerlingen te vrijwaren en veiligheid te garanderen</a:t>
            </a:r>
            <a:endParaRPr lang="nl-BE" sz="1200" dirty="0">
              <a:latin typeface="Times New Roman" panose="02020603050405020304" pitchFamily="18" charset="0"/>
              <a:ea typeface="Times New Roman" panose="02020603050405020304" pitchFamily="18" charset="0"/>
            </a:endParaRPr>
          </a:p>
        </p:txBody>
      </p:sp>
      <p:sp>
        <p:nvSpPr>
          <p:cNvPr id="26" name="Rectangle 13"/>
          <p:cNvSpPr/>
          <p:nvPr/>
        </p:nvSpPr>
        <p:spPr>
          <a:xfrm>
            <a:off x="1937029" y="4508184"/>
            <a:ext cx="9759392" cy="742945"/>
          </a:xfrm>
          <a:prstGeom prst="rect">
            <a:avLst/>
          </a:prstGeom>
          <a:noFill/>
        </p:spPr>
        <p:txBody>
          <a:bodyPr wrap="square" lIns="91440" tIns="45720" rIns="91440" bIns="45720">
            <a:noAutofit/>
          </a:bodyPr>
          <a:lstStyle/>
          <a:p>
            <a:pPr algn="ctr"/>
            <a:r>
              <a:rPr lang="nl-BE" sz="1600" b="1"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Collectief objectief informeren </a:t>
            </a:r>
            <a:r>
              <a:rPr lang="nl-BE" sz="16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over het onderwijslandschap, het studiekeuzeproces en de arbeidsmarkt </a:t>
            </a:r>
            <a:r>
              <a:rPr lang="nl-BE" sz="1600" b="1" i="1" u="sng"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teneinde </a:t>
            </a:r>
            <a:r>
              <a:rPr lang="nl-BE" sz="1600" dirty="0">
                <a:latin typeface="Calibri" panose="020F0502020204030204" pitchFamily="34" charset="0"/>
                <a:ea typeface="Times New Roman" panose="02020603050405020304" pitchFamily="18" charset="0"/>
                <a:cs typeface="Times New Roman" panose="02020603050405020304" pitchFamily="18" charset="0"/>
              </a:rPr>
              <a:t>leerlingen</a:t>
            </a:r>
            <a:r>
              <a:rPr lang="nl-BE" sz="1600" i="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 </a:t>
            </a:r>
            <a:r>
              <a:rPr lang="nl-BE" sz="1600" dirty="0" smtClean="0">
                <a:latin typeface="Calibri" panose="020F0502020204030204" pitchFamily="34" charset="0"/>
                <a:ea typeface="Times New Roman" panose="02020603050405020304" pitchFamily="18" charset="0"/>
                <a:cs typeface="Times New Roman" panose="02020603050405020304" pitchFamily="18" charset="0"/>
              </a:rPr>
              <a:t>en ouders </a:t>
            </a:r>
            <a:r>
              <a:rPr lang="nl-BE" sz="1600" dirty="0">
                <a:latin typeface="Calibri" panose="020F0502020204030204" pitchFamily="34" charset="0"/>
                <a:ea typeface="Times New Roman" panose="02020603050405020304" pitchFamily="18" charset="0"/>
                <a:cs typeface="Times New Roman" panose="02020603050405020304" pitchFamily="18" charset="0"/>
              </a:rPr>
              <a:t>in staat te stellen tot het maken van juiste keuzes, die het welbevinden, de betrokkenheid en kwalificatie kunnen bevorderen</a:t>
            </a:r>
            <a:endParaRPr lang="nl-BE" sz="1200" dirty="0">
              <a:latin typeface="Times New Roman" panose="02020603050405020304" pitchFamily="18" charset="0"/>
              <a:ea typeface="Times New Roman" panose="02020603050405020304" pitchFamily="18" charset="0"/>
            </a:endParaRPr>
          </a:p>
          <a:p>
            <a:pPr algn="ctr"/>
            <a:r>
              <a:rPr lang="nl-BE" sz="1600" dirty="0">
                <a:latin typeface="Times New Roman" panose="02020603050405020304" pitchFamily="18" charset="0"/>
                <a:ea typeface="Times New Roman" panose="02020603050405020304" pitchFamily="18" charset="0"/>
              </a:rPr>
              <a:t> </a:t>
            </a:r>
            <a:endParaRPr lang="nl-BE" sz="1200" dirty="0">
              <a:latin typeface="Times New Roman" panose="02020603050405020304" pitchFamily="18" charset="0"/>
              <a:ea typeface="Times New Roman" panose="02020603050405020304" pitchFamily="18" charset="0"/>
            </a:endParaRPr>
          </a:p>
        </p:txBody>
      </p:sp>
      <p:sp>
        <p:nvSpPr>
          <p:cNvPr id="27" name="Rectangle 14"/>
          <p:cNvSpPr/>
          <p:nvPr/>
        </p:nvSpPr>
        <p:spPr>
          <a:xfrm>
            <a:off x="1911156" y="5425348"/>
            <a:ext cx="9787287" cy="588115"/>
          </a:xfrm>
          <a:prstGeom prst="rect">
            <a:avLst/>
          </a:prstGeom>
          <a:noFill/>
        </p:spPr>
        <p:txBody>
          <a:bodyPr wrap="square" lIns="91440" tIns="45720" rIns="91440" bIns="45720">
            <a:spAutoFit/>
          </a:bodyPr>
          <a:lstStyle/>
          <a:p>
            <a:pPr algn="ctr"/>
            <a:r>
              <a:rPr lang="nl-BE" sz="1600" b="1"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Signaleren en/of inhoudelijke expertise inbrengen in de school </a:t>
            </a:r>
            <a:r>
              <a:rPr lang="nl-BE" sz="1600" b="1" i="1" u="sng"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 </a:t>
            </a:r>
            <a:endParaRPr lang="nl-BE" sz="1600" i="1" dirty="0" smtClean="0">
              <a:solidFill>
                <a:srgbClr val="008000"/>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nl-BE" sz="1600" dirty="0" smtClean="0">
                <a:latin typeface="Calibri" panose="020F0502020204030204" pitchFamily="34" charset="0"/>
                <a:ea typeface="Times New Roman" panose="02020603050405020304" pitchFamily="18" charset="0"/>
                <a:cs typeface="Times New Roman" panose="02020603050405020304" pitchFamily="18" charset="0"/>
              </a:rPr>
              <a:t>te </a:t>
            </a:r>
            <a:r>
              <a:rPr lang="nl-BE" sz="1600" dirty="0">
                <a:latin typeface="Calibri" panose="020F0502020204030204" pitchFamily="34" charset="0"/>
                <a:ea typeface="Times New Roman" panose="02020603050405020304" pitchFamily="18" charset="0"/>
                <a:cs typeface="Times New Roman" panose="02020603050405020304" pitchFamily="18" charset="0"/>
              </a:rPr>
              <a:t>faciliteren dat schoolteams en leerkrachten planmatig en zelfstandig de zorg voor al hun leerlingen opnemen</a:t>
            </a:r>
            <a:endParaRPr lang="nl-BE" sz="1200" dirty="0">
              <a:latin typeface="Times New Roman" panose="02020603050405020304" pitchFamily="18" charset="0"/>
              <a:ea typeface="Times New Roman" panose="02020603050405020304" pitchFamily="18" charset="0"/>
            </a:endParaRPr>
          </a:p>
        </p:txBody>
      </p:sp>
      <p:sp>
        <p:nvSpPr>
          <p:cNvPr id="28" name="Rectangle 15"/>
          <p:cNvSpPr/>
          <p:nvPr/>
        </p:nvSpPr>
        <p:spPr>
          <a:xfrm>
            <a:off x="2100369" y="6164530"/>
            <a:ext cx="9408859" cy="588115"/>
          </a:xfrm>
          <a:prstGeom prst="rect">
            <a:avLst/>
          </a:prstGeom>
          <a:noFill/>
        </p:spPr>
        <p:txBody>
          <a:bodyPr wrap="square" lIns="91440" tIns="45720" rIns="91440" bIns="45720">
            <a:spAutoFit/>
          </a:bodyPr>
          <a:lstStyle/>
          <a:p>
            <a:pPr algn="ctr"/>
            <a:r>
              <a:rPr lang="nl-BE" sz="1600"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Uitvoeren van </a:t>
            </a:r>
            <a:r>
              <a:rPr lang="nl-BE" sz="1600" b="1" dirty="0">
                <a:solidFill>
                  <a:srgbClr val="000000"/>
                </a:solidFill>
                <a:effectLst>
                  <a:outerShdw blurRad="38100" dist="19050" dir="2700000" algn="tl">
                    <a:srgbClr val="000000">
                      <a:alpha val="40000"/>
                    </a:srgbClr>
                  </a:outerShdw>
                </a:effectLst>
                <a:latin typeface="Calibri" panose="020F0502020204030204" pitchFamily="34" charset="0"/>
                <a:ea typeface="Times New Roman" panose="02020603050405020304" pitchFamily="18" charset="0"/>
                <a:cs typeface="Times New Roman" panose="02020603050405020304" pitchFamily="18" charset="0"/>
              </a:rPr>
              <a:t>medische activiteiten in het kader van preventie </a:t>
            </a:r>
            <a:r>
              <a:rPr lang="nl-BE" sz="1600" b="1" i="1" u="sng"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teneinde</a:t>
            </a:r>
            <a:r>
              <a:rPr lang="nl-BE" sz="1600" i="1"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 </a:t>
            </a:r>
            <a:endParaRPr lang="nl-BE" sz="1600" i="1" dirty="0" smtClean="0">
              <a:solidFill>
                <a:srgbClr val="008000"/>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nl-BE" sz="1600" dirty="0" smtClean="0">
                <a:latin typeface="Calibri" panose="020F0502020204030204" pitchFamily="34" charset="0"/>
                <a:ea typeface="Times New Roman" panose="02020603050405020304" pitchFamily="18" charset="0"/>
                <a:cs typeface="Times New Roman" panose="02020603050405020304" pitchFamily="18" charset="0"/>
              </a:rPr>
              <a:t>tijdig </a:t>
            </a:r>
            <a:r>
              <a:rPr lang="nl-BE" sz="1600" dirty="0">
                <a:latin typeface="Calibri" panose="020F0502020204030204" pitchFamily="34" charset="0"/>
                <a:ea typeface="Times New Roman" panose="02020603050405020304" pitchFamily="18" charset="0"/>
                <a:cs typeface="Times New Roman" panose="02020603050405020304" pitchFamily="18" charset="0"/>
              </a:rPr>
              <a:t>bepaalde (</a:t>
            </a:r>
            <a:r>
              <a:rPr lang="nl-BE" sz="1600" dirty="0" err="1">
                <a:latin typeface="Calibri" panose="020F0502020204030204" pitchFamily="34" charset="0"/>
                <a:ea typeface="Times New Roman" panose="02020603050405020304" pitchFamily="18" charset="0"/>
                <a:cs typeface="Times New Roman" panose="02020603050405020304" pitchFamily="18" charset="0"/>
              </a:rPr>
              <a:t>psycho</a:t>
            </a:r>
            <a:r>
              <a:rPr lang="nl-BE" sz="1600" dirty="0">
                <a:latin typeface="Calibri" panose="020F0502020204030204" pitchFamily="34" charset="0"/>
                <a:ea typeface="Times New Roman" panose="02020603050405020304" pitchFamily="18" charset="0"/>
                <a:cs typeface="Times New Roman" panose="02020603050405020304" pitchFamily="18" charset="0"/>
              </a:rPr>
              <a:t>-) somatische problemen op te sporen en te voorkomen</a:t>
            </a:r>
            <a:endParaRPr lang="nl-BE"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702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Spelregels</a:t>
            </a:r>
            <a:endParaRPr lang="nl-BE" dirty="0"/>
          </a:p>
        </p:txBody>
      </p:sp>
    </p:spTree>
    <p:extLst>
      <p:ext uri="{BB962C8B-B14F-4D97-AF65-F5344CB8AC3E}">
        <p14:creationId xmlns:p14="http://schemas.microsoft.com/office/powerpoint/2010/main" val="7458993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Nieuwe teams in de centra</a:t>
            </a:r>
            <a:endParaRPr lang="nl-BE" dirty="0"/>
          </a:p>
        </p:txBody>
      </p:sp>
      <p:sp>
        <p:nvSpPr>
          <p:cNvPr id="29" name="Rectangle 3"/>
          <p:cNvSpPr/>
          <p:nvPr/>
        </p:nvSpPr>
        <p:spPr>
          <a:xfrm>
            <a:off x="899001" y="3037241"/>
            <a:ext cx="466626" cy="40937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schemeClr val="bg1"/>
                </a:solidFill>
                <a:effectLst/>
                <a:uLnTx/>
                <a:uFillTx/>
              </a:rPr>
              <a:t>1</a:t>
            </a:r>
          </a:p>
        </p:txBody>
      </p:sp>
      <p:sp>
        <p:nvSpPr>
          <p:cNvPr id="30" name="Rectangle 4"/>
          <p:cNvSpPr/>
          <p:nvPr/>
        </p:nvSpPr>
        <p:spPr>
          <a:xfrm>
            <a:off x="1775694" y="2390481"/>
            <a:ext cx="466626" cy="40937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sysClr val="windowText" lastClr="000000"/>
                </a:solidFill>
                <a:effectLst/>
                <a:uLnTx/>
                <a:uFillTx/>
              </a:rPr>
              <a:t>2</a:t>
            </a:r>
          </a:p>
        </p:txBody>
      </p:sp>
      <p:sp>
        <p:nvSpPr>
          <p:cNvPr id="31" name="Rectangle 6"/>
          <p:cNvSpPr/>
          <p:nvPr/>
        </p:nvSpPr>
        <p:spPr>
          <a:xfrm>
            <a:off x="1390299" y="4761120"/>
            <a:ext cx="466626" cy="40937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sysClr val="windowText" lastClr="000000"/>
                </a:solidFill>
                <a:effectLst/>
                <a:uLnTx/>
                <a:uFillTx/>
              </a:rPr>
              <a:t>5</a:t>
            </a:r>
          </a:p>
        </p:txBody>
      </p:sp>
      <p:sp>
        <p:nvSpPr>
          <p:cNvPr id="32" name="Rectangle 7"/>
          <p:cNvSpPr/>
          <p:nvPr/>
        </p:nvSpPr>
        <p:spPr>
          <a:xfrm>
            <a:off x="2055767" y="3340031"/>
            <a:ext cx="466626" cy="409379"/>
          </a:xfrm>
          <a:prstGeom prst="rect">
            <a:avLst/>
          </a:prstGeom>
          <a:solidFill>
            <a:srgbClr val="FF66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sysClr val="windowText" lastClr="000000"/>
                </a:solidFill>
                <a:effectLst/>
                <a:uLnTx/>
                <a:uFillTx/>
              </a:rPr>
              <a:t>6</a:t>
            </a:r>
          </a:p>
        </p:txBody>
      </p:sp>
      <p:sp>
        <p:nvSpPr>
          <p:cNvPr id="35" name="Rectangle 10"/>
          <p:cNvSpPr/>
          <p:nvPr/>
        </p:nvSpPr>
        <p:spPr>
          <a:xfrm>
            <a:off x="3360152" y="4802579"/>
            <a:ext cx="466626" cy="40937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sysClr val="windowText" lastClr="000000"/>
                </a:solidFill>
                <a:effectLst/>
                <a:uLnTx/>
                <a:uFillTx/>
              </a:rPr>
              <a:t>7</a:t>
            </a:r>
          </a:p>
        </p:txBody>
      </p:sp>
      <p:sp>
        <p:nvSpPr>
          <p:cNvPr id="38" name="Vrije vorm 37"/>
          <p:cNvSpPr/>
          <p:nvPr/>
        </p:nvSpPr>
        <p:spPr>
          <a:xfrm>
            <a:off x="3216126" y="4559582"/>
            <a:ext cx="777240" cy="834390"/>
          </a:xfrm>
          <a:custGeom>
            <a:avLst/>
            <a:gdLst>
              <a:gd name="connsiteX0" fmla="*/ 182880 w 777240"/>
              <a:gd name="connsiteY0" fmla="*/ 0 h 834390"/>
              <a:gd name="connsiteX1" fmla="*/ 182880 w 777240"/>
              <a:gd name="connsiteY1" fmla="*/ 0 h 834390"/>
              <a:gd name="connsiteX2" fmla="*/ 91440 w 777240"/>
              <a:gd name="connsiteY2" fmla="*/ 45720 h 834390"/>
              <a:gd name="connsiteX3" fmla="*/ 57150 w 777240"/>
              <a:gd name="connsiteY3" fmla="*/ 182880 h 834390"/>
              <a:gd name="connsiteX4" fmla="*/ 22860 w 777240"/>
              <a:gd name="connsiteY4" fmla="*/ 251460 h 834390"/>
              <a:gd name="connsiteX5" fmla="*/ 11430 w 777240"/>
              <a:gd name="connsiteY5" fmla="*/ 297180 h 834390"/>
              <a:gd name="connsiteX6" fmla="*/ 0 w 777240"/>
              <a:gd name="connsiteY6" fmla="*/ 331470 h 834390"/>
              <a:gd name="connsiteX7" fmla="*/ 11430 w 777240"/>
              <a:gd name="connsiteY7" fmla="*/ 594360 h 834390"/>
              <a:gd name="connsiteX8" fmla="*/ 34290 w 777240"/>
              <a:gd name="connsiteY8" fmla="*/ 685800 h 834390"/>
              <a:gd name="connsiteX9" fmla="*/ 80010 w 777240"/>
              <a:gd name="connsiteY9" fmla="*/ 754380 h 834390"/>
              <a:gd name="connsiteX10" fmla="*/ 148590 w 777240"/>
              <a:gd name="connsiteY10" fmla="*/ 777240 h 834390"/>
              <a:gd name="connsiteX11" fmla="*/ 182880 w 777240"/>
              <a:gd name="connsiteY11" fmla="*/ 788670 h 834390"/>
              <a:gd name="connsiteX12" fmla="*/ 377190 w 777240"/>
              <a:gd name="connsiteY12" fmla="*/ 822960 h 834390"/>
              <a:gd name="connsiteX13" fmla="*/ 411480 w 777240"/>
              <a:gd name="connsiteY13" fmla="*/ 834390 h 834390"/>
              <a:gd name="connsiteX14" fmla="*/ 605790 w 777240"/>
              <a:gd name="connsiteY14" fmla="*/ 822960 h 834390"/>
              <a:gd name="connsiteX15" fmla="*/ 640080 w 777240"/>
              <a:gd name="connsiteY15" fmla="*/ 811530 h 834390"/>
              <a:gd name="connsiteX16" fmla="*/ 685800 w 777240"/>
              <a:gd name="connsiteY16" fmla="*/ 800100 h 834390"/>
              <a:gd name="connsiteX17" fmla="*/ 708660 w 777240"/>
              <a:gd name="connsiteY17" fmla="*/ 708660 h 834390"/>
              <a:gd name="connsiteX18" fmla="*/ 720090 w 777240"/>
              <a:gd name="connsiteY18" fmla="*/ 674370 h 834390"/>
              <a:gd name="connsiteX19" fmla="*/ 731520 w 777240"/>
              <a:gd name="connsiteY19" fmla="*/ 628650 h 834390"/>
              <a:gd name="connsiteX20" fmla="*/ 765810 w 777240"/>
              <a:gd name="connsiteY20" fmla="*/ 525780 h 834390"/>
              <a:gd name="connsiteX21" fmla="*/ 777240 w 777240"/>
              <a:gd name="connsiteY21" fmla="*/ 491490 h 834390"/>
              <a:gd name="connsiteX22" fmla="*/ 765810 w 777240"/>
              <a:gd name="connsiteY22" fmla="*/ 342900 h 834390"/>
              <a:gd name="connsiteX23" fmla="*/ 742950 w 777240"/>
              <a:gd name="connsiteY23" fmla="*/ 274320 h 834390"/>
              <a:gd name="connsiteX24" fmla="*/ 708660 w 777240"/>
              <a:gd name="connsiteY24" fmla="*/ 251460 h 834390"/>
              <a:gd name="connsiteX25" fmla="*/ 685800 w 777240"/>
              <a:gd name="connsiteY25" fmla="*/ 182880 h 834390"/>
              <a:gd name="connsiteX26" fmla="*/ 651510 w 777240"/>
              <a:gd name="connsiteY26" fmla="*/ 160020 h 834390"/>
              <a:gd name="connsiteX27" fmla="*/ 548640 w 777240"/>
              <a:gd name="connsiteY27" fmla="*/ 125730 h 834390"/>
              <a:gd name="connsiteX28" fmla="*/ 445770 w 777240"/>
              <a:gd name="connsiteY28" fmla="*/ 91440 h 834390"/>
              <a:gd name="connsiteX29" fmla="*/ 411480 w 777240"/>
              <a:gd name="connsiteY29" fmla="*/ 80010 h 834390"/>
              <a:gd name="connsiteX30" fmla="*/ 297180 w 777240"/>
              <a:gd name="connsiteY30" fmla="*/ 68580 h 834390"/>
              <a:gd name="connsiteX31" fmla="*/ 240030 w 777240"/>
              <a:gd name="connsiteY31" fmla="*/ 22860 h 834390"/>
              <a:gd name="connsiteX32" fmla="*/ 182880 w 777240"/>
              <a:gd name="connsiteY32" fmla="*/ 0 h 8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7240" h="834390">
                <a:moveTo>
                  <a:pt x="182880" y="0"/>
                </a:moveTo>
                <a:lnTo>
                  <a:pt x="182880" y="0"/>
                </a:lnTo>
                <a:cubicBezTo>
                  <a:pt x="152400" y="15240"/>
                  <a:pt x="119358" y="26178"/>
                  <a:pt x="91440" y="45720"/>
                </a:cubicBezTo>
                <a:cubicBezTo>
                  <a:pt x="52864" y="72723"/>
                  <a:pt x="61504" y="156754"/>
                  <a:pt x="57150" y="182880"/>
                </a:cubicBezTo>
                <a:cubicBezTo>
                  <a:pt x="51892" y="214428"/>
                  <a:pt x="40413" y="225130"/>
                  <a:pt x="22860" y="251460"/>
                </a:cubicBezTo>
                <a:cubicBezTo>
                  <a:pt x="19050" y="266700"/>
                  <a:pt x="15746" y="282075"/>
                  <a:pt x="11430" y="297180"/>
                </a:cubicBezTo>
                <a:cubicBezTo>
                  <a:pt x="8120" y="308765"/>
                  <a:pt x="0" y="319422"/>
                  <a:pt x="0" y="331470"/>
                </a:cubicBezTo>
                <a:cubicBezTo>
                  <a:pt x="0" y="419183"/>
                  <a:pt x="5181" y="506870"/>
                  <a:pt x="11430" y="594360"/>
                </a:cubicBezTo>
                <a:cubicBezTo>
                  <a:pt x="12261" y="605989"/>
                  <a:pt x="24755" y="668638"/>
                  <a:pt x="34290" y="685800"/>
                </a:cubicBezTo>
                <a:cubicBezTo>
                  <a:pt x="47633" y="709817"/>
                  <a:pt x="53946" y="745692"/>
                  <a:pt x="80010" y="754380"/>
                </a:cubicBezTo>
                <a:lnTo>
                  <a:pt x="148590" y="777240"/>
                </a:lnTo>
                <a:cubicBezTo>
                  <a:pt x="160020" y="781050"/>
                  <a:pt x="170996" y="786689"/>
                  <a:pt x="182880" y="788670"/>
                </a:cubicBezTo>
                <a:cubicBezTo>
                  <a:pt x="192329" y="790245"/>
                  <a:pt x="336150" y="812700"/>
                  <a:pt x="377190" y="822960"/>
                </a:cubicBezTo>
                <a:cubicBezTo>
                  <a:pt x="388879" y="825882"/>
                  <a:pt x="400050" y="830580"/>
                  <a:pt x="411480" y="834390"/>
                </a:cubicBezTo>
                <a:cubicBezTo>
                  <a:pt x="476250" y="830580"/>
                  <a:pt x="541230" y="829416"/>
                  <a:pt x="605790" y="822960"/>
                </a:cubicBezTo>
                <a:cubicBezTo>
                  <a:pt x="617778" y="821761"/>
                  <a:pt x="628495" y="814840"/>
                  <a:pt x="640080" y="811530"/>
                </a:cubicBezTo>
                <a:cubicBezTo>
                  <a:pt x="655185" y="807214"/>
                  <a:pt x="670560" y="803910"/>
                  <a:pt x="685800" y="800100"/>
                </a:cubicBezTo>
                <a:cubicBezTo>
                  <a:pt x="693420" y="769620"/>
                  <a:pt x="698725" y="738466"/>
                  <a:pt x="708660" y="708660"/>
                </a:cubicBezTo>
                <a:cubicBezTo>
                  <a:pt x="712470" y="697230"/>
                  <a:pt x="716780" y="685955"/>
                  <a:pt x="720090" y="674370"/>
                </a:cubicBezTo>
                <a:cubicBezTo>
                  <a:pt x="724406" y="659265"/>
                  <a:pt x="727006" y="643697"/>
                  <a:pt x="731520" y="628650"/>
                </a:cubicBezTo>
                <a:lnTo>
                  <a:pt x="765810" y="525780"/>
                </a:lnTo>
                <a:lnTo>
                  <a:pt x="777240" y="491490"/>
                </a:lnTo>
                <a:cubicBezTo>
                  <a:pt x="773430" y="441960"/>
                  <a:pt x="773558" y="391968"/>
                  <a:pt x="765810" y="342900"/>
                </a:cubicBezTo>
                <a:cubicBezTo>
                  <a:pt x="762052" y="319098"/>
                  <a:pt x="763000" y="287686"/>
                  <a:pt x="742950" y="274320"/>
                </a:cubicBezTo>
                <a:lnTo>
                  <a:pt x="708660" y="251460"/>
                </a:lnTo>
                <a:cubicBezTo>
                  <a:pt x="701040" y="228600"/>
                  <a:pt x="705850" y="196246"/>
                  <a:pt x="685800" y="182880"/>
                </a:cubicBezTo>
                <a:cubicBezTo>
                  <a:pt x="674370" y="175260"/>
                  <a:pt x="664063" y="165599"/>
                  <a:pt x="651510" y="160020"/>
                </a:cubicBezTo>
                <a:lnTo>
                  <a:pt x="548640" y="125730"/>
                </a:lnTo>
                <a:lnTo>
                  <a:pt x="445770" y="91440"/>
                </a:lnTo>
                <a:cubicBezTo>
                  <a:pt x="434340" y="87630"/>
                  <a:pt x="423468" y="81209"/>
                  <a:pt x="411480" y="80010"/>
                </a:cubicBezTo>
                <a:lnTo>
                  <a:pt x="297180" y="68580"/>
                </a:lnTo>
                <a:cubicBezTo>
                  <a:pt x="257631" y="55397"/>
                  <a:pt x="260710" y="64220"/>
                  <a:pt x="240030" y="22860"/>
                </a:cubicBezTo>
                <a:cubicBezTo>
                  <a:pt x="234642" y="12084"/>
                  <a:pt x="192405" y="3810"/>
                  <a:pt x="182880" y="0"/>
                </a:cubicBezTo>
                <a:close/>
              </a:path>
            </a:pathLst>
          </a:custGeom>
          <a:noFill/>
          <a:ln w="31750">
            <a:solidFill>
              <a:srgbClr val="CC00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ysClr val="windowText" lastClr="000000"/>
              </a:solidFill>
              <a:effectLst/>
              <a:uLnTx/>
              <a:uFillTx/>
            </a:endParaRPr>
          </a:p>
        </p:txBody>
      </p:sp>
      <p:sp>
        <p:nvSpPr>
          <p:cNvPr id="39" name="Vrije vorm 38"/>
          <p:cNvSpPr/>
          <p:nvPr/>
        </p:nvSpPr>
        <p:spPr>
          <a:xfrm>
            <a:off x="1206118" y="4592702"/>
            <a:ext cx="777240" cy="811595"/>
          </a:xfrm>
          <a:custGeom>
            <a:avLst/>
            <a:gdLst>
              <a:gd name="connsiteX0" fmla="*/ 320040 w 777240"/>
              <a:gd name="connsiteY0" fmla="*/ 45720 h 811595"/>
              <a:gd name="connsiteX1" fmla="*/ 320040 w 777240"/>
              <a:gd name="connsiteY1" fmla="*/ 45720 h 811595"/>
              <a:gd name="connsiteX2" fmla="*/ 80010 w 777240"/>
              <a:gd name="connsiteY2" fmla="*/ 68580 h 811595"/>
              <a:gd name="connsiteX3" fmla="*/ 45720 w 777240"/>
              <a:gd name="connsiteY3" fmla="*/ 91440 h 811595"/>
              <a:gd name="connsiteX4" fmla="*/ 22860 w 777240"/>
              <a:gd name="connsiteY4" fmla="*/ 251460 h 811595"/>
              <a:gd name="connsiteX5" fmla="*/ 11430 w 777240"/>
              <a:gd name="connsiteY5" fmla="*/ 285750 h 811595"/>
              <a:gd name="connsiteX6" fmla="*/ 0 w 777240"/>
              <a:gd name="connsiteY6" fmla="*/ 365760 h 811595"/>
              <a:gd name="connsiteX7" fmla="*/ 11430 w 777240"/>
              <a:gd name="connsiteY7" fmla="*/ 548640 h 811595"/>
              <a:gd name="connsiteX8" fmla="*/ 34290 w 777240"/>
              <a:gd name="connsiteY8" fmla="*/ 628650 h 811595"/>
              <a:gd name="connsiteX9" fmla="*/ 45720 w 777240"/>
              <a:gd name="connsiteY9" fmla="*/ 708660 h 811595"/>
              <a:gd name="connsiteX10" fmla="*/ 160020 w 777240"/>
              <a:gd name="connsiteY10" fmla="*/ 765810 h 811595"/>
              <a:gd name="connsiteX11" fmla="*/ 491490 w 777240"/>
              <a:gd name="connsiteY11" fmla="*/ 800100 h 811595"/>
              <a:gd name="connsiteX12" fmla="*/ 674370 w 777240"/>
              <a:gd name="connsiteY12" fmla="*/ 788670 h 811595"/>
              <a:gd name="connsiteX13" fmla="*/ 708660 w 777240"/>
              <a:gd name="connsiteY13" fmla="*/ 777240 h 811595"/>
              <a:gd name="connsiteX14" fmla="*/ 720090 w 777240"/>
              <a:gd name="connsiteY14" fmla="*/ 720090 h 811595"/>
              <a:gd name="connsiteX15" fmla="*/ 731520 w 777240"/>
              <a:gd name="connsiteY15" fmla="*/ 685800 h 811595"/>
              <a:gd name="connsiteX16" fmla="*/ 742950 w 777240"/>
              <a:gd name="connsiteY16" fmla="*/ 640080 h 811595"/>
              <a:gd name="connsiteX17" fmla="*/ 754380 w 777240"/>
              <a:gd name="connsiteY17" fmla="*/ 537210 h 811595"/>
              <a:gd name="connsiteX18" fmla="*/ 777240 w 777240"/>
              <a:gd name="connsiteY18" fmla="*/ 468630 h 811595"/>
              <a:gd name="connsiteX19" fmla="*/ 765810 w 777240"/>
              <a:gd name="connsiteY19" fmla="*/ 205740 h 811595"/>
              <a:gd name="connsiteX20" fmla="*/ 720090 w 777240"/>
              <a:gd name="connsiteY20" fmla="*/ 137160 h 811595"/>
              <a:gd name="connsiteX21" fmla="*/ 697230 w 777240"/>
              <a:gd name="connsiteY21" fmla="*/ 45720 h 811595"/>
              <a:gd name="connsiteX22" fmla="*/ 594360 w 777240"/>
              <a:gd name="connsiteY22" fmla="*/ 11430 h 811595"/>
              <a:gd name="connsiteX23" fmla="*/ 560070 w 777240"/>
              <a:gd name="connsiteY23" fmla="*/ 0 h 811595"/>
              <a:gd name="connsiteX24" fmla="*/ 377190 w 777240"/>
              <a:gd name="connsiteY24" fmla="*/ 11430 h 811595"/>
              <a:gd name="connsiteX25" fmla="*/ 308610 w 777240"/>
              <a:gd name="connsiteY25" fmla="*/ 34290 h 811595"/>
              <a:gd name="connsiteX26" fmla="*/ 262890 w 777240"/>
              <a:gd name="connsiteY26" fmla="*/ 45720 h 811595"/>
              <a:gd name="connsiteX27" fmla="*/ 320040 w 777240"/>
              <a:gd name="connsiteY27" fmla="*/ 45720 h 8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7240" h="811595">
                <a:moveTo>
                  <a:pt x="320040" y="45720"/>
                </a:moveTo>
                <a:lnTo>
                  <a:pt x="320040" y="45720"/>
                </a:lnTo>
                <a:cubicBezTo>
                  <a:pt x="318668" y="45811"/>
                  <a:pt x="126914" y="52945"/>
                  <a:pt x="80010" y="68580"/>
                </a:cubicBezTo>
                <a:cubicBezTo>
                  <a:pt x="66978" y="72924"/>
                  <a:pt x="57150" y="83820"/>
                  <a:pt x="45720" y="91440"/>
                </a:cubicBezTo>
                <a:cubicBezTo>
                  <a:pt x="40777" y="130987"/>
                  <a:pt x="32277" y="209083"/>
                  <a:pt x="22860" y="251460"/>
                </a:cubicBezTo>
                <a:cubicBezTo>
                  <a:pt x="20246" y="263221"/>
                  <a:pt x="15240" y="274320"/>
                  <a:pt x="11430" y="285750"/>
                </a:cubicBezTo>
                <a:cubicBezTo>
                  <a:pt x="7620" y="312420"/>
                  <a:pt x="0" y="338819"/>
                  <a:pt x="0" y="365760"/>
                </a:cubicBezTo>
                <a:cubicBezTo>
                  <a:pt x="0" y="426839"/>
                  <a:pt x="5352" y="487864"/>
                  <a:pt x="11430" y="548640"/>
                </a:cubicBezTo>
                <a:cubicBezTo>
                  <a:pt x="13480" y="569143"/>
                  <a:pt x="27327" y="607762"/>
                  <a:pt x="34290" y="628650"/>
                </a:cubicBezTo>
                <a:cubicBezTo>
                  <a:pt x="38100" y="655320"/>
                  <a:pt x="31256" y="685931"/>
                  <a:pt x="45720" y="708660"/>
                </a:cubicBezTo>
                <a:cubicBezTo>
                  <a:pt x="71466" y="749118"/>
                  <a:pt x="119611" y="755708"/>
                  <a:pt x="160020" y="765810"/>
                </a:cubicBezTo>
                <a:cubicBezTo>
                  <a:pt x="274308" y="842002"/>
                  <a:pt x="198520" y="800100"/>
                  <a:pt x="491490" y="800100"/>
                </a:cubicBezTo>
                <a:cubicBezTo>
                  <a:pt x="552569" y="800100"/>
                  <a:pt x="613410" y="792480"/>
                  <a:pt x="674370" y="788670"/>
                </a:cubicBezTo>
                <a:cubicBezTo>
                  <a:pt x="685800" y="784860"/>
                  <a:pt x="701977" y="787265"/>
                  <a:pt x="708660" y="777240"/>
                </a:cubicBezTo>
                <a:cubicBezTo>
                  <a:pt x="719436" y="761076"/>
                  <a:pt x="715378" y="738937"/>
                  <a:pt x="720090" y="720090"/>
                </a:cubicBezTo>
                <a:cubicBezTo>
                  <a:pt x="723012" y="708401"/>
                  <a:pt x="728210" y="697385"/>
                  <a:pt x="731520" y="685800"/>
                </a:cubicBezTo>
                <a:cubicBezTo>
                  <a:pt x="735836" y="670695"/>
                  <a:pt x="739140" y="655320"/>
                  <a:pt x="742950" y="640080"/>
                </a:cubicBezTo>
                <a:cubicBezTo>
                  <a:pt x="746760" y="605790"/>
                  <a:pt x="747614" y="571041"/>
                  <a:pt x="754380" y="537210"/>
                </a:cubicBezTo>
                <a:cubicBezTo>
                  <a:pt x="759106" y="513581"/>
                  <a:pt x="777240" y="468630"/>
                  <a:pt x="777240" y="468630"/>
                </a:cubicBezTo>
                <a:cubicBezTo>
                  <a:pt x="773430" y="381000"/>
                  <a:pt x="780713" y="292177"/>
                  <a:pt x="765810" y="205740"/>
                </a:cubicBezTo>
                <a:cubicBezTo>
                  <a:pt x="761142" y="178665"/>
                  <a:pt x="720090" y="137160"/>
                  <a:pt x="720090" y="137160"/>
                </a:cubicBezTo>
                <a:cubicBezTo>
                  <a:pt x="712470" y="106680"/>
                  <a:pt x="727036" y="55655"/>
                  <a:pt x="697230" y="45720"/>
                </a:cubicBezTo>
                <a:lnTo>
                  <a:pt x="594360" y="11430"/>
                </a:lnTo>
                <a:lnTo>
                  <a:pt x="560070" y="0"/>
                </a:lnTo>
                <a:cubicBezTo>
                  <a:pt x="499110" y="3810"/>
                  <a:pt x="437709" y="3177"/>
                  <a:pt x="377190" y="11430"/>
                </a:cubicBezTo>
                <a:cubicBezTo>
                  <a:pt x="353314" y="14686"/>
                  <a:pt x="331987" y="28446"/>
                  <a:pt x="308610" y="34290"/>
                </a:cubicBezTo>
                <a:lnTo>
                  <a:pt x="262890" y="45720"/>
                </a:lnTo>
                <a:lnTo>
                  <a:pt x="320040" y="45720"/>
                </a:lnTo>
                <a:close/>
              </a:path>
            </a:pathLst>
          </a:custGeom>
          <a:noFill/>
          <a:ln w="28575">
            <a:solidFill>
              <a:srgbClr val="52B62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ysClr val="windowText" lastClr="000000"/>
              </a:solidFill>
              <a:effectLst/>
              <a:uLnTx/>
              <a:uFillTx/>
            </a:endParaRPr>
          </a:p>
        </p:txBody>
      </p:sp>
      <p:sp>
        <p:nvSpPr>
          <p:cNvPr id="40" name="Vrije vorm 39"/>
          <p:cNvSpPr/>
          <p:nvPr/>
        </p:nvSpPr>
        <p:spPr>
          <a:xfrm>
            <a:off x="557069" y="1886103"/>
            <a:ext cx="2498848" cy="2354580"/>
          </a:xfrm>
          <a:custGeom>
            <a:avLst/>
            <a:gdLst>
              <a:gd name="connsiteX0" fmla="*/ 961745 w 2498848"/>
              <a:gd name="connsiteY0" fmla="*/ 0 h 2354580"/>
              <a:gd name="connsiteX1" fmla="*/ 961745 w 2498848"/>
              <a:gd name="connsiteY1" fmla="*/ 0 h 2354580"/>
              <a:gd name="connsiteX2" fmla="*/ 938885 w 2498848"/>
              <a:gd name="connsiteY2" fmla="*/ 148590 h 2354580"/>
              <a:gd name="connsiteX3" fmla="*/ 916025 w 2498848"/>
              <a:gd name="connsiteY3" fmla="*/ 205740 h 2354580"/>
              <a:gd name="connsiteX4" fmla="*/ 881735 w 2498848"/>
              <a:gd name="connsiteY4" fmla="*/ 217170 h 2354580"/>
              <a:gd name="connsiteX5" fmla="*/ 778865 w 2498848"/>
              <a:gd name="connsiteY5" fmla="*/ 285750 h 2354580"/>
              <a:gd name="connsiteX6" fmla="*/ 744575 w 2498848"/>
              <a:gd name="connsiteY6" fmla="*/ 320040 h 2354580"/>
              <a:gd name="connsiteX7" fmla="*/ 698855 w 2498848"/>
              <a:gd name="connsiteY7" fmla="*/ 388620 h 2354580"/>
              <a:gd name="connsiteX8" fmla="*/ 664565 w 2498848"/>
              <a:gd name="connsiteY8" fmla="*/ 411480 h 2354580"/>
              <a:gd name="connsiteX9" fmla="*/ 595985 w 2498848"/>
              <a:gd name="connsiteY9" fmla="*/ 434340 h 2354580"/>
              <a:gd name="connsiteX10" fmla="*/ 493115 w 2498848"/>
              <a:gd name="connsiteY10" fmla="*/ 480060 h 2354580"/>
              <a:gd name="connsiteX11" fmla="*/ 390245 w 2498848"/>
              <a:gd name="connsiteY11" fmla="*/ 525780 h 2354580"/>
              <a:gd name="connsiteX12" fmla="*/ 355955 w 2498848"/>
              <a:gd name="connsiteY12" fmla="*/ 548640 h 2354580"/>
              <a:gd name="connsiteX13" fmla="*/ 287375 w 2498848"/>
              <a:gd name="connsiteY13" fmla="*/ 605790 h 2354580"/>
              <a:gd name="connsiteX14" fmla="*/ 218795 w 2498848"/>
              <a:gd name="connsiteY14" fmla="*/ 628650 h 2354580"/>
              <a:gd name="connsiteX15" fmla="*/ 184505 w 2498848"/>
              <a:gd name="connsiteY15" fmla="*/ 662940 h 2354580"/>
              <a:gd name="connsiteX16" fmla="*/ 150215 w 2498848"/>
              <a:gd name="connsiteY16" fmla="*/ 674370 h 2354580"/>
              <a:gd name="connsiteX17" fmla="*/ 127355 w 2498848"/>
              <a:gd name="connsiteY17" fmla="*/ 708660 h 2354580"/>
              <a:gd name="connsiteX18" fmla="*/ 93065 w 2498848"/>
              <a:gd name="connsiteY18" fmla="*/ 765810 h 2354580"/>
              <a:gd name="connsiteX19" fmla="*/ 70205 w 2498848"/>
              <a:gd name="connsiteY19" fmla="*/ 857250 h 2354580"/>
              <a:gd name="connsiteX20" fmla="*/ 47345 w 2498848"/>
              <a:gd name="connsiteY20" fmla="*/ 891540 h 2354580"/>
              <a:gd name="connsiteX21" fmla="*/ 24485 w 2498848"/>
              <a:gd name="connsiteY21" fmla="*/ 960120 h 2354580"/>
              <a:gd name="connsiteX22" fmla="*/ 13055 w 2498848"/>
              <a:gd name="connsiteY22" fmla="*/ 994410 h 2354580"/>
              <a:gd name="connsiteX23" fmla="*/ 13055 w 2498848"/>
              <a:gd name="connsiteY23" fmla="*/ 1508760 h 2354580"/>
              <a:gd name="connsiteX24" fmla="*/ 35915 w 2498848"/>
              <a:gd name="connsiteY24" fmla="*/ 1611630 h 2354580"/>
              <a:gd name="connsiteX25" fmla="*/ 70205 w 2498848"/>
              <a:gd name="connsiteY25" fmla="*/ 1634490 h 2354580"/>
              <a:gd name="connsiteX26" fmla="*/ 218795 w 2498848"/>
              <a:gd name="connsiteY26" fmla="*/ 1657350 h 2354580"/>
              <a:gd name="connsiteX27" fmla="*/ 287375 w 2498848"/>
              <a:gd name="connsiteY27" fmla="*/ 1680210 h 2354580"/>
              <a:gd name="connsiteX28" fmla="*/ 310235 w 2498848"/>
              <a:gd name="connsiteY28" fmla="*/ 1714500 h 2354580"/>
              <a:gd name="connsiteX29" fmla="*/ 390245 w 2498848"/>
              <a:gd name="connsiteY29" fmla="*/ 1794510 h 2354580"/>
              <a:gd name="connsiteX30" fmla="*/ 836015 w 2498848"/>
              <a:gd name="connsiteY30" fmla="*/ 1805940 h 2354580"/>
              <a:gd name="connsiteX31" fmla="*/ 904595 w 2498848"/>
              <a:gd name="connsiteY31" fmla="*/ 1828800 h 2354580"/>
              <a:gd name="connsiteX32" fmla="*/ 927455 w 2498848"/>
              <a:gd name="connsiteY32" fmla="*/ 1863090 h 2354580"/>
              <a:gd name="connsiteX33" fmla="*/ 961745 w 2498848"/>
              <a:gd name="connsiteY33" fmla="*/ 1874520 h 2354580"/>
              <a:gd name="connsiteX34" fmla="*/ 1098905 w 2498848"/>
              <a:gd name="connsiteY34" fmla="*/ 1897380 h 2354580"/>
              <a:gd name="connsiteX35" fmla="*/ 1178915 w 2498848"/>
              <a:gd name="connsiteY35" fmla="*/ 1920240 h 2354580"/>
              <a:gd name="connsiteX36" fmla="*/ 1224635 w 2498848"/>
              <a:gd name="connsiteY36" fmla="*/ 1988820 h 2354580"/>
              <a:gd name="connsiteX37" fmla="*/ 1236065 w 2498848"/>
              <a:gd name="connsiteY37" fmla="*/ 2023110 h 2354580"/>
              <a:gd name="connsiteX38" fmla="*/ 1270355 w 2498848"/>
              <a:gd name="connsiteY38" fmla="*/ 2103120 h 2354580"/>
              <a:gd name="connsiteX39" fmla="*/ 1327505 w 2498848"/>
              <a:gd name="connsiteY39" fmla="*/ 2125980 h 2354580"/>
              <a:gd name="connsiteX40" fmla="*/ 1464665 w 2498848"/>
              <a:gd name="connsiteY40" fmla="*/ 2194560 h 2354580"/>
              <a:gd name="connsiteX41" fmla="*/ 1498955 w 2498848"/>
              <a:gd name="connsiteY41" fmla="*/ 2217420 h 2354580"/>
              <a:gd name="connsiteX42" fmla="*/ 1556105 w 2498848"/>
              <a:gd name="connsiteY42" fmla="*/ 2274570 h 2354580"/>
              <a:gd name="connsiteX43" fmla="*/ 1590395 w 2498848"/>
              <a:gd name="connsiteY43" fmla="*/ 2308860 h 2354580"/>
              <a:gd name="connsiteX44" fmla="*/ 1681835 w 2498848"/>
              <a:gd name="connsiteY44" fmla="*/ 2331720 h 2354580"/>
              <a:gd name="connsiteX45" fmla="*/ 1761845 w 2498848"/>
              <a:gd name="connsiteY45" fmla="*/ 2354580 h 2354580"/>
              <a:gd name="connsiteX46" fmla="*/ 2001875 w 2498848"/>
              <a:gd name="connsiteY46" fmla="*/ 2343150 h 2354580"/>
              <a:gd name="connsiteX47" fmla="*/ 2070455 w 2498848"/>
              <a:gd name="connsiteY47" fmla="*/ 2331720 h 2354580"/>
              <a:gd name="connsiteX48" fmla="*/ 2161895 w 2498848"/>
              <a:gd name="connsiteY48" fmla="*/ 2286000 h 2354580"/>
              <a:gd name="connsiteX49" fmla="*/ 2196185 w 2498848"/>
              <a:gd name="connsiteY49" fmla="*/ 2251710 h 2354580"/>
              <a:gd name="connsiteX50" fmla="*/ 2276195 w 2498848"/>
              <a:gd name="connsiteY50" fmla="*/ 2205990 h 2354580"/>
              <a:gd name="connsiteX51" fmla="*/ 2344775 w 2498848"/>
              <a:gd name="connsiteY51" fmla="*/ 2183130 h 2354580"/>
              <a:gd name="connsiteX52" fmla="*/ 2379065 w 2498848"/>
              <a:gd name="connsiteY52" fmla="*/ 2171700 h 2354580"/>
              <a:gd name="connsiteX53" fmla="*/ 2413355 w 2498848"/>
              <a:gd name="connsiteY53" fmla="*/ 2148840 h 2354580"/>
              <a:gd name="connsiteX54" fmla="*/ 2436215 w 2498848"/>
              <a:gd name="connsiteY54" fmla="*/ 2114550 h 2354580"/>
              <a:gd name="connsiteX55" fmla="*/ 2459075 w 2498848"/>
              <a:gd name="connsiteY55" fmla="*/ 2045970 h 2354580"/>
              <a:gd name="connsiteX56" fmla="*/ 2481935 w 2498848"/>
              <a:gd name="connsiteY56" fmla="*/ 2000250 h 2354580"/>
              <a:gd name="connsiteX57" fmla="*/ 2493365 w 2498848"/>
              <a:gd name="connsiteY57" fmla="*/ 1885950 h 2354580"/>
              <a:gd name="connsiteX58" fmla="*/ 2470505 w 2498848"/>
              <a:gd name="connsiteY58" fmla="*/ 1520190 h 2354580"/>
              <a:gd name="connsiteX59" fmla="*/ 2424785 w 2498848"/>
              <a:gd name="connsiteY59" fmla="*/ 1440180 h 2354580"/>
              <a:gd name="connsiteX60" fmla="*/ 2413355 w 2498848"/>
              <a:gd name="connsiteY60" fmla="*/ 1394460 h 2354580"/>
              <a:gd name="connsiteX61" fmla="*/ 2367635 w 2498848"/>
              <a:gd name="connsiteY61" fmla="*/ 1325880 h 2354580"/>
              <a:gd name="connsiteX62" fmla="*/ 2310485 w 2498848"/>
              <a:gd name="connsiteY62" fmla="*/ 1257300 h 2354580"/>
              <a:gd name="connsiteX63" fmla="*/ 2299055 w 2498848"/>
              <a:gd name="connsiteY63" fmla="*/ 1211580 h 2354580"/>
              <a:gd name="connsiteX64" fmla="*/ 2276195 w 2498848"/>
              <a:gd name="connsiteY64" fmla="*/ 1131570 h 2354580"/>
              <a:gd name="connsiteX65" fmla="*/ 2253335 w 2498848"/>
              <a:gd name="connsiteY65" fmla="*/ 1017270 h 2354580"/>
              <a:gd name="connsiteX66" fmla="*/ 2241905 w 2498848"/>
              <a:gd name="connsiteY66" fmla="*/ 731520 h 2354580"/>
              <a:gd name="connsiteX67" fmla="*/ 2230475 w 2498848"/>
              <a:gd name="connsiteY67" fmla="*/ 685800 h 2354580"/>
              <a:gd name="connsiteX68" fmla="*/ 2207615 w 2498848"/>
              <a:gd name="connsiteY68" fmla="*/ 605790 h 2354580"/>
              <a:gd name="connsiteX69" fmla="*/ 2184755 w 2498848"/>
              <a:gd name="connsiteY69" fmla="*/ 514350 h 2354580"/>
              <a:gd name="connsiteX70" fmla="*/ 2173325 w 2498848"/>
              <a:gd name="connsiteY70" fmla="*/ 320040 h 2354580"/>
              <a:gd name="connsiteX71" fmla="*/ 2161895 w 2498848"/>
              <a:gd name="connsiteY71" fmla="*/ 251460 h 2354580"/>
              <a:gd name="connsiteX72" fmla="*/ 2093315 w 2498848"/>
              <a:gd name="connsiteY72" fmla="*/ 171450 h 2354580"/>
              <a:gd name="connsiteX73" fmla="*/ 2001875 w 2498848"/>
              <a:gd name="connsiteY73" fmla="*/ 148590 h 2354580"/>
              <a:gd name="connsiteX74" fmla="*/ 1944725 w 2498848"/>
              <a:gd name="connsiteY74" fmla="*/ 114300 h 2354580"/>
              <a:gd name="connsiteX75" fmla="*/ 1784705 w 2498848"/>
              <a:gd name="connsiteY75" fmla="*/ 68580 h 2354580"/>
              <a:gd name="connsiteX76" fmla="*/ 1521815 w 2498848"/>
              <a:gd name="connsiteY76" fmla="*/ 45720 h 2354580"/>
              <a:gd name="connsiteX77" fmla="*/ 1407515 w 2498848"/>
              <a:gd name="connsiteY77" fmla="*/ 22860 h 2354580"/>
              <a:gd name="connsiteX78" fmla="*/ 1053185 w 2498848"/>
              <a:gd name="connsiteY78" fmla="*/ 34290 h 2354580"/>
              <a:gd name="connsiteX79" fmla="*/ 961745 w 2498848"/>
              <a:gd name="connsiteY79" fmla="*/ 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498848" h="2354580">
                <a:moveTo>
                  <a:pt x="961745" y="0"/>
                </a:moveTo>
                <a:lnTo>
                  <a:pt x="961745" y="0"/>
                </a:lnTo>
                <a:cubicBezTo>
                  <a:pt x="952516" y="92286"/>
                  <a:pt x="961353" y="88674"/>
                  <a:pt x="938885" y="148590"/>
                </a:cubicBezTo>
                <a:cubicBezTo>
                  <a:pt x="931681" y="167801"/>
                  <a:pt x="929160" y="189978"/>
                  <a:pt x="916025" y="205740"/>
                </a:cubicBezTo>
                <a:cubicBezTo>
                  <a:pt x="908312" y="214996"/>
                  <a:pt x="893165" y="213360"/>
                  <a:pt x="881735" y="217170"/>
                </a:cubicBezTo>
                <a:cubicBezTo>
                  <a:pt x="803114" y="295791"/>
                  <a:pt x="903422" y="202712"/>
                  <a:pt x="778865" y="285750"/>
                </a:cubicBezTo>
                <a:cubicBezTo>
                  <a:pt x="765415" y="294716"/>
                  <a:pt x="754499" y="307281"/>
                  <a:pt x="744575" y="320040"/>
                </a:cubicBezTo>
                <a:cubicBezTo>
                  <a:pt x="727707" y="341727"/>
                  <a:pt x="721715" y="373380"/>
                  <a:pt x="698855" y="388620"/>
                </a:cubicBezTo>
                <a:cubicBezTo>
                  <a:pt x="687425" y="396240"/>
                  <a:pt x="677118" y="405901"/>
                  <a:pt x="664565" y="411480"/>
                </a:cubicBezTo>
                <a:cubicBezTo>
                  <a:pt x="642545" y="421267"/>
                  <a:pt x="595985" y="434340"/>
                  <a:pt x="595985" y="434340"/>
                </a:cubicBezTo>
                <a:cubicBezTo>
                  <a:pt x="492233" y="512154"/>
                  <a:pt x="612277" y="432395"/>
                  <a:pt x="493115" y="480060"/>
                </a:cubicBezTo>
                <a:cubicBezTo>
                  <a:pt x="328334" y="545972"/>
                  <a:pt x="524099" y="492316"/>
                  <a:pt x="390245" y="525780"/>
                </a:cubicBezTo>
                <a:cubicBezTo>
                  <a:pt x="378815" y="533400"/>
                  <a:pt x="366508" y="539846"/>
                  <a:pt x="355955" y="548640"/>
                </a:cubicBezTo>
                <a:cubicBezTo>
                  <a:pt x="325193" y="574275"/>
                  <a:pt x="323862" y="589574"/>
                  <a:pt x="287375" y="605790"/>
                </a:cubicBezTo>
                <a:cubicBezTo>
                  <a:pt x="265355" y="615577"/>
                  <a:pt x="218795" y="628650"/>
                  <a:pt x="218795" y="628650"/>
                </a:cubicBezTo>
                <a:cubicBezTo>
                  <a:pt x="207365" y="640080"/>
                  <a:pt x="197955" y="653974"/>
                  <a:pt x="184505" y="662940"/>
                </a:cubicBezTo>
                <a:cubicBezTo>
                  <a:pt x="174480" y="669623"/>
                  <a:pt x="159623" y="666844"/>
                  <a:pt x="150215" y="674370"/>
                </a:cubicBezTo>
                <a:cubicBezTo>
                  <a:pt x="139488" y="682952"/>
                  <a:pt x="134636" y="697011"/>
                  <a:pt x="127355" y="708660"/>
                </a:cubicBezTo>
                <a:cubicBezTo>
                  <a:pt x="115581" y="727499"/>
                  <a:pt x="104495" y="746760"/>
                  <a:pt x="93065" y="765810"/>
                </a:cubicBezTo>
                <a:cubicBezTo>
                  <a:pt x="88718" y="787547"/>
                  <a:pt x="81921" y="833819"/>
                  <a:pt x="70205" y="857250"/>
                </a:cubicBezTo>
                <a:cubicBezTo>
                  <a:pt x="64062" y="869537"/>
                  <a:pt x="52924" y="878987"/>
                  <a:pt x="47345" y="891540"/>
                </a:cubicBezTo>
                <a:cubicBezTo>
                  <a:pt x="37558" y="913560"/>
                  <a:pt x="32105" y="937260"/>
                  <a:pt x="24485" y="960120"/>
                </a:cubicBezTo>
                <a:lnTo>
                  <a:pt x="13055" y="994410"/>
                </a:lnTo>
                <a:cubicBezTo>
                  <a:pt x="-3553" y="1243533"/>
                  <a:pt x="-5133" y="1181369"/>
                  <a:pt x="13055" y="1508760"/>
                </a:cubicBezTo>
                <a:cubicBezTo>
                  <a:pt x="13088" y="1509357"/>
                  <a:pt x="24111" y="1596875"/>
                  <a:pt x="35915" y="1611630"/>
                </a:cubicBezTo>
                <a:cubicBezTo>
                  <a:pt x="44497" y="1622357"/>
                  <a:pt x="57579" y="1629079"/>
                  <a:pt x="70205" y="1634490"/>
                </a:cubicBezTo>
                <a:cubicBezTo>
                  <a:pt x="104851" y="1649338"/>
                  <a:pt x="198144" y="1655055"/>
                  <a:pt x="218795" y="1657350"/>
                </a:cubicBezTo>
                <a:cubicBezTo>
                  <a:pt x="241655" y="1664970"/>
                  <a:pt x="274009" y="1660160"/>
                  <a:pt x="287375" y="1680210"/>
                </a:cubicBezTo>
                <a:cubicBezTo>
                  <a:pt x="294995" y="1691640"/>
                  <a:pt x="304092" y="1702213"/>
                  <a:pt x="310235" y="1714500"/>
                </a:cubicBezTo>
                <a:cubicBezTo>
                  <a:pt x="329351" y="1752732"/>
                  <a:pt x="313925" y="1792553"/>
                  <a:pt x="390245" y="1794510"/>
                </a:cubicBezTo>
                <a:lnTo>
                  <a:pt x="836015" y="1805940"/>
                </a:lnTo>
                <a:cubicBezTo>
                  <a:pt x="858875" y="1813560"/>
                  <a:pt x="891229" y="1808750"/>
                  <a:pt x="904595" y="1828800"/>
                </a:cubicBezTo>
                <a:cubicBezTo>
                  <a:pt x="912215" y="1840230"/>
                  <a:pt x="916728" y="1854508"/>
                  <a:pt x="927455" y="1863090"/>
                </a:cubicBezTo>
                <a:cubicBezTo>
                  <a:pt x="936863" y="1870616"/>
                  <a:pt x="949931" y="1872157"/>
                  <a:pt x="961745" y="1874520"/>
                </a:cubicBezTo>
                <a:cubicBezTo>
                  <a:pt x="1007196" y="1883610"/>
                  <a:pt x="1053938" y="1886138"/>
                  <a:pt x="1098905" y="1897380"/>
                </a:cubicBezTo>
                <a:cubicBezTo>
                  <a:pt x="1156314" y="1911732"/>
                  <a:pt x="1129722" y="1903842"/>
                  <a:pt x="1178915" y="1920240"/>
                </a:cubicBezTo>
                <a:cubicBezTo>
                  <a:pt x="1206093" y="2001773"/>
                  <a:pt x="1167556" y="1903201"/>
                  <a:pt x="1224635" y="1988820"/>
                </a:cubicBezTo>
                <a:cubicBezTo>
                  <a:pt x="1231318" y="1998845"/>
                  <a:pt x="1232755" y="2011525"/>
                  <a:pt x="1236065" y="2023110"/>
                </a:cubicBezTo>
                <a:cubicBezTo>
                  <a:pt x="1243293" y="2048406"/>
                  <a:pt x="1245370" y="2085273"/>
                  <a:pt x="1270355" y="2103120"/>
                </a:cubicBezTo>
                <a:cubicBezTo>
                  <a:pt x="1287051" y="2115046"/>
                  <a:pt x="1308223" y="2118968"/>
                  <a:pt x="1327505" y="2125980"/>
                </a:cubicBezTo>
                <a:cubicBezTo>
                  <a:pt x="1431614" y="2163838"/>
                  <a:pt x="1365244" y="2128280"/>
                  <a:pt x="1464665" y="2194560"/>
                </a:cubicBezTo>
                <a:lnTo>
                  <a:pt x="1498955" y="2217420"/>
                </a:lnTo>
                <a:cubicBezTo>
                  <a:pt x="1540865" y="2280285"/>
                  <a:pt x="1498955" y="2226945"/>
                  <a:pt x="1556105" y="2274570"/>
                </a:cubicBezTo>
                <a:cubicBezTo>
                  <a:pt x="1568523" y="2284918"/>
                  <a:pt x="1575679" y="2302171"/>
                  <a:pt x="1590395" y="2308860"/>
                </a:cubicBezTo>
                <a:cubicBezTo>
                  <a:pt x="1618997" y="2321861"/>
                  <a:pt x="1651355" y="2324100"/>
                  <a:pt x="1681835" y="2331720"/>
                </a:cubicBezTo>
                <a:cubicBezTo>
                  <a:pt x="1739244" y="2346072"/>
                  <a:pt x="1712652" y="2338182"/>
                  <a:pt x="1761845" y="2354580"/>
                </a:cubicBezTo>
                <a:cubicBezTo>
                  <a:pt x="1841855" y="2350770"/>
                  <a:pt x="1921993" y="2349067"/>
                  <a:pt x="2001875" y="2343150"/>
                </a:cubicBezTo>
                <a:cubicBezTo>
                  <a:pt x="2024987" y="2341438"/>
                  <a:pt x="2048937" y="2340327"/>
                  <a:pt x="2070455" y="2331720"/>
                </a:cubicBezTo>
                <a:cubicBezTo>
                  <a:pt x="2264746" y="2254004"/>
                  <a:pt x="1985542" y="2330088"/>
                  <a:pt x="2161895" y="2286000"/>
                </a:cubicBezTo>
                <a:cubicBezTo>
                  <a:pt x="2173325" y="2274570"/>
                  <a:pt x="2183767" y="2262058"/>
                  <a:pt x="2196185" y="2251710"/>
                </a:cubicBezTo>
                <a:cubicBezTo>
                  <a:pt x="2215219" y="2235849"/>
                  <a:pt x="2254696" y="2214590"/>
                  <a:pt x="2276195" y="2205990"/>
                </a:cubicBezTo>
                <a:cubicBezTo>
                  <a:pt x="2298568" y="2197041"/>
                  <a:pt x="2321915" y="2190750"/>
                  <a:pt x="2344775" y="2183130"/>
                </a:cubicBezTo>
                <a:cubicBezTo>
                  <a:pt x="2356205" y="2179320"/>
                  <a:pt x="2369040" y="2178383"/>
                  <a:pt x="2379065" y="2171700"/>
                </a:cubicBezTo>
                <a:lnTo>
                  <a:pt x="2413355" y="2148840"/>
                </a:lnTo>
                <a:cubicBezTo>
                  <a:pt x="2420975" y="2137410"/>
                  <a:pt x="2430636" y="2127103"/>
                  <a:pt x="2436215" y="2114550"/>
                </a:cubicBezTo>
                <a:cubicBezTo>
                  <a:pt x="2446002" y="2092530"/>
                  <a:pt x="2450126" y="2068343"/>
                  <a:pt x="2459075" y="2045970"/>
                </a:cubicBezTo>
                <a:cubicBezTo>
                  <a:pt x="2465403" y="2030150"/>
                  <a:pt x="2474315" y="2015490"/>
                  <a:pt x="2481935" y="2000250"/>
                </a:cubicBezTo>
                <a:cubicBezTo>
                  <a:pt x="2485745" y="1962150"/>
                  <a:pt x="2493365" y="1924240"/>
                  <a:pt x="2493365" y="1885950"/>
                </a:cubicBezTo>
                <a:cubicBezTo>
                  <a:pt x="2493365" y="1853867"/>
                  <a:pt x="2515605" y="1625423"/>
                  <a:pt x="2470505" y="1520190"/>
                </a:cubicBezTo>
                <a:cubicBezTo>
                  <a:pt x="2453103" y="1479585"/>
                  <a:pt x="2447743" y="1474617"/>
                  <a:pt x="2424785" y="1440180"/>
                </a:cubicBezTo>
                <a:cubicBezTo>
                  <a:pt x="2420975" y="1424940"/>
                  <a:pt x="2420380" y="1408511"/>
                  <a:pt x="2413355" y="1394460"/>
                </a:cubicBezTo>
                <a:cubicBezTo>
                  <a:pt x="2401068" y="1369886"/>
                  <a:pt x="2382875" y="1348740"/>
                  <a:pt x="2367635" y="1325880"/>
                </a:cubicBezTo>
                <a:cubicBezTo>
                  <a:pt x="2335809" y="1278140"/>
                  <a:pt x="2354489" y="1301304"/>
                  <a:pt x="2310485" y="1257300"/>
                </a:cubicBezTo>
                <a:cubicBezTo>
                  <a:pt x="2306675" y="1242060"/>
                  <a:pt x="2303371" y="1226685"/>
                  <a:pt x="2299055" y="1211580"/>
                </a:cubicBezTo>
                <a:cubicBezTo>
                  <a:pt x="2284530" y="1160742"/>
                  <a:pt x="2288106" y="1191123"/>
                  <a:pt x="2276195" y="1131570"/>
                </a:cubicBezTo>
                <a:cubicBezTo>
                  <a:pt x="2248170" y="991445"/>
                  <a:pt x="2279884" y="1123466"/>
                  <a:pt x="2253335" y="1017270"/>
                </a:cubicBezTo>
                <a:cubicBezTo>
                  <a:pt x="2249525" y="922020"/>
                  <a:pt x="2248464" y="826620"/>
                  <a:pt x="2241905" y="731520"/>
                </a:cubicBezTo>
                <a:cubicBezTo>
                  <a:pt x="2240824" y="715848"/>
                  <a:pt x="2234608" y="700956"/>
                  <a:pt x="2230475" y="685800"/>
                </a:cubicBezTo>
                <a:cubicBezTo>
                  <a:pt x="2223177" y="659040"/>
                  <a:pt x="2214342" y="632699"/>
                  <a:pt x="2207615" y="605790"/>
                </a:cubicBezTo>
                <a:lnTo>
                  <a:pt x="2184755" y="514350"/>
                </a:lnTo>
                <a:cubicBezTo>
                  <a:pt x="2180945" y="449580"/>
                  <a:pt x="2178946" y="384678"/>
                  <a:pt x="2173325" y="320040"/>
                </a:cubicBezTo>
                <a:cubicBezTo>
                  <a:pt x="2171317" y="296952"/>
                  <a:pt x="2170502" y="272978"/>
                  <a:pt x="2161895" y="251460"/>
                </a:cubicBezTo>
                <a:cubicBezTo>
                  <a:pt x="2158006" y="241737"/>
                  <a:pt x="2107050" y="177693"/>
                  <a:pt x="2093315" y="171450"/>
                </a:cubicBezTo>
                <a:cubicBezTo>
                  <a:pt x="2064713" y="158449"/>
                  <a:pt x="2001875" y="148590"/>
                  <a:pt x="2001875" y="148590"/>
                </a:cubicBezTo>
                <a:cubicBezTo>
                  <a:pt x="1982825" y="137160"/>
                  <a:pt x="1964950" y="123493"/>
                  <a:pt x="1944725" y="114300"/>
                </a:cubicBezTo>
                <a:cubicBezTo>
                  <a:pt x="1915701" y="101107"/>
                  <a:pt x="1809086" y="71726"/>
                  <a:pt x="1784705" y="68580"/>
                </a:cubicBezTo>
                <a:cubicBezTo>
                  <a:pt x="1697468" y="57324"/>
                  <a:pt x="1521815" y="45720"/>
                  <a:pt x="1521815" y="45720"/>
                </a:cubicBezTo>
                <a:cubicBezTo>
                  <a:pt x="1491604" y="38167"/>
                  <a:pt x="1435540" y="22860"/>
                  <a:pt x="1407515" y="22860"/>
                </a:cubicBezTo>
                <a:cubicBezTo>
                  <a:pt x="1289344" y="22860"/>
                  <a:pt x="1171311" y="31009"/>
                  <a:pt x="1053185" y="34290"/>
                </a:cubicBezTo>
                <a:cubicBezTo>
                  <a:pt x="1034142" y="34819"/>
                  <a:pt x="976985" y="5715"/>
                  <a:pt x="961745" y="0"/>
                </a:cubicBezTo>
                <a:close/>
              </a:path>
            </a:pathLst>
          </a:cu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ysClr val="windowText" lastClr="000000"/>
              </a:solidFill>
              <a:effectLst/>
              <a:uLnTx/>
              <a:uFillTx/>
            </a:endParaRPr>
          </a:p>
        </p:txBody>
      </p:sp>
      <p:sp>
        <p:nvSpPr>
          <p:cNvPr id="45" name="Rectangle 8"/>
          <p:cNvSpPr/>
          <p:nvPr/>
        </p:nvSpPr>
        <p:spPr>
          <a:xfrm>
            <a:off x="3551017" y="2454722"/>
            <a:ext cx="466626" cy="40937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prstClr val="black"/>
                </a:solidFill>
                <a:effectLst/>
                <a:uLnTx/>
                <a:uFillTx/>
              </a:rPr>
              <a:t>3</a:t>
            </a:r>
          </a:p>
        </p:txBody>
      </p:sp>
      <p:sp>
        <p:nvSpPr>
          <p:cNvPr id="46" name="Rectangle 9"/>
          <p:cNvSpPr/>
          <p:nvPr/>
        </p:nvSpPr>
        <p:spPr>
          <a:xfrm>
            <a:off x="4464494" y="2575138"/>
            <a:ext cx="466626" cy="40937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prstClr val="white"/>
                </a:solidFill>
                <a:effectLst/>
                <a:uLnTx/>
                <a:uFillTx/>
              </a:rPr>
              <a:t>4</a:t>
            </a:r>
          </a:p>
        </p:txBody>
      </p:sp>
      <p:sp>
        <p:nvSpPr>
          <p:cNvPr id="48" name="Vrije vorm 47"/>
          <p:cNvSpPr/>
          <p:nvPr/>
        </p:nvSpPr>
        <p:spPr>
          <a:xfrm rot="248624">
            <a:off x="3268234" y="2166197"/>
            <a:ext cx="2153606" cy="1046859"/>
          </a:xfrm>
          <a:custGeom>
            <a:avLst/>
            <a:gdLst>
              <a:gd name="connsiteX0" fmla="*/ 182880 w 777240"/>
              <a:gd name="connsiteY0" fmla="*/ 0 h 834390"/>
              <a:gd name="connsiteX1" fmla="*/ 182880 w 777240"/>
              <a:gd name="connsiteY1" fmla="*/ 0 h 834390"/>
              <a:gd name="connsiteX2" fmla="*/ 91440 w 777240"/>
              <a:gd name="connsiteY2" fmla="*/ 45720 h 834390"/>
              <a:gd name="connsiteX3" fmla="*/ 57150 w 777240"/>
              <a:gd name="connsiteY3" fmla="*/ 182880 h 834390"/>
              <a:gd name="connsiteX4" fmla="*/ 22860 w 777240"/>
              <a:gd name="connsiteY4" fmla="*/ 251460 h 834390"/>
              <a:gd name="connsiteX5" fmla="*/ 11430 w 777240"/>
              <a:gd name="connsiteY5" fmla="*/ 297180 h 834390"/>
              <a:gd name="connsiteX6" fmla="*/ 0 w 777240"/>
              <a:gd name="connsiteY6" fmla="*/ 331470 h 834390"/>
              <a:gd name="connsiteX7" fmla="*/ 11430 w 777240"/>
              <a:gd name="connsiteY7" fmla="*/ 594360 h 834390"/>
              <a:gd name="connsiteX8" fmla="*/ 34290 w 777240"/>
              <a:gd name="connsiteY8" fmla="*/ 685800 h 834390"/>
              <a:gd name="connsiteX9" fmla="*/ 80010 w 777240"/>
              <a:gd name="connsiteY9" fmla="*/ 754380 h 834390"/>
              <a:gd name="connsiteX10" fmla="*/ 148590 w 777240"/>
              <a:gd name="connsiteY10" fmla="*/ 777240 h 834390"/>
              <a:gd name="connsiteX11" fmla="*/ 182880 w 777240"/>
              <a:gd name="connsiteY11" fmla="*/ 788670 h 834390"/>
              <a:gd name="connsiteX12" fmla="*/ 377190 w 777240"/>
              <a:gd name="connsiteY12" fmla="*/ 822960 h 834390"/>
              <a:gd name="connsiteX13" fmla="*/ 411480 w 777240"/>
              <a:gd name="connsiteY13" fmla="*/ 834390 h 834390"/>
              <a:gd name="connsiteX14" fmla="*/ 605790 w 777240"/>
              <a:gd name="connsiteY14" fmla="*/ 822960 h 834390"/>
              <a:gd name="connsiteX15" fmla="*/ 640080 w 777240"/>
              <a:gd name="connsiteY15" fmla="*/ 811530 h 834390"/>
              <a:gd name="connsiteX16" fmla="*/ 685800 w 777240"/>
              <a:gd name="connsiteY16" fmla="*/ 800100 h 834390"/>
              <a:gd name="connsiteX17" fmla="*/ 708660 w 777240"/>
              <a:gd name="connsiteY17" fmla="*/ 708660 h 834390"/>
              <a:gd name="connsiteX18" fmla="*/ 720090 w 777240"/>
              <a:gd name="connsiteY18" fmla="*/ 674370 h 834390"/>
              <a:gd name="connsiteX19" fmla="*/ 731520 w 777240"/>
              <a:gd name="connsiteY19" fmla="*/ 628650 h 834390"/>
              <a:gd name="connsiteX20" fmla="*/ 765810 w 777240"/>
              <a:gd name="connsiteY20" fmla="*/ 525780 h 834390"/>
              <a:gd name="connsiteX21" fmla="*/ 777240 w 777240"/>
              <a:gd name="connsiteY21" fmla="*/ 491490 h 834390"/>
              <a:gd name="connsiteX22" fmla="*/ 765810 w 777240"/>
              <a:gd name="connsiteY22" fmla="*/ 342900 h 834390"/>
              <a:gd name="connsiteX23" fmla="*/ 742950 w 777240"/>
              <a:gd name="connsiteY23" fmla="*/ 274320 h 834390"/>
              <a:gd name="connsiteX24" fmla="*/ 708660 w 777240"/>
              <a:gd name="connsiteY24" fmla="*/ 251460 h 834390"/>
              <a:gd name="connsiteX25" fmla="*/ 685800 w 777240"/>
              <a:gd name="connsiteY25" fmla="*/ 182880 h 834390"/>
              <a:gd name="connsiteX26" fmla="*/ 651510 w 777240"/>
              <a:gd name="connsiteY26" fmla="*/ 160020 h 834390"/>
              <a:gd name="connsiteX27" fmla="*/ 548640 w 777240"/>
              <a:gd name="connsiteY27" fmla="*/ 125730 h 834390"/>
              <a:gd name="connsiteX28" fmla="*/ 445770 w 777240"/>
              <a:gd name="connsiteY28" fmla="*/ 91440 h 834390"/>
              <a:gd name="connsiteX29" fmla="*/ 411480 w 777240"/>
              <a:gd name="connsiteY29" fmla="*/ 80010 h 834390"/>
              <a:gd name="connsiteX30" fmla="*/ 297180 w 777240"/>
              <a:gd name="connsiteY30" fmla="*/ 68580 h 834390"/>
              <a:gd name="connsiteX31" fmla="*/ 240030 w 777240"/>
              <a:gd name="connsiteY31" fmla="*/ 22860 h 834390"/>
              <a:gd name="connsiteX32" fmla="*/ 182880 w 777240"/>
              <a:gd name="connsiteY32" fmla="*/ 0 h 8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7240" h="834390">
                <a:moveTo>
                  <a:pt x="182880" y="0"/>
                </a:moveTo>
                <a:lnTo>
                  <a:pt x="182880" y="0"/>
                </a:lnTo>
                <a:cubicBezTo>
                  <a:pt x="152400" y="15240"/>
                  <a:pt x="119358" y="26178"/>
                  <a:pt x="91440" y="45720"/>
                </a:cubicBezTo>
                <a:cubicBezTo>
                  <a:pt x="52864" y="72723"/>
                  <a:pt x="61504" y="156754"/>
                  <a:pt x="57150" y="182880"/>
                </a:cubicBezTo>
                <a:cubicBezTo>
                  <a:pt x="51892" y="214428"/>
                  <a:pt x="40413" y="225130"/>
                  <a:pt x="22860" y="251460"/>
                </a:cubicBezTo>
                <a:cubicBezTo>
                  <a:pt x="19050" y="266700"/>
                  <a:pt x="15746" y="282075"/>
                  <a:pt x="11430" y="297180"/>
                </a:cubicBezTo>
                <a:cubicBezTo>
                  <a:pt x="8120" y="308765"/>
                  <a:pt x="0" y="319422"/>
                  <a:pt x="0" y="331470"/>
                </a:cubicBezTo>
                <a:cubicBezTo>
                  <a:pt x="0" y="419183"/>
                  <a:pt x="5181" y="506870"/>
                  <a:pt x="11430" y="594360"/>
                </a:cubicBezTo>
                <a:cubicBezTo>
                  <a:pt x="12261" y="605989"/>
                  <a:pt x="24755" y="668638"/>
                  <a:pt x="34290" y="685800"/>
                </a:cubicBezTo>
                <a:cubicBezTo>
                  <a:pt x="47633" y="709817"/>
                  <a:pt x="53946" y="745692"/>
                  <a:pt x="80010" y="754380"/>
                </a:cubicBezTo>
                <a:lnTo>
                  <a:pt x="148590" y="777240"/>
                </a:lnTo>
                <a:cubicBezTo>
                  <a:pt x="160020" y="781050"/>
                  <a:pt x="170996" y="786689"/>
                  <a:pt x="182880" y="788670"/>
                </a:cubicBezTo>
                <a:cubicBezTo>
                  <a:pt x="192329" y="790245"/>
                  <a:pt x="336150" y="812700"/>
                  <a:pt x="377190" y="822960"/>
                </a:cubicBezTo>
                <a:cubicBezTo>
                  <a:pt x="388879" y="825882"/>
                  <a:pt x="400050" y="830580"/>
                  <a:pt x="411480" y="834390"/>
                </a:cubicBezTo>
                <a:cubicBezTo>
                  <a:pt x="476250" y="830580"/>
                  <a:pt x="541230" y="829416"/>
                  <a:pt x="605790" y="822960"/>
                </a:cubicBezTo>
                <a:cubicBezTo>
                  <a:pt x="617778" y="821761"/>
                  <a:pt x="628495" y="814840"/>
                  <a:pt x="640080" y="811530"/>
                </a:cubicBezTo>
                <a:cubicBezTo>
                  <a:pt x="655185" y="807214"/>
                  <a:pt x="670560" y="803910"/>
                  <a:pt x="685800" y="800100"/>
                </a:cubicBezTo>
                <a:cubicBezTo>
                  <a:pt x="693420" y="769620"/>
                  <a:pt x="698725" y="738466"/>
                  <a:pt x="708660" y="708660"/>
                </a:cubicBezTo>
                <a:cubicBezTo>
                  <a:pt x="712470" y="697230"/>
                  <a:pt x="716780" y="685955"/>
                  <a:pt x="720090" y="674370"/>
                </a:cubicBezTo>
                <a:cubicBezTo>
                  <a:pt x="724406" y="659265"/>
                  <a:pt x="727006" y="643697"/>
                  <a:pt x="731520" y="628650"/>
                </a:cubicBezTo>
                <a:lnTo>
                  <a:pt x="765810" y="525780"/>
                </a:lnTo>
                <a:lnTo>
                  <a:pt x="777240" y="491490"/>
                </a:lnTo>
                <a:cubicBezTo>
                  <a:pt x="773430" y="441960"/>
                  <a:pt x="773558" y="391968"/>
                  <a:pt x="765810" y="342900"/>
                </a:cubicBezTo>
                <a:cubicBezTo>
                  <a:pt x="762052" y="319098"/>
                  <a:pt x="763000" y="287686"/>
                  <a:pt x="742950" y="274320"/>
                </a:cubicBezTo>
                <a:lnTo>
                  <a:pt x="708660" y="251460"/>
                </a:lnTo>
                <a:cubicBezTo>
                  <a:pt x="701040" y="228600"/>
                  <a:pt x="705850" y="196246"/>
                  <a:pt x="685800" y="182880"/>
                </a:cubicBezTo>
                <a:cubicBezTo>
                  <a:pt x="674370" y="175260"/>
                  <a:pt x="664063" y="165599"/>
                  <a:pt x="651510" y="160020"/>
                </a:cubicBezTo>
                <a:lnTo>
                  <a:pt x="548640" y="125730"/>
                </a:lnTo>
                <a:lnTo>
                  <a:pt x="445770" y="91440"/>
                </a:lnTo>
                <a:cubicBezTo>
                  <a:pt x="434340" y="87630"/>
                  <a:pt x="423468" y="81209"/>
                  <a:pt x="411480" y="80010"/>
                </a:cubicBezTo>
                <a:lnTo>
                  <a:pt x="297180" y="68580"/>
                </a:lnTo>
                <a:cubicBezTo>
                  <a:pt x="257631" y="55397"/>
                  <a:pt x="260710" y="64220"/>
                  <a:pt x="240030" y="22860"/>
                </a:cubicBezTo>
                <a:cubicBezTo>
                  <a:pt x="234642" y="12084"/>
                  <a:pt x="192405" y="3810"/>
                  <a:pt x="182880" y="0"/>
                </a:cubicBezTo>
                <a:close/>
              </a:path>
            </a:pathLst>
          </a:custGeom>
          <a:noFill/>
          <a:ln w="317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endParaRPr>
          </a:p>
        </p:txBody>
      </p:sp>
      <p:grpSp>
        <p:nvGrpSpPr>
          <p:cNvPr id="3" name="Groep 2"/>
          <p:cNvGrpSpPr/>
          <p:nvPr/>
        </p:nvGrpSpPr>
        <p:grpSpPr>
          <a:xfrm>
            <a:off x="7107222" y="3340031"/>
            <a:ext cx="4299126" cy="3479545"/>
            <a:chOff x="7107222" y="3340031"/>
            <a:chExt cx="4299126" cy="3479545"/>
          </a:xfrm>
        </p:grpSpPr>
        <p:sp>
          <p:nvSpPr>
            <p:cNvPr id="33" name="Rectangle 8"/>
            <p:cNvSpPr/>
            <p:nvPr/>
          </p:nvSpPr>
          <p:spPr>
            <a:xfrm>
              <a:off x="9946205" y="3685898"/>
              <a:ext cx="466626" cy="40937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schemeClr val="tx1"/>
                  </a:solidFill>
                  <a:effectLst/>
                  <a:uLnTx/>
                  <a:uFillTx/>
                </a:rPr>
                <a:t>3</a:t>
              </a:r>
            </a:p>
          </p:txBody>
        </p:sp>
        <p:sp>
          <p:nvSpPr>
            <p:cNvPr id="34" name="Rectangle 9"/>
            <p:cNvSpPr/>
            <p:nvPr/>
          </p:nvSpPr>
          <p:spPr>
            <a:xfrm>
              <a:off x="10736622" y="4626759"/>
              <a:ext cx="466626" cy="40937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sysClr val="windowText" lastClr="000000"/>
                  </a:solidFill>
                  <a:effectLst/>
                  <a:uLnTx/>
                  <a:uFillTx/>
                </a:rPr>
                <a:t>4</a:t>
              </a:r>
            </a:p>
          </p:txBody>
        </p:sp>
        <p:sp>
          <p:nvSpPr>
            <p:cNvPr id="36" name="Vrije vorm 35"/>
            <p:cNvSpPr/>
            <p:nvPr/>
          </p:nvSpPr>
          <p:spPr>
            <a:xfrm>
              <a:off x="9824143" y="3446620"/>
              <a:ext cx="777240" cy="834390"/>
            </a:xfrm>
            <a:custGeom>
              <a:avLst/>
              <a:gdLst>
                <a:gd name="connsiteX0" fmla="*/ 182880 w 777240"/>
                <a:gd name="connsiteY0" fmla="*/ 0 h 834390"/>
                <a:gd name="connsiteX1" fmla="*/ 182880 w 777240"/>
                <a:gd name="connsiteY1" fmla="*/ 0 h 834390"/>
                <a:gd name="connsiteX2" fmla="*/ 91440 w 777240"/>
                <a:gd name="connsiteY2" fmla="*/ 45720 h 834390"/>
                <a:gd name="connsiteX3" fmla="*/ 57150 w 777240"/>
                <a:gd name="connsiteY3" fmla="*/ 182880 h 834390"/>
                <a:gd name="connsiteX4" fmla="*/ 22860 w 777240"/>
                <a:gd name="connsiteY4" fmla="*/ 251460 h 834390"/>
                <a:gd name="connsiteX5" fmla="*/ 11430 w 777240"/>
                <a:gd name="connsiteY5" fmla="*/ 297180 h 834390"/>
                <a:gd name="connsiteX6" fmla="*/ 0 w 777240"/>
                <a:gd name="connsiteY6" fmla="*/ 331470 h 834390"/>
                <a:gd name="connsiteX7" fmla="*/ 11430 w 777240"/>
                <a:gd name="connsiteY7" fmla="*/ 594360 h 834390"/>
                <a:gd name="connsiteX8" fmla="*/ 34290 w 777240"/>
                <a:gd name="connsiteY8" fmla="*/ 685800 h 834390"/>
                <a:gd name="connsiteX9" fmla="*/ 80010 w 777240"/>
                <a:gd name="connsiteY9" fmla="*/ 754380 h 834390"/>
                <a:gd name="connsiteX10" fmla="*/ 148590 w 777240"/>
                <a:gd name="connsiteY10" fmla="*/ 777240 h 834390"/>
                <a:gd name="connsiteX11" fmla="*/ 182880 w 777240"/>
                <a:gd name="connsiteY11" fmla="*/ 788670 h 834390"/>
                <a:gd name="connsiteX12" fmla="*/ 377190 w 777240"/>
                <a:gd name="connsiteY12" fmla="*/ 822960 h 834390"/>
                <a:gd name="connsiteX13" fmla="*/ 411480 w 777240"/>
                <a:gd name="connsiteY13" fmla="*/ 834390 h 834390"/>
                <a:gd name="connsiteX14" fmla="*/ 605790 w 777240"/>
                <a:gd name="connsiteY14" fmla="*/ 822960 h 834390"/>
                <a:gd name="connsiteX15" fmla="*/ 640080 w 777240"/>
                <a:gd name="connsiteY15" fmla="*/ 811530 h 834390"/>
                <a:gd name="connsiteX16" fmla="*/ 685800 w 777240"/>
                <a:gd name="connsiteY16" fmla="*/ 800100 h 834390"/>
                <a:gd name="connsiteX17" fmla="*/ 708660 w 777240"/>
                <a:gd name="connsiteY17" fmla="*/ 708660 h 834390"/>
                <a:gd name="connsiteX18" fmla="*/ 720090 w 777240"/>
                <a:gd name="connsiteY18" fmla="*/ 674370 h 834390"/>
                <a:gd name="connsiteX19" fmla="*/ 731520 w 777240"/>
                <a:gd name="connsiteY19" fmla="*/ 628650 h 834390"/>
                <a:gd name="connsiteX20" fmla="*/ 765810 w 777240"/>
                <a:gd name="connsiteY20" fmla="*/ 525780 h 834390"/>
                <a:gd name="connsiteX21" fmla="*/ 777240 w 777240"/>
                <a:gd name="connsiteY21" fmla="*/ 491490 h 834390"/>
                <a:gd name="connsiteX22" fmla="*/ 765810 w 777240"/>
                <a:gd name="connsiteY22" fmla="*/ 342900 h 834390"/>
                <a:gd name="connsiteX23" fmla="*/ 742950 w 777240"/>
                <a:gd name="connsiteY23" fmla="*/ 274320 h 834390"/>
                <a:gd name="connsiteX24" fmla="*/ 708660 w 777240"/>
                <a:gd name="connsiteY24" fmla="*/ 251460 h 834390"/>
                <a:gd name="connsiteX25" fmla="*/ 685800 w 777240"/>
                <a:gd name="connsiteY25" fmla="*/ 182880 h 834390"/>
                <a:gd name="connsiteX26" fmla="*/ 651510 w 777240"/>
                <a:gd name="connsiteY26" fmla="*/ 160020 h 834390"/>
                <a:gd name="connsiteX27" fmla="*/ 548640 w 777240"/>
                <a:gd name="connsiteY27" fmla="*/ 125730 h 834390"/>
                <a:gd name="connsiteX28" fmla="*/ 445770 w 777240"/>
                <a:gd name="connsiteY28" fmla="*/ 91440 h 834390"/>
                <a:gd name="connsiteX29" fmla="*/ 411480 w 777240"/>
                <a:gd name="connsiteY29" fmla="*/ 80010 h 834390"/>
                <a:gd name="connsiteX30" fmla="*/ 297180 w 777240"/>
                <a:gd name="connsiteY30" fmla="*/ 68580 h 834390"/>
                <a:gd name="connsiteX31" fmla="*/ 240030 w 777240"/>
                <a:gd name="connsiteY31" fmla="*/ 22860 h 834390"/>
                <a:gd name="connsiteX32" fmla="*/ 182880 w 777240"/>
                <a:gd name="connsiteY32" fmla="*/ 0 h 8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7240" h="834390">
                  <a:moveTo>
                    <a:pt x="182880" y="0"/>
                  </a:moveTo>
                  <a:lnTo>
                    <a:pt x="182880" y="0"/>
                  </a:lnTo>
                  <a:cubicBezTo>
                    <a:pt x="152400" y="15240"/>
                    <a:pt x="119358" y="26178"/>
                    <a:pt x="91440" y="45720"/>
                  </a:cubicBezTo>
                  <a:cubicBezTo>
                    <a:pt x="52864" y="72723"/>
                    <a:pt x="61504" y="156754"/>
                    <a:pt x="57150" y="182880"/>
                  </a:cubicBezTo>
                  <a:cubicBezTo>
                    <a:pt x="51892" y="214428"/>
                    <a:pt x="40413" y="225130"/>
                    <a:pt x="22860" y="251460"/>
                  </a:cubicBezTo>
                  <a:cubicBezTo>
                    <a:pt x="19050" y="266700"/>
                    <a:pt x="15746" y="282075"/>
                    <a:pt x="11430" y="297180"/>
                  </a:cubicBezTo>
                  <a:cubicBezTo>
                    <a:pt x="8120" y="308765"/>
                    <a:pt x="0" y="319422"/>
                    <a:pt x="0" y="331470"/>
                  </a:cubicBezTo>
                  <a:cubicBezTo>
                    <a:pt x="0" y="419183"/>
                    <a:pt x="5181" y="506870"/>
                    <a:pt x="11430" y="594360"/>
                  </a:cubicBezTo>
                  <a:cubicBezTo>
                    <a:pt x="12261" y="605989"/>
                    <a:pt x="24755" y="668638"/>
                    <a:pt x="34290" y="685800"/>
                  </a:cubicBezTo>
                  <a:cubicBezTo>
                    <a:pt x="47633" y="709817"/>
                    <a:pt x="53946" y="745692"/>
                    <a:pt x="80010" y="754380"/>
                  </a:cubicBezTo>
                  <a:lnTo>
                    <a:pt x="148590" y="777240"/>
                  </a:lnTo>
                  <a:cubicBezTo>
                    <a:pt x="160020" y="781050"/>
                    <a:pt x="170996" y="786689"/>
                    <a:pt x="182880" y="788670"/>
                  </a:cubicBezTo>
                  <a:cubicBezTo>
                    <a:pt x="192329" y="790245"/>
                    <a:pt x="336150" y="812700"/>
                    <a:pt x="377190" y="822960"/>
                  </a:cubicBezTo>
                  <a:cubicBezTo>
                    <a:pt x="388879" y="825882"/>
                    <a:pt x="400050" y="830580"/>
                    <a:pt x="411480" y="834390"/>
                  </a:cubicBezTo>
                  <a:cubicBezTo>
                    <a:pt x="476250" y="830580"/>
                    <a:pt x="541230" y="829416"/>
                    <a:pt x="605790" y="822960"/>
                  </a:cubicBezTo>
                  <a:cubicBezTo>
                    <a:pt x="617778" y="821761"/>
                    <a:pt x="628495" y="814840"/>
                    <a:pt x="640080" y="811530"/>
                  </a:cubicBezTo>
                  <a:cubicBezTo>
                    <a:pt x="655185" y="807214"/>
                    <a:pt x="670560" y="803910"/>
                    <a:pt x="685800" y="800100"/>
                  </a:cubicBezTo>
                  <a:cubicBezTo>
                    <a:pt x="693420" y="769620"/>
                    <a:pt x="698725" y="738466"/>
                    <a:pt x="708660" y="708660"/>
                  </a:cubicBezTo>
                  <a:cubicBezTo>
                    <a:pt x="712470" y="697230"/>
                    <a:pt x="716780" y="685955"/>
                    <a:pt x="720090" y="674370"/>
                  </a:cubicBezTo>
                  <a:cubicBezTo>
                    <a:pt x="724406" y="659265"/>
                    <a:pt x="727006" y="643697"/>
                    <a:pt x="731520" y="628650"/>
                  </a:cubicBezTo>
                  <a:lnTo>
                    <a:pt x="765810" y="525780"/>
                  </a:lnTo>
                  <a:lnTo>
                    <a:pt x="777240" y="491490"/>
                  </a:lnTo>
                  <a:cubicBezTo>
                    <a:pt x="773430" y="441960"/>
                    <a:pt x="773558" y="391968"/>
                    <a:pt x="765810" y="342900"/>
                  </a:cubicBezTo>
                  <a:cubicBezTo>
                    <a:pt x="762052" y="319098"/>
                    <a:pt x="763000" y="287686"/>
                    <a:pt x="742950" y="274320"/>
                  </a:cubicBezTo>
                  <a:lnTo>
                    <a:pt x="708660" y="251460"/>
                  </a:lnTo>
                  <a:cubicBezTo>
                    <a:pt x="701040" y="228600"/>
                    <a:pt x="705850" y="196246"/>
                    <a:pt x="685800" y="182880"/>
                  </a:cubicBezTo>
                  <a:cubicBezTo>
                    <a:pt x="674370" y="175260"/>
                    <a:pt x="664063" y="165599"/>
                    <a:pt x="651510" y="160020"/>
                  </a:cubicBezTo>
                  <a:lnTo>
                    <a:pt x="548640" y="125730"/>
                  </a:lnTo>
                  <a:lnTo>
                    <a:pt x="445770" y="91440"/>
                  </a:lnTo>
                  <a:cubicBezTo>
                    <a:pt x="434340" y="87630"/>
                    <a:pt x="423468" y="81209"/>
                    <a:pt x="411480" y="80010"/>
                  </a:cubicBezTo>
                  <a:lnTo>
                    <a:pt x="297180" y="68580"/>
                  </a:lnTo>
                  <a:cubicBezTo>
                    <a:pt x="257631" y="55397"/>
                    <a:pt x="260710" y="64220"/>
                    <a:pt x="240030" y="22860"/>
                  </a:cubicBezTo>
                  <a:cubicBezTo>
                    <a:pt x="234642" y="12084"/>
                    <a:pt x="192405" y="3810"/>
                    <a:pt x="182880" y="0"/>
                  </a:cubicBezTo>
                  <a:close/>
                </a:path>
              </a:pathLst>
            </a:custGeom>
            <a:noFill/>
            <a:ln w="317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ysClr val="windowText" lastClr="000000"/>
                </a:solidFill>
                <a:effectLst/>
                <a:uLnTx/>
                <a:uFillTx/>
              </a:endParaRPr>
            </a:p>
          </p:txBody>
        </p:sp>
        <p:sp>
          <p:nvSpPr>
            <p:cNvPr id="37" name="Vrije vorm 36"/>
            <p:cNvSpPr/>
            <p:nvPr/>
          </p:nvSpPr>
          <p:spPr>
            <a:xfrm>
              <a:off x="10629108" y="4410845"/>
              <a:ext cx="777240" cy="811595"/>
            </a:xfrm>
            <a:custGeom>
              <a:avLst/>
              <a:gdLst>
                <a:gd name="connsiteX0" fmla="*/ 320040 w 777240"/>
                <a:gd name="connsiteY0" fmla="*/ 45720 h 811595"/>
                <a:gd name="connsiteX1" fmla="*/ 320040 w 777240"/>
                <a:gd name="connsiteY1" fmla="*/ 45720 h 811595"/>
                <a:gd name="connsiteX2" fmla="*/ 80010 w 777240"/>
                <a:gd name="connsiteY2" fmla="*/ 68580 h 811595"/>
                <a:gd name="connsiteX3" fmla="*/ 45720 w 777240"/>
                <a:gd name="connsiteY3" fmla="*/ 91440 h 811595"/>
                <a:gd name="connsiteX4" fmla="*/ 22860 w 777240"/>
                <a:gd name="connsiteY4" fmla="*/ 251460 h 811595"/>
                <a:gd name="connsiteX5" fmla="*/ 11430 w 777240"/>
                <a:gd name="connsiteY5" fmla="*/ 285750 h 811595"/>
                <a:gd name="connsiteX6" fmla="*/ 0 w 777240"/>
                <a:gd name="connsiteY6" fmla="*/ 365760 h 811595"/>
                <a:gd name="connsiteX7" fmla="*/ 11430 w 777240"/>
                <a:gd name="connsiteY7" fmla="*/ 548640 h 811595"/>
                <a:gd name="connsiteX8" fmla="*/ 34290 w 777240"/>
                <a:gd name="connsiteY8" fmla="*/ 628650 h 811595"/>
                <a:gd name="connsiteX9" fmla="*/ 45720 w 777240"/>
                <a:gd name="connsiteY9" fmla="*/ 708660 h 811595"/>
                <a:gd name="connsiteX10" fmla="*/ 160020 w 777240"/>
                <a:gd name="connsiteY10" fmla="*/ 765810 h 811595"/>
                <a:gd name="connsiteX11" fmla="*/ 491490 w 777240"/>
                <a:gd name="connsiteY11" fmla="*/ 800100 h 811595"/>
                <a:gd name="connsiteX12" fmla="*/ 674370 w 777240"/>
                <a:gd name="connsiteY12" fmla="*/ 788670 h 811595"/>
                <a:gd name="connsiteX13" fmla="*/ 708660 w 777240"/>
                <a:gd name="connsiteY13" fmla="*/ 777240 h 811595"/>
                <a:gd name="connsiteX14" fmla="*/ 720090 w 777240"/>
                <a:gd name="connsiteY14" fmla="*/ 720090 h 811595"/>
                <a:gd name="connsiteX15" fmla="*/ 731520 w 777240"/>
                <a:gd name="connsiteY15" fmla="*/ 685800 h 811595"/>
                <a:gd name="connsiteX16" fmla="*/ 742950 w 777240"/>
                <a:gd name="connsiteY16" fmla="*/ 640080 h 811595"/>
                <a:gd name="connsiteX17" fmla="*/ 754380 w 777240"/>
                <a:gd name="connsiteY17" fmla="*/ 537210 h 811595"/>
                <a:gd name="connsiteX18" fmla="*/ 777240 w 777240"/>
                <a:gd name="connsiteY18" fmla="*/ 468630 h 811595"/>
                <a:gd name="connsiteX19" fmla="*/ 765810 w 777240"/>
                <a:gd name="connsiteY19" fmla="*/ 205740 h 811595"/>
                <a:gd name="connsiteX20" fmla="*/ 720090 w 777240"/>
                <a:gd name="connsiteY20" fmla="*/ 137160 h 811595"/>
                <a:gd name="connsiteX21" fmla="*/ 697230 w 777240"/>
                <a:gd name="connsiteY21" fmla="*/ 45720 h 811595"/>
                <a:gd name="connsiteX22" fmla="*/ 594360 w 777240"/>
                <a:gd name="connsiteY22" fmla="*/ 11430 h 811595"/>
                <a:gd name="connsiteX23" fmla="*/ 560070 w 777240"/>
                <a:gd name="connsiteY23" fmla="*/ 0 h 811595"/>
                <a:gd name="connsiteX24" fmla="*/ 377190 w 777240"/>
                <a:gd name="connsiteY24" fmla="*/ 11430 h 811595"/>
                <a:gd name="connsiteX25" fmla="*/ 308610 w 777240"/>
                <a:gd name="connsiteY25" fmla="*/ 34290 h 811595"/>
                <a:gd name="connsiteX26" fmla="*/ 262890 w 777240"/>
                <a:gd name="connsiteY26" fmla="*/ 45720 h 811595"/>
                <a:gd name="connsiteX27" fmla="*/ 320040 w 777240"/>
                <a:gd name="connsiteY27" fmla="*/ 45720 h 8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7240" h="811595">
                  <a:moveTo>
                    <a:pt x="320040" y="45720"/>
                  </a:moveTo>
                  <a:lnTo>
                    <a:pt x="320040" y="45720"/>
                  </a:lnTo>
                  <a:cubicBezTo>
                    <a:pt x="318668" y="45811"/>
                    <a:pt x="126914" y="52945"/>
                    <a:pt x="80010" y="68580"/>
                  </a:cubicBezTo>
                  <a:cubicBezTo>
                    <a:pt x="66978" y="72924"/>
                    <a:pt x="57150" y="83820"/>
                    <a:pt x="45720" y="91440"/>
                  </a:cubicBezTo>
                  <a:cubicBezTo>
                    <a:pt x="40777" y="130987"/>
                    <a:pt x="32277" y="209083"/>
                    <a:pt x="22860" y="251460"/>
                  </a:cubicBezTo>
                  <a:cubicBezTo>
                    <a:pt x="20246" y="263221"/>
                    <a:pt x="15240" y="274320"/>
                    <a:pt x="11430" y="285750"/>
                  </a:cubicBezTo>
                  <a:cubicBezTo>
                    <a:pt x="7620" y="312420"/>
                    <a:pt x="0" y="338819"/>
                    <a:pt x="0" y="365760"/>
                  </a:cubicBezTo>
                  <a:cubicBezTo>
                    <a:pt x="0" y="426839"/>
                    <a:pt x="5352" y="487864"/>
                    <a:pt x="11430" y="548640"/>
                  </a:cubicBezTo>
                  <a:cubicBezTo>
                    <a:pt x="13480" y="569143"/>
                    <a:pt x="27327" y="607762"/>
                    <a:pt x="34290" y="628650"/>
                  </a:cubicBezTo>
                  <a:cubicBezTo>
                    <a:pt x="38100" y="655320"/>
                    <a:pt x="31256" y="685931"/>
                    <a:pt x="45720" y="708660"/>
                  </a:cubicBezTo>
                  <a:cubicBezTo>
                    <a:pt x="71466" y="749118"/>
                    <a:pt x="119611" y="755708"/>
                    <a:pt x="160020" y="765810"/>
                  </a:cubicBezTo>
                  <a:cubicBezTo>
                    <a:pt x="274308" y="842002"/>
                    <a:pt x="198520" y="800100"/>
                    <a:pt x="491490" y="800100"/>
                  </a:cubicBezTo>
                  <a:cubicBezTo>
                    <a:pt x="552569" y="800100"/>
                    <a:pt x="613410" y="792480"/>
                    <a:pt x="674370" y="788670"/>
                  </a:cubicBezTo>
                  <a:cubicBezTo>
                    <a:pt x="685800" y="784860"/>
                    <a:pt x="701977" y="787265"/>
                    <a:pt x="708660" y="777240"/>
                  </a:cubicBezTo>
                  <a:cubicBezTo>
                    <a:pt x="719436" y="761076"/>
                    <a:pt x="715378" y="738937"/>
                    <a:pt x="720090" y="720090"/>
                  </a:cubicBezTo>
                  <a:cubicBezTo>
                    <a:pt x="723012" y="708401"/>
                    <a:pt x="728210" y="697385"/>
                    <a:pt x="731520" y="685800"/>
                  </a:cubicBezTo>
                  <a:cubicBezTo>
                    <a:pt x="735836" y="670695"/>
                    <a:pt x="739140" y="655320"/>
                    <a:pt x="742950" y="640080"/>
                  </a:cubicBezTo>
                  <a:cubicBezTo>
                    <a:pt x="746760" y="605790"/>
                    <a:pt x="747614" y="571041"/>
                    <a:pt x="754380" y="537210"/>
                  </a:cubicBezTo>
                  <a:cubicBezTo>
                    <a:pt x="759106" y="513581"/>
                    <a:pt x="777240" y="468630"/>
                    <a:pt x="777240" y="468630"/>
                  </a:cubicBezTo>
                  <a:cubicBezTo>
                    <a:pt x="773430" y="381000"/>
                    <a:pt x="780713" y="292177"/>
                    <a:pt x="765810" y="205740"/>
                  </a:cubicBezTo>
                  <a:cubicBezTo>
                    <a:pt x="761142" y="178665"/>
                    <a:pt x="720090" y="137160"/>
                    <a:pt x="720090" y="137160"/>
                  </a:cubicBezTo>
                  <a:cubicBezTo>
                    <a:pt x="712470" y="106680"/>
                    <a:pt x="727036" y="55655"/>
                    <a:pt x="697230" y="45720"/>
                  </a:cubicBezTo>
                  <a:lnTo>
                    <a:pt x="594360" y="11430"/>
                  </a:lnTo>
                  <a:lnTo>
                    <a:pt x="560070" y="0"/>
                  </a:lnTo>
                  <a:cubicBezTo>
                    <a:pt x="499110" y="3810"/>
                    <a:pt x="437709" y="3177"/>
                    <a:pt x="377190" y="11430"/>
                  </a:cubicBezTo>
                  <a:cubicBezTo>
                    <a:pt x="353314" y="14686"/>
                    <a:pt x="331987" y="28446"/>
                    <a:pt x="308610" y="34290"/>
                  </a:cubicBezTo>
                  <a:lnTo>
                    <a:pt x="262890" y="45720"/>
                  </a:lnTo>
                  <a:lnTo>
                    <a:pt x="320040" y="45720"/>
                  </a:lnTo>
                  <a:close/>
                </a:path>
              </a:pathLst>
            </a:cu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ysClr val="windowText" lastClr="000000"/>
                </a:solidFill>
                <a:effectLst/>
                <a:uLnTx/>
                <a:uFillTx/>
              </a:endParaRPr>
            </a:p>
          </p:txBody>
        </p:sp>
        <p:sp>
          <p:nvSpPr>
            <p:cNvPr id="41" name="Rectangle 3"/>
            <p:cNvSpPr/>
            <p:nvPr/>
          </p:nvSpPr>
          <p:spPr>
            <a:xfrm>
              <a:off x="7449154" y="4491169"/>
              <a:ext cx="466626" cy="40937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prstClr val="white"/>
                  </a:solidFill>
                  <a:effectLst/>
                  <a:uLnTx/>
                  <a:uFillTx/>
                </a:rPr>
                <a:t>1</a:t>
              </a:r>
            </a:p>
          </p:txBody>
        </p:sp>
        <p:sp>
          <p:nvSpPr>
            <p:cNvPr id="42" name="Rectangle 4"/>
            <p:cNvSpPr/>
            <p:nvPr/>
          </p:nvSpPr>
          <p:spPr>
            <a:xfrm>
              <a:off x="8325847" y="3844409"/>
              <a:ext cx="466626" cy="40937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prstClr val="white"/>
                  </a:solidFill>
                  <a:effectLst/>
                  <a:uLnTx/>
                  <a:uFillTx/>
                </a:rPr>
                <a:t>2</a:t>
              </a:r>
            </a:p>
          </p:txBody>
        </p:sp>
        <p:sp>
          <p:nvSpPr>
            <p:cNvPr id="43" name="Rectangle 6"/>
            <p:cNvSpPr/>
            <p:nvPr/>
          </p:nvSpPr>
          <p:spPr>
            <a:xfrm>
              <a:off x="8199414" y="6176399"/>
              <a:ext cx="466626" cy="409379"/>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prstClr val="white"/>
                  </a:solidFill>
                  <a:effectLst/>
                  <a:uLnTx/>
                  <a:uFillTx/>
                </a:rPr>
                <a:t>5</a:t>
              </a:r>
            </a:p>
          </p:txBody>
        </p:sp>
        <p:sp>
          <p:nvSpPr>
            <p:cNvPr id="44" name="Rectangle 7"/>
            <p:cNvSpPr/>
            <p:nvPr/>
          </p:nvSpPr>
          <p:spPr>
            <a:xfrm>
              <a:off x="8605920" y="4793959"/>
              <a:ext cx="466626" cy="409379"/>
            </a:xfrm>
            <a:prstGeom prst="rect">
              <a:avLst/>
            </a:prstGeom>
            <a:solidFill>
              <a:srgbClr val="FF66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prstClr val="white"/>
                  </a:solidFill>
                  <a:effectLst/>
                  <a:uLnTx/>
                  <a:uFillTx/>
                </a:rPr>
                <a:t>6</a:t>
              </a:r>
            </a:p>
          </p:txBody>
        </p:sp>
        <p:sp>
          <p:nvSpPr>
            <p:cNvPr id="47" name="Rectangle 10"/>
            <p:cNvSpPr/>
            <p:nvPr/>
          </p:nvSpPr>
          <p:spPr>
            <a:xfrm>
              <a:off x="10593820" y="6062956"/>
              <a:ext cx="466626" cy="40937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2400" b="0" i="0" u="none" strike="noStrike" kern="0" cap="none" spc="0" normalizeH="0" baseline="0" noProof="0" dirty="0">
                  <a:ln>
                    <a:noFill/>
                  </a:ln>
                  <a:solidFill>
                    <a:prstClr val="white"/>
                  </a:solidFill>
                  <a:effectLst/>
                  <a:uLnTx/>
                  <a:uFillTx/>
                </a:rPr>
                <a:t>7</a:t>
              </a:r>
            </a:p>
          </p:txBody>
        </p:sp>
        <p:sp>
          <p:nvSpPr>
            <p:cNvPr id="49" name="Vrije vorm 48"/>
            <p:cNvSpPr/>
            <p:nvPr/>
          </p:nvSpPr>
          <p:spPr>
            <a:xfrm>
              <a:off x="10449794" y="5819959"/>
              <a:ext cx="777240" cy="834390"/>
            </a:xfrm>
            <a:custGeom>
              <a:avLst/>
              <a:gdLst>
                <a:gd name="connsiteX0" fmla="*/ 182880 w 777240"/>
                <a:gd name="connsiteY0" fmla="*/ 0 h 834390"/>
                <a:gd name="connsiteX1" fmla="*/ 182880 w 777240"/>
                <a:gd name="connsiteY1" fmla="*/ 0 h 834390"/>
                <a:gd name="connsiteX2" fmla="*/ 91440 w 777240"/>
                <a:gd name="connsiteY2" fmla="*/ 45720 h 834390"/>
                <a:gd name="connsiteX3" fmla="*/ 57150 w 777240"/>
                <a:gd name="connsiteY3" fmla="*/ 182880 h 834390"/>
                <a:gd name="connsiteX4" fmla="*/ 22860 w 777240"/>
                <a:gd name="connsiteY4" fmla="*/ 251460 h 834390"/>
                <a:gd name="connsiteX5" fmla="*/ 11430 w 777240"/>
                <a:gd name="connsiteY5" fmla="*/ 297180 h 834390"/>
                <a:gd name="connsiteX6" fmla="*/ 0 w 777240"/>
                <a:gd name="connsiteY6" fmla="*/ 331470 h 834390"/>
                <a:gd name="connsiteX7" fmla="*/ 11430 w 777240"/>
                <a:gd name="connsiteY7" fmla="*/ 594360 h 834390"/>
                <a:gd name="connsiteX8" fmla="*/ 34290 w 777240"/>
                <a:gd name="connsiteY8" fmla="*/ 685800 h 834390"/>
                <a:gd name="connsiteX9" fmla="*/ 80010 w 777240"/>
                <a:gd name="connsiteY9" fmla="*/ 754380 h 834390"/>
                <a:gd name="connsiteX10" fmla="*/ 148590 w 777240"/>
                <a:gd name="connsiteY10" fmla="*/ 777240 h 834390"/>
                <a:gd name="connsiteX11" fmla="*/ 182880 w 777240"/>
                <a:gd name="connsiteY11" fmla="*/ 788670 h 834390"/>
                <a:gd name="connsiteX12" fmla="*/ 377190 w 777240"/>
                <a:gd name="connsiteY12" fmla="*/ 822960 h 834390"/>
                <a:gd name="connsiteX13" fmla="*/ 411480 w 777240"/>
                <a:gd name="connsiteY13" fmla="*/ 834390 h 834390"/>
                <a:gd name="connsiteX14" fmla="*/ 605790 w 777240"/>
                <a:gd name="connsiteY14" fmla="*/ 822960 h 834390"/>
                <a:gd name="connsiteX15" fmla="*/ 640080 w 777240"/>
                <a:gd name="connsiteY15" fmla="*/ 811530 h 834390"/>
                <a:gd name="connsiteX16" fmla="*/ 685800 w 777240"/>
                <a:gd name="connsiteY16" fmla="*/ 800100 h 834390"/>
                <a:gd name="connsiteX17" fmla="*/ 708660 w 777240"/>
                <a:gd name="connsiteY17" fmla="*/ 708660 h 834390"/>
                <a:gd name="connsiteX18" fmla="*/ 720090 w 777240"/>
                <a:gd name="connsiteY18" fmla="*/ 674370 h 834390"/>
                <a:gd name="connsiteX19" fmla="*/ 731520 w 777240"/>
                <a:gd name="connsiteY19" fmla="*/ 628650 h 834390"/>
                <a:gd name="connsiteX20" fmla="*/ 765810 w 777240"/>
                <a:gd name="connsiteY20" fmla="*/ 525780 h 834390"/>
                <a:gd name="connsiteX21" fmla="*/ 777240 w 777240"/>
                <a:gd name="connsiteY21" fmla="*/ 491490 h 834390"/>
                <a:gd name="connsiteX22" fmla="*/ 765810 w 777240"/>
                <a:gd name="connsiteY22" fmla="*/ 342900 h 834390"/>
                <a:gd name="connsiteX23" fmla="*/ 742950 w 777240"/>
                <a:gd name="connsiteY23" fmla="*/ 274320 h 834390"/>
                <a:gd name="connsiteX24" fmla="*/ 708660 w 777240"/>
                <a:gd name="connsiteY24" fmla="*/ 251460 h 834390"/>
                <a:gd name="connsiteX25" fmla="*/ 685800 w 777240"/>
                <a:gd name="connsiteY25" fmla="*/ 182880 h 834390"/>
                <a:gd name="connsiteX26" fmla="*/ 651510 w 777240"/>
                <a:gd name="connsiteY26" fmla="*/ 160020 h 834390"/>
                <a:gd name="connsiteX27" fmla="*/ 548640 w 777240"/>
                <a:gd name="connsiteY27" fmla="*/ 125730 h 834390"/>
                <a:gd name="connsiteX28" fmla="*/ 445770 w 777240"/>
                <a:gd name="connsiteY28" fmla="*/ 91440 h 834390"/>
                <a:gd name="connsiteX29" fmla="*/ 411480 w 777240"/>
                <a:gd name="connsiteY29" fmla="*/ 80010 h 834390"/>
                <a:gd name="connsiteX30" fmla="*/ 297180 w 777240"/>
                <a:gd name="connsiteY30" fmla="*/ 68580 h 834390"/>
                <a:gd name="connsiteX31" fmla="*/ 240030 w 777240"/>
                <a:gd name="connsiteY31" fmla="*/ 22860 h 834390"/>
                <a:gd name="connsiteX32" fmla="*/ 182880 w 777240"/>
                <a:gd name="connsiteY32" fmla="*/ 0 h 8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7240" h="834390">
                  <a:moveTo>
                    <a:pt x="182880" y="0"/>
                  </a:moveTo>
                  <a:lnTo>
                    <a:pt x="182880" y="0"/>
                  </a:lnTo>
                  <a:cubicBezTo>
                    <a:pt x="152400" y="15240"/>
                    <a:pt x="119358" y="26178"/>
                    <a:pt x="91440" y="45720"/>
                  </a:cubicBezTo>
                  <a:cubicBezTo>
                    <a:pt x="52864" y="72723"/>
                    <a:pt x="61504" y="156754"/>
                    <a:pt x="57150" y="182880"/>
                  </a:cubicBezTo>
                  <a:cubicBezTo>
                    <a:pt x="51892" y="214428"/>
                    <a:pt x="40413" y="225130"/>
                    <a:pt x="22860" y="251460"/>
                  </a:cubicBezTo>
                  <a:cubicBezTo>
                    <a:pt x="19050" y="266700"/>
                    <a:pt x="15746" y="282075"/>
                    <a:pt x="11430" y="297180"/>
                  </a:cubicBezTo>
                  <a:cubicBezTo>
                    <a:pt x="8120" y="308765"/>
                    <a:pt x="0" y="319422"/>
                    <a:pt x="0" y="331470"/>
                  </a:cubicBezTo>
                  <a:cubicBezTo>
                    <a:pt x="0" y="419183"/>
                    <a:pt x="5181" y="506870"/>
                    <a:pt x="11430" y="594360"/>
                  </a:cubicBezTo>
                  <a:cubicBezTo>
                    <a:pt x="12261" y="605989"/>
                    <a:pt x="24755" y="668638"/>
                    <a:pt x="34290" y="685800"/>
                  </a:cubicBezTo>
                  <a:cubicBezTo>
                    <a:pt x="47633" y="709817"/>
                    <a:pt x="53946" y="745692"/>
                    <a:pt x="80010" y="754380"/>
                  </a:cubicBezTo>
                  <a:lnTo>
                    <a:pt x="148590" y="777240"/>
                  </a:lnTo>
                  <a:cubicBezTo>
                    <a:pt x="160020" y="781050"/>
                    <a:pt x="170996" y="786689"/>
                    <a:pt x="182880" y="788670"/>
                  </a:cubicBezTo>
                  <a:cubicBezTo>
                    <a:pt x="192329" y="790245"/>
                    <a:pt x="336150" y="812700"/>
                    <a:pt x="377190" y="822960"/>
                  </a:cubicBezTo>
                  <a:cubicBezTo>
                    <a:pt x="388879" y="825882"/>
                    <a:pt x="400050" y="830580"/>
                    <a:pt x="411480" y="834390"/>
                  </a:cubicBezTo>
                  <a:cubicBezTo>
                    <a:pt x="476250" y="830580"/>
                    <a:pt x="541230" y="829416"/>
                    <a:pt x="605790" y="822960"/>
                  </a:cubicBezTo>
                  <a:cubicBezTo>
                    <a:pt x="617778" y="821761"/>
                    <a:pt x="628495" y="814840"/>
                    <a:pt x="640080" y="811530"/>
                  </a:cubicBezTo>
                  <a:cubicBezTo>
                    <a:pt x="655185" y="807214"/>
                    <a:pt x="670560" y="803910"/>
                    <a:pt x="685800" y="800100"/>
                  </a:cubicBezTo>
                  <a:cubicBezTo>
                    <a:pt x="693420" y="769620"/>
                    <a:pt x="698725" y="738466"/>
                    <a:pt x="708660" y="708660"/>
                  </a:cubicBezTo>
                  <a:cubicBezTo>
                    <a:pt x="712470" y="697230"/>
                    <a:pt x="716780" y="685955"/>
                    <a:pt x="720090" y="674370"/>
                  </a:cubicBezTo>
                  <a:cubicBezTo>
                    <a:pt x="724406" y="659265"/>
                    <a:pt x="727006" y="643697"/>
                    <a:pt x="731520" y="628650"/>
                  </a:cubicBezTo>
                  <a:lnTo>
                    <a:pt x="765810" y="525780"/>
                  </a:lnTo>
                  <a:lnTo>
                    <a:pt x="777240" y="491490"/>
                  </a:lnTo>
                  <a:cubicBezTo>
                    <a:pt x="773430" y="441960"/>
                    <a:pt x="773558" y="391968"/>
                    <a:pt x="765810" y="342900"/>
                  </a:cubicBezTo>
                  <a:cubicBezTo>
                    <a:pt x="762052" y="319098"/>
                    <a:pt x="763000" y="287686"/>
                    <a:pt x="742950" y="274320"/>
                  </a:cubicBezTo>
                  <a:lnTo>
                    <a:pt x="708660" y="251460"/>
                  </a:lnTo>
                  <a:cubicBezTo>
                    <a:pt x="701040" y="228600"/>
                    <a:pt x="705850" y="196246"/>
                    <a:pt x="685800" y="182880"/>
                  </a:cubicBezTo>
                  <a:cubicBezTo>
                    <a:pt x="674370" y="175260"/>
                    <a:pt x="664063" y="165599"/>
                    <a:pt x="651510" y="160020"/>
                  </a:cubicBezTo>
                  <a:lnTo>
                    <a:pt x="548640" y="125730"/>
                  </a:lnTo>
                  <a:lnTo>
                    <a:pt x="445770" y="91440"/>
                  </a:lnTo>
                  <a:cubicBezTo>
                    <a:pt x="434340" y="87630"/>
                    <a:pt x="423468" y="81209"/>
                    <a:pt x="411480" y="80010"/>
                  </a:cubicBezTo>
                  <a:lnTo>
                    <a:pt x="297180" y="68580"/>
                  </a:lnTo>
                  <a:cubicBezTo>
                    <a:pt x="257631" y="55397"/>
                    <a:pt x="260710" y="64220"/>
                    <a:pt x="240030" y="22860"/>
                  </a:cubicBezTo>
                  <a:cubicBezTo>
                    <a:pt x="234642" y="12084"/>
                    <a:pt x="192405" y="3810"/>
                    <a:pt x="182880" y="0"/>
                  </a:cubicBezTo>
                  <a:close/>
                </a:path>
              </a:pathLst>
            </a:custGeom>
            <a:noFill/>
            <a:ln w="31750">
              <a:solidFill>
                <a:srgbClr val="CC00C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endParaRPr>
            </a:p>
          </p:txBody>
        </p:sp>
        <p:sp>
          <p:nvSpPr>
            <p:cNvPr id="50" name="Vrije vorm 49"/>
            <p:cNvSpPr/>
            <p:nvPr/>
          </p:nvSpPr>
          <p:spPr>
            <a:xfrm>
              <a:off x="8015233" y="6007981"/>
              <a:ext cx="777240" cy="811595"/>
            </a:xfrm>
            <a:custGeom>
              <a:avLst/>
              <a:gdLst>
                <a:gd name="connsiteX0" fmla="*/ 320040 w 777240"/>
                <a:gd name="connsiteY0" fmla="*/ 45720 h 811595"/>
                <a:gd name="connsiteX1" fmla="*/ 320040 w 777240"/>
                <a:gd name="connsiteY1" fmla="*/ 45720 h 811595"/>
                <a:gd name="connsiteX2" fmla="*/ 80010 w 777240"/>
                <a:gd name="connsiteY2" fmla="*/ 68580 h 811595"/>
                <a:gd name="connsiteX3" fmla="*/ 45720 w 777240"/>
                <a:gd name="connsiteY3" fmla="*/ 91440 h 811595"/>
                <a:gd name="connsiteX4" fmla="*/ 22860 w 777240"/>
                <a:gd name="connsiteY4" fmla="*/ 251460 h 811595"/>
                <a:gd name="connsiteX5" fmla="*/ 11430 w 777240"/>
                <a:gd name="connsiteY5" fmla="*/ 285750 h 811595"/>
                <a:gd name="connsiteX6" fmla="*/ 0 w 777240"/>
                <a:gd name="connsiteY6" fmla="*/ 365760 h 811595"/>
                <a:gd name="connsiteX7" fmla="*/ 11430 w 777240"/>
                <a:gd name="connsiteY7" fmla="*/ 548640 h 811595"/>
                <a:gd name="connsiteX8" fmla="*/ 34290 w 777240"/>
                <a:gd name="connsiteY8" fmla="*/ 628650 h 811595"/>
                <a:gd name="connsiteX9" fmla="*/ 45720 w 777240"/>
                <a:gd name="connsiteY9" fmla="*/ 708660 h 811595"/>
                <a:gd name="connsiteX10" fmla="*/ 160020 w 777240"/>
                <a:gd name="connsiteY10" fmla="*/ 765810 h 811595"/>
                <a:gd name="connsiteX11" fmla="*/ 491490 w 777240"/>
                <a:gd name="connsiteY11" fmla="*/ 800100 h 811595"/>
                <a:gd name="connsiteX12" fmla="*/ 674370 w 777240"/>
                <a:gd name="connsiteY12" fmla="*/ 788670 h 811595"/>
                <a:gd name="connsiteX13" fmla="*/ 708660 w 777240"/>
                <a:gd name="connsiteY13" fmla="*/ 777240 h 811595"/>
                <a:gd name="connsiteX14" fmla="*/ 720090 w 777240"/>
                <a:gd name="connsiteY14" fmla="*/ 720090 h 811595"/>
                <a:gd name="connsiteX15" fmla="*/ 731520 w 777240"/>
                <a:gd name="connsiteY15" fmla="*/ 685800 h 811595"/>
                <a:gd name="connsiteX16" fmla="*/ 742950 w 777240"/>
                <a:gd name="connsiteY16" fmla="*/ 640080 h 811595"/>
                <a:gd name="connsiteX17" fmla="*/ 754380 w 777240"/>
                <a:gd name="connsiteY17" fmla="*/ 537210 h 811595"/>
                <a:gd name="connsiteX18" fmla="*/ 777240 w 777240"/>
                <a:gd name="connsiteY18" fmla="*/ 468630 h 811595"/>
                <a:gd name="connsiteX19" fmla="*/ 765810 w 777240"/>
                <a:gd name="connsiteY19" fmla="*/ 205740 h 811595"/>
                <a:gd name="connsiteX20" fmla="*/ 720090 w 777240"/>
                <a:gd name="connsiteY20" fmla="*/ 137160 h 811595"/>
                <a:gd name="connsiteX21" fmla="*/ 697230 w 777240"/>
                <a:gd name="connsiteY21" fmla="*/ 45720 h 811595"/>
                <a:gd name="connsiteX22" fmla="*/ 594360 w 777240"/>
                <a:gd name="connsiteY22" fmla="*/ 11430 h 811595"/>
                <a:gd name="connsiteX23" fmla="*/ 560070 w 777240"/>
                <a:gd name="connsiteY23" fmla="*/ 0 h 811595"/>
                <a:gd name="connsiteX24" fmla="*/ 377190 w 777240"/>
                <a:gd name="connsiteY24" fmla="*/ 11430 h 811595"/>
                <a:gd name="connsiteX25" fmla="*/ 308610 w 777240"/>
                <a:gd name="connsiteY25" fmla="*/ 34290 h 811595"/>
                <a:gd name="connsiteX26" fmla="*/ 262890 w 777240"/>
                <a:gd name="connsiteY26" fmla="*/ 45720 h 811595"/>
                <a:gd name="connsiteX27" fmla="*/ 320040 w 777240"/>
                <a:gd name="connsiteY27" fmla="*/ 45720 h 8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7240" h="811595">
                  <a:moveTo>
                    <a:pt x="320040" y="45720"/>
                  </a:moveTo>
                  <a:lnTo>
                    <a:pt x="320040" y="45720"/>
                  </a:lnTo>
                  <a:cubicBezTo>
                    <a:pt x="318668" y="45811"/>
                    <a:pt x="126914" y="52945"/>
                    <a:pt x="80010" y="68580"/>
                  </a:cubicBezTo>
                  <a:cubicBezTo>
                    <a:pt x="66978" y="72924"/>
                    <a:pt x="57150" y="83820"/>
                    <a:pt x="45720" y="91440"/>
                  </a:cubicBezTo>
                  <a:cubicBezTo>
                    <a:pt x="40777" y="130987"/>
                    <a:pt x="32277" y="209083"/>
                    <a:pt x="22860" y="251460"/>
                  </a:cubicBezTo>
                  <a:cubicBezTo>
                    <a:pt x="20246" y="263221"/>
                    <a:pt x="15240" y="274320"/>
                    <a:pt x="11430" y="285750"/>
                  </a:cubicBezTo>
                  <a:cubicBezTo>
                    <a:pt x="7620" y="312420"/>
                    <a:pt x="0" y="338819"/>
                    <a:pt x="0" y="365760"/>
                  </a:cubicBezTo>
                  <a:cubicBezTo>
                    <a:pt x="0" y="426839"/>
                    <a:pt x="5352" y="487864"/>
                    <a:pt x="11430" y="548640"/>
                  </a:cubicBezTo>
                  <a:cubicBezTo>
                    <a:pt x="13480" y="569143"/>
                    <a:pt x="27327" y="607762"/>
                    <a:pt x="34290" y="628650"/>
                  </a:cubicBezTo>
                  <a:cubicBezTo>
                    <a:pt x="38100" y="655320"/>
                    <a:pt x="31256" y="685931"/>
                    <a:pt x="45720" y="708660"/>
                  </a:cubicBezTo>
                  <a:cubicBezTo>
                    <a:pt x="71466" y="749118"/>
                    <a:pt x="119611" y="755708"/>
                    <a:pt x="160020" y="765810"/>
                  </a:cubicBezTo>
                  <a:cubicBezTo>
                    <a:pt x="274308" y="842002"/>
                    <a:pt x="198520" y="800100"/>
                    <a:pt x="491490" y="800100"/>
                  </a:cubicBezTo>
                  <a:cubicBezTo>
                    <a:pt x="552569" y="800100"/>
                    <a:pt x="613410" y="792480"/>
                    <a:pt x="674370" y="788670"/>
                  </a:cubicBezTo>
                  <a:cubicBezTo>
                    <a:pt x="685800" y="784860"/>
                    <a:pt x="701977" y="787265"/>
                    <a:pt x="708660" y="777240"/>
                  </a:cubicBezTo>
                  <a:cubicBezTo>
                    <a:pt x="719436" y="761076"/>
                    <a:pt x="715378" y="738937"/>
                    <a:pt x="720090" y="720090"/>
                  </a:cubicBezTo>
                  <a:cubicBezTo>
                    <a:pt x="723012" y="708401"/>
                    <a:pt x="728210" y="697385"/>
                    <a:pt x="731520" y="685800"/>
                  </a:cubicBezTo>
                  <a:cubicBezTo>
                    <a:pt x="735836" y="670695"/>
                    <a:pt x="739140" y="655320"/>
                    <a:pt x="742950" y="640080"/>
                  </a:cubicBezTo>
                  <a:cubicBezTo>
                    <a:pt x="746760" y="605790"/>
                    <a:pt x="747614" y="571041"/>
                    <a:pt x="754380" y="537210"/>
                  </a:cubicBezTo>
                  <a:cubicBezTo>
                    <a:pt x="759106" y="513581"/>
                    <a:pt x="777240" y="468630"/>
                    <a:pt x="777240" y="468630"/>
                  </a:cubicBezTo>
                  <a:cubicBezTo>
                    <a:pt x="773430" y="381000"/>
                    <a:pt x="780713" y="292177"/>
                    <a:pt x="765810" y="205740"/>
                  </a:cubicBezTo>
                  <a:cubicBezTo>
                    <a:pt x="761142" y="178665"/>
                    <a:pt x="720090" y="137160"/>
                    <a:pt x="720090" y="137160"/>
                  </a:cubicBezTo>
                  <a:cubicBezTo>
                    <a:pt x="712470" y="106680"/>
                    <a:pt x="727036" y="55655"/>
                    <a:pt x="697230" y="45720"/>
                  </a:cubicBezTo>
                  <a:lnTo>
                    <a:pt x="594360" y="11430"/>
                  </a:lnTo>
                  <a:lnTo>
                    <a:pt x="560070" y="0"/>
                  </a:lnTo>
                  <a:cubicBezTo>
                    <a:pt x="499110" y="3810"/>
                    <a:pt x="437709" y="3177"/>
                    <a:pt x="377190" y="11430"/>
                  </a:cubicBezTo>
                  <a:cubicBezTo>
                    <a:pt x="353314" y="14686"/>
                    <a:pt x="331987" y="28446"/>
                    <a:pt x="308610" y="34290"/>
                  </a:cubicBezTo>
                  <a:lnTo>
                    <a:pt x="262890" y="45720"/>
                  </a:lnTo>
                  <a:lnTo>
                    <a:pt x="320040" y="45720"/>
                  </a:lnTo>
                  <a:close/>
                </a:path>
              </a:pathLst>
            </a:custGeom>
            <a:noFill/>
            <a:ln w="28575">
              <a:solidFill>
                <a:srgbClr val="52B62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endParaRPr>
            </a:p>
          </p:txBody>
        </p:sp>
        <p:sp>
          <p:nvSpPr>
            <p:cNvPr id="51" name="Vrije vorm 50"/>
            <p:cNvSpPr/>
            <p:nvPr/>
          </p:nvSpPr>
          <p:spPr>
            <a:xfrm>
              <a:off x="7107222" y="3340031"/>
              <a:ext cx="2498848" cy="2354580"/>
            </a:xfrm>
            <a:custGeom>
              <a:avLst/>
              <a:gdLst>
                <a:gd name="connsiteX0" fmla="*/ 961745 w 2498848"/>
                <a:gd name="connsiteY0" fmla="*/ 0 h 2354580"/>
                <a:gd name="connsiteX1" fmla="*/ 961745 w 2498848"/>
                <a:gd name="connsiteY1" fmla="*/ 0 h 2354580"/>
                <a:gd name="connsiteX2" fmla="*/ 938885 w 2498848"/>
                <a:gd name="connsiteY2" fmla="*/ 148590 h 2354580"/>
                <a:gd name="connsiteX3" fmla="*/ 916025 w 2498848"/>
                <a:gd name="connsiteY3" fmla="*/ 205740 h 2354580"/>
                <a:gd name="connsiteX4" fmla="*/ 881735 w 2498848"/>
                <a:gd name="connsiteY4" fmla="*/ 217170 h 2354580"/>
                <a:gd name="connsiteX5" fmla="*/ 778865 w 2498848"/>
                <a:gd name="connsiteY5" fmla="*/ 285750 h 2354580"/>
                <a:gd name="connsiteX6" fmla="*/ 744575 w 2498848"/>
                <a:gd name="connsiteY6" fmla="*/ 320040 h 2354580"/>
                <a:gd name="connsiteX7" fmla="*/ 698855 w 2498848"/>
                <a:gd name="connsiteY7" fmla="*/ 388620 h 2354580"/>
                <a:gd name="connsiteX8" fmla="*/ 664565 w 2498848"/>
                <a:gd name="connsiteY8" fmla="*/ 411480 h 2354580"/>
                <a:gd name="connsiteX9" fmla="*/ 595985 w 2498848"/>
                <a:gd name="connsiteY9" fmla="*/ 434340 h 2354580"/>
                <a:gd name="connsiteX10" fmla="*/ 493115 w 2498848"/>
                <a:gd name="connsiteY10" fmla="*/ 480060 h 2354580"/>
                <a:gd name="connsiteX11" fmla="*/ 390245 w 2498848"/>
                <a:gd name="connsiteY11" fmla="*/ 525780 h 2354580"/>
                <a:gd name="connsiteX12" fmla="*/ 355955 w 2498848"/>
                <a:gd name="connsiteY12" fmla="*/ 548640 h 2354580"/>
                <a:gd name="connsiteX13" fmla="*/ 287375 w 2498848"/>
                <a:gd name="connsiteY13" fmla="*/ 605790 h 2354580"/>
                <a:gd name="connsiteX14" fmla="*/ 218795 w 2498848"/>
                <a:gd name="connsiteY14" fmla="*/ 628650 h 2354580"/>
                <a:gd name="connsiteX15" fmla="*/ 184505 w 2498848"/>
                <a:gd name="connsiteY15" fmla="*/ 662940 h 2354580"/>
                <a:gd name="connsiteX16" fmla="*/ 150215 w 2498848"/>
                <a:gd name="connsiteY16" fmla="*/ 674370 h 2354580"/>
                <a:gd name="connsiteX17" fmla="*/ 127355 w 2498848"/>
                <a:gd name="connsiteY17" fmla="*/ 708660 h 2354580"/>
                <a:gd name="connsiteX18" fmla="*/ 93065 w 2498848"/>
                <a:gd name="connsiteY18" fmla="*/ 765810 h 2354580"/>
                <a:gd name="connsiteX19" fmla="*/ 70205 w 2498848"/>
                <a:gd name="connsiteY19" fmla="*/ 857250 h 2354580"/>
                <a:gd name="connsiteX20" fmla="*/ 47345 w 2498848"/>
                <a:gd name="connsiteY20" fmla="*/ 891540 h 2354580"/>
                <a:gd name="connsiteX21" fmla="*/ 24485 w 2498848"/>
                <a:gd name="connsiteY21" fmla="*/ 960120 h 2354580"/>
                <a:gd name="connsiteX22" fmla="*/ 13055 w 2498848"/>
                <a:gd name="connsiteY22" fmla="*/ 994410 h 2354580"/>
                <a:gd name="connsiteX23" fmla="*/ 13055 w 2498848"/>
                <a:gd name="connsiteY23" fmla="*/ 1508760 h 2354580"/>
                <a:gd name="connsiteX24" fmla="*/ 35915 w 2498848"/>
                <a:gd name="connsiteY24" fmla="*/ 1611630 h 2354580"/>
                <a:gd name="connsiteX25" fmla="*/ 70205 w 2498848"/>
                <a:gd name="connsiteY25" fmla="*/ 1634490 h 2354580"/>
                <a:gd name="connsiteX26" fmla="*/ 218795 w 2498848"/>
                <a:gd name="connsiteY26" fmla="*/ 1657350 h 2354580"/>
                <a:gd name="connsiteX27" fmla="*/ 287375 w 2498848"/>
                <a:gd name="connsiteY27" fmla="*/ 1680210 h 2354580"/>
                <a:gd name="connsiteX28" fmla="*/ 310235 w 2498848"/>
                <a:gd name="connsiteY28" fmla="*/ 1714500 h 2354580"/>
                <a:gd name="connsiteX29" fmla="*/ 390245 w 2498848"/>
                <a:gd name="connsiteY29" fmla="*/ 1794510 h 2354580"/>
                <a:gd name="connsiteX30" fmla="*/ 836015 w 2498848"/>
                <a:gd name="connsiteY30" fmla="*/ 1805940 h 2354580"/>
                <a:gd name="connsiteX31" fmla="*/ 904595 w 2498848"/>
                <a:gd name="connsiteY31" fmla="*/ 1828800 h 2354580"/>
                <a:gd name="connsiteX32" fmla="*/ 927455 w 2498848"/>
                <a:gd name="connsiteY32" fmla="*/ 1863090 h 2354580"/>
                <a:gd name="connsiteX33" fmla="*/ 961745 w 2498848"/>
                <a:gd name="connsiteY33" fmla="*/ 1874520 h 2354580"/>
                <a:gd name="connsiteX34" fmla="*/ 1098905 w 2498848"/>
                <a:gd name="connsiteY34" fmla="*/ 1897380 h 2354580"/>
                <a:gd name="connsiteX35" fmla="*/ 1178915 w 2498848"/>
                <a:gd name="connsiteY35" fmla="*/ 1920240 h 2354580"/>
                <a:gd name="connsiteX36" fmla="*/ 1224635 w 2498848"/>
                <a:gd name="connsiteY36" fmla="*/ 1988820 h 2354580"/>
                <a:gd name="connsiteX37" fmla="*/ 1236065 w 2498848"/>
                <a:gd name="connsiteY37" fmla="*/ 2023110 h 2354580"/>
                <a:gd name="connsiteX38" fmla="*/ 1270355 w 2498848"/>
                <a:gd name="connsiteY38" fmla="*/ 2103120 h 2354580"/>
                <a:gd name="connsiteX39" fmla="*/ 1327505 w 2498848"/>
                <a:gd name="connsiteY39" fmla="*/ 2125980 h 2354580"/>
                <a:gd name="connsiteX40" fmla="*/ 1464665 w 2498848"/>
                <a:gd name="connsiteY40" fmla="*/ 2194560 h 2354580"/>
                <a:gd name="connsiteX41" fmla="*/ 1498955 w 2498848"/>
                <a:gd name="connsiteY41" fmla="*/ 2217420 h 2354580"/>
                <a:gd name="connsiteX42" fmla="*/ 1556105 w 2498848"/>
                <a:gd name="connsiteY42" fmla="*/ 2274570 h 2354580"/>
                <a:gd name="connsiteX43" fmla="*/ 1590395 w 2498848"/>
                <a:gd name="connsiteY43" fmla="*/ 2308860 h 2354580"/>
                <a:gd name="connsiteX44" fmla="*/ 1681835 w 2498848"/>
                <a:gd name="connsiteY44" fmla="*/ 2331720 h 2354580"/>
                <a:gd name="connsiteX45" fmla="*/ 1761845 w 2498848"/>
                <a:gd name="connsiteY45" fmla="*/ 2354580 h 2354580"/>
                <a:gd name="connsiteX46" fmla="*/ 2001875 w 2498848"/>
                <a:gd name="connsiteY46" fmla="*/ 2343150 h 2354580"/>
                <a:gd name="connsiteX47" fmla="*/ 2070455 w 2498848"/>
                <a:gd name="connsiteY47" fmla="*/ 2331720 h 2354580"/>
                <a:gd name="connsiteX48" fmla="*/ 2161895 w 2498848"/>
                <a:gd name="connsiteY48" fmla="*/ 2286000 h 2354580"/>
                <a:gd name="connsiteX49" fmla="*/ 2196185 w 2498848"/>
                <a:gd name="connsiteY49" fmla="*/ 2251710 h 2354580"/>
                <a:gd name="connsiteX50" fmla="*/ 2276195 w 2498848"/>
                <a:gd name="connsiteY50" fmla="*/ 2205990 h 2354580"/>
                <a:gd name="connsiteX51" fmla="*/ 2344775 w 2498848"/>
                <a:gd name="connsiteY51" fmla="*/ 2183130 h 2354580"/>
                <a:gd name="connsiteX52" fmla="*/ 2379065 w 2498848"/>
                <a:gd name="connsiteY52" fmla="*/ 2171700 h 2354580"/>
                <a:gd name="connsiteX53" fmla="*/ 2413355 w 2498848"/>
                <a:gd name="connsiteY53" fmla="*/ 2148840 h 2354580"/>
                <a:gd name="connsiteX54" fmla="*/ 2436215 w 2498848"/>
                <a:gd name="connsiteY54" fmla="*/ 2114550 h 2354580"/>
                <a:gd name="connsiteX55" fmla="*/ 2459075 w 2498848"/>
                <a:gd name="connsiteY55" fmla="*/ 2045970 h 2354580"/>
                <a:gd name="connsiteX56" fmla="*/ 2481935 w 2498848"/>
                <a:gd name="connsiteY56" fmla="*/ 2000250 h 2354580"/>
                <a:gd name="connsiteX57" fmla="*/ 2493365 w 2498848"/>
                <a:gd name="connsiteY57" fmla="*/ 1885950 h 2354580"/>
                <a:gd name="connsiteX58" fmla="*/ 2470505 w 2498848"/>
                <a:gd name="connsiteY58" fmla="*/ 1520190 h 2354580"/>
                <a:gd name="connsiteX59" fmla="*/ 2424785 w 2498848"/>
                <a:gd name="connsiteY59" fmla="*/ 1440180 h 2354580"/>
                <a:gd name="connsiteX60" fmla="*/ 2413355 w 2498848"/>
                <a:gd name="connsiteY60" fmla="*/ 1394460 h 2354580"/>
                <a:gd name="connsiteX61" fmla="*/ 2367635 w 2498848"/>
                <a:gd name="connsiteY61" fmla="*/ 1325880 h 2354580"/>
                <a:gd name="connsiteX62" fmla="*/ 2310485 w 2498848"/>
                <a:gd name="connsiteY62" fmla="*/ 1257300 h 2354580"/>
                <a:gd name="connsiteX63" fmla="*/ 2299055 w 2498848"/>
                <a:gd name="connsiteY63" fmla="*/ 1211580 h 2354580"/>
                <a:gd name="connsiteX64" fmla="*/ 2276195 w 2498848"/>
                <a:gd name="connsiteY64" fmla="*/ 1131570 h 2354580"/>
                <a:gd name="connsiteX65" fmla="*/ 2253335 w 2498848"/>
                <a:gd name="connsiteY65" fmla="*/ 1017270 h 2354580"/>
                <a:gd name="connsiteX66" fmla="*/ 2241905 w 2498848"/>
                <a:gd name="connsiteY66" fmla="*/ 731520 h 2354580"/>
                <a:gd name="connsiteX67" fmla="*/ 2230475 w 2498848"/>
                <a:gd name="connsiteY67" fmla="*/ 685800 h 2354580"/>
                <a:gd name="connsiteX68" fmla="*/ 2207615 w 2498848"/>
                <a:gd name="connsiteY68" fmla="*/ 605790 h 2354580"/>
                <a:gd name="connsiteX69" fmla="*/ 2184755 w 2498848"/>
                <a:gd name="connsiteY69" fmla="*/ 514350 h 2354580"/>
                <a:gd name="connsiteX70" fmla="*/ 2173325 w 2498848"/>
                <a:gd name="connsiteY70" fmla="*/ 320040 h 2354580"/>
                <a:gd name="connsiteX71" fmla="*/ 2161895 w 2498848"/>
                <a:gd name="connsiteY71" fmla="*/ 251460 h 2354580"/>
                <a:gd name="connsiteX72" fmla="*/ 2093315 w 2498848"/>
                <a:gd name="connsiteY72" fmla="*/ 171450 h 2354580"/>
                <a:gd name="connsiteX73" fmla="*/ 2001875 w 2498848"/>
                <a:gd name="connsiteY73" fmla="*/ 148590 h 2354580"/>
                <a:gd name="connsiteX74" fmla="*/ 1944725 w 2498848"/>
                <a:gd name="connsiteY74" fmla="*/ 114300 h 2354580"/>
                <a:gd name="connsiteX75" fmla="*/ 1784705 w 2498848"/>
                <a:gd name="connsiteY75" fmla="*/ 68580 h 2354580"/>
                <a:gd name="connsiteX76" fmla="*/ 1521815 w 2498848"/>
                <a:gd name="connsiteY76" fmla="*/ 45720 h 2354580"/>
                <a:gd name="connsiteX77" fmla="*/ 1407515 w 2498848"/>
                <a:gd name="connsiteY77" fmla="*/ 22860 h 2354580"/>
                <a:gd name="connsiteX78" fmla="*/ 1053185 w 2498848"/>
                <a:gd name="connsiteY78" fmla="*/ 34290 h 2354580"/>
                <a:gd name="connsiteX79" fmla="*/ 961745 w 2498848"/>
                <a:gd name="connsiteY79" fmla="*/ 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498848" h="2354580">
                  <a:moveTo>
                    <a:pt x="961745" y="0"/>
                  </a:moveTo>
                  <a:lnTo>
                    <a:pt x="961745" y="0"/>
                  </a:lnTo>
                  <a:cubicBezTo>
                    <a:pt x="952516" y="92286"/>
                    <a:pt x="961353" y="88674"/>
                    <a:pt x="938885" y="148590"/>
                  </a:cubicBezTo>
                  <a:cubicBezTo>
                    <a:pt x="931681" y="167801"/>
                    <a:pt x="929160" y="189978"/>
                    <a:pt x="916025" y="205740"/>
                  </a:cubicBezTo>
                  <a:cubicBezTo>
                    <a:pt x="908312" y="214996"/>
                    <a:pt x="893165" y="213360"/>
                    <a:pt x="881735" y="217170"/>
                  </a:cubicBezTo>
                  <a:cubicBezTo>
                    <a:pt x="803114" y="295791"/>
                    <a:pt x="903422" y="202712"/>
                    <a:pt x="778865" y="285750"/>
                  </a:cubicBezTo>
                  <a:cubicBezTo>
                    <a:pt x="765415" y="294716"/>
                    <a:pt x="754499" y="307281"/>
                    <a:pt x="744575" y="320040"/>
                  </a:cubicBezTo>
                  <a:cubicBezTo>
                    <a:pt x="727707" y="341727"/>
                    <a:pt x="721715" y="373380"/>
                    <a:pt x="698855" y="388620"/>
                  </a:cubicBezTo>
                  <a:cubicBezTo>
                    <a:pt x="687425" y="396240"/>
                    <a:pt x="677118" y="405901"/>
                    <a:pt x="664565" y="411480"/>
                  </a:cubicBezTo>
                  <a:cubicBezTo>
                    <a:pt x="642545" y="421267"/>
                    <a:pt x="595985" y="434340"/>
                    <a:pt x="595985" y="434340"/>
                  </a:cubicBezTo>
                  <a:cubicBezTo>
                    <a:pt x="492233" y="512154"/>
                    <a:pt x="612277" y="432395"/>
                    <a:pt x="493115" y="480060"/>
                  </a:cubicBezTo>
                  <a:cubicBezTo>
                    <a:pt x="328334" y="545972"/>
                    <a:pt x="524099" y="492316"/>
                    <a:pt x="390245" y="525780"/>
                  </a:cubicBezTo>
                  <a:cubicBezTo>
                    <a:pt x="378815" y="533400"/>
                    <a:pt x="366508" y="539846"/>
                    <a:pt x="355955" y="548640"/>
                  </a:cubicBezTo>
                  <a:cubicBezTo>
                    <a:pt x="325193" y="574275"/>
                    <a:pt x="323862" y="589574"/>
                    <a:pt x="287375" y="605790"/>
                  </a:cubicBezTo>
                  <a:cubicBezTo>
                    <a:pt x="265355" y="615577"/>
                    <a:pt x="218795" y="628650"/>
                    <a:pt x="218795" y="628650"/>
                  </a:cubicBezTo>
                  <a:cubicBezTo>
                    <a:pt x="207365" y="640080"/>
                    <a:pt x="197955" y="653974"/>
                    <a:pt x="184505" y="662940"/>
                  </a:cubicBezTo>
                  <a:cubicBezTo>
                    <a:pt x="174480" y="669623"/>
                    <a:pt x="159623" y="666844"/>
                    <a:pt x="150215" y="674370"/>
                  </a:cubicBezTo>
                  <a:cubicBezTo>
                    <a:pt x="139488" y="682952"/>
                    <a:pt x="134636" y="697011"/>
                    <a:pt x="127355" y="708660"/>
                  </a:cubicBezTo>
                  <a:cubicBezTo>
                    <a:pt x="115581" y="727499"/>
                    <a:pt x="104495" y="746760"/>
                    <a:pt x="93065" y="765810"/>
                  </a:cubicBezTo>
                  <a:cubicBezTo>
                    <a:pt x="88718" y="787547"/>
                    <a:pt x="81921" y="833819"/>
                    <a:pt x="70205" y="857250"/>
                  </a:cubicBezTo>
                  <a:cubicBezTo>
                    <a:pt x="64062" y="869537"/>
                    <a:pt x="52924" y="878987"/>
                    <a:pt x="47345" y="891540"/>
                  </a:cubicBezTo>
                  <a:cubicBezTo>
                    <a:pt x="37558" y="913560"/>
                    <a:pt x="32105" y="937260"/>
                    <a:pt x="24485" y="960120"/>
                  </a:cubicBezTo>
                  <a:lnTo>
                    <a:pt x="13055" y="994410"/>
                  </a:lnTo>
                  <a:cubicBezTo>
                    <a:pt x="-3553" y="1243533"/>
                    <a:pt x="-5133" y="1181369"/>
                    <a:pt x="13055" y="1508760"/>
                  </a:cubicBezTo>
                  <a:cubicBezTo>
                    <a:pt x="13088" y="1509357"/>
                    <a:pt x="24111" y="1596875"/>
                    <a:pt x="35915" y="1611630"/>
                  </a:cubicBezTo>
                  <a:cubicBezTo>
                    <a:pt x="44497" y="1622357"/>
                    <a:pt x="57579" y="1629079"/>
                    <a:pt x="70205" y="1634490"/>
                  </a:cubicBezTo>
                  <a:cubicBezTo>
                    <a:pt x="104851" y="1649338"/>
                    <a:pt x="198144" y="1655055"/>
                    <a:pt x="218795" y="1657350"/>
                  </a:cubicBezTo>
                  <a:cubicBezTo>
                    <a:pt x="241655" y="1664970"/>
                    <a:pt x="274009" y="1660160"/>
                    <a:pt x="287375" y="1680210"/>
                  </a:cubicBezTo>
                  <a:cubicBezTo>
                    <a:pt x="294995" y="1691640"/>
                    <a:pt x="304092" y="1702213"/>
                    <a:pt x="310235" y="1714500"/>
                  </a:cubicBezTo>
                  <a:cubicBezTo>
                    <a:pt x="329351" y="1752732"/>
                    <a:pt x="313925" y="1792553"/>
                    <a:pt x="390245" y="1794510"/>
                  </a:cubicBezTo>
                  <a:lnTo>
                    <a:pt x="836015" y="1805940"/>
                  </a:lnTo>
                  <a:cubicBezTo>
                    <a:pt x="858875" y="1813560"/>
                    <a:pt x="891229" y="1808750"/>
                    <a:pt x="904595" y="1828800"/>
                  </a:cubicBezTo>
                  <a:cubicBezTo>
                    <a:pt x="912215" y="1840230"/>
                    <a:pt x="916728" y="1854508"/>
                    <a:pt x="927455" y="1863090"/>
                  </a:cubicBezTo>
                  <a:cubicBezTo>
                    <a:pt x="936863" y="1870616"/>
                    <a:pt x="949931" y="1872157"/>
                    <a:pt x="961745" y="1874520"/>
                  </a:cubicBezTo>
                  <a:cubicBezTo>
                    <a:pt x="1007196" y="1883610"/>
                    <a:pt x="1053938" y="1886138"/>
                    <a:pt x="1098905" y="1897380"/>
                  </a:cubicBezTo>
                  <a:cubicBezTo>
                    <a:pt x="1156314" y="1911732"/>
                    <a:pt x="1129722" y="1903842"/>
                    <a:pt x="1178915" y="1920240"/>
                  </a:cubicBezTo>
                  <a:cubicBezTo>
                    <a:pt x="1206093" y="2001773"/>
                    <a:pt x="1167556" y="1903201"/>
                    <a:pt x="1224635" y="1988820"/>
                  </a:cubicBezTo>
                  <a:cubicBezTo>
                    <a:pt x="1231318" y="1998845"/>
                    <a:pt x="1232755" y="2011525"/>
                    <a:pt x="1236065" y="2023110"/>
                  </a:cubicBezTo>
                  <a:cubicBezTo>
                    <a:pt x="1243293" y="2048406"/>
                    <a:pt x="1245370" y="2085273"/>
                    <a:pt x="1270355" y="2103120"/>
                  </a:cubicBezTo>
                  <a:cubicBezTo>
                    <a:pt x="1287051" y="2115046"/>
                    <a:pt x="1308223" y="2118968"/>
                    <a:pt x="1327505" y="2125980"/>
                  </a:cubicBezTo>
                  <a:cubicBezTo>
                    <a:pt x="1431614" y="2163838"/>
                    <a:pt x="1365244" y="2128280"/>
                    <a:pt x="1464665" y="2194560"/>
                  </a:cubicBezTo>
                  <a:lnTo>
                    <a:pt x="1498955" y="2217420"/>
                  </a:lnTo>
                  <a:cubicBezTo>
                    <a:pt x="1540865" y="2280285"/>
                    <a:pt x="1498955" y="2226945"/>
                    <a:pt x="1556105" y="2274570"/>
                  </a:cubicBezTo>
                  <a:cubicBezTo>
                    <a:pt x="1568523" y="2284918"/>
                    <a:pt x="1575679" y="2302171"/>
                    <a:pt x="1590395" y="2308860"/>
                  </a:cubicBezTo>
                  <a:cubicBezTo>
                    <a:pt x="1618997" y="2321861"/>
                    <a:pt x="1651355" y="2324100"/>
                    <a:pt x="1681835" y="2331720"/>
                  </a:cubicBezTo>
                  <a:cubicBezTo>
                    <a:pt x="1739244" y="2346072"/>
                    <a:pt x="1712652" y="2338182"/>
                    <a:pt x="1761845" y="2354580"/>
                  </a:cubicBezTo>
                  <a:cubicBezTo>
                    <a:pt x="1841855" y="2350770"/>
                    <a:pt x="1921993" y="2349067"/>
                    <a:pt x="2001875" y="2343150"/>
                  </a:cubicBezTo>
                  <a:cubicBezTo>
                    <a:pt x="2024987" y="2341438"/>
                    <a:pt x="2048937" y="2340327"/>
                    <a:pt x="2070455" y="2331720"/>
                  </a:cubicBezTo>
                  <a:cubicBezTo>
                    <a:pt x="2264746" y="2254004"/>
                    <a:pt x="1985542" y="2330088"/>
                    <a:pt x="2161895" y="2286000"/>
                  </a:cubicBezTo>
                  <a:cubicBezTo>
                    <a:pt x="2173325" y="2274570"/>
                    <a:pt x="2183767" y="2262058"/>
                    <a:pt x="2196185" y="2251710"/>
                  </a:cubicBezTo>
                  <a:cubicBezTo>
                    <a:pt x="2215219" y="2235849"/>
                    <a:pt x="2254696" y="2214590"/>
                    <a:pt x="2276195" y="2205990"/>
                  </a:cubicBezTo>
                  <a:cubicBezTo>
                    <a:pt x="2298568" y="2197041"/>
                    <a:pt x="2321915" y="2190750"/>
                    <a:pt x="2344775" y="2183130"/>
                  </a:cubicBezTo>
                  <a:cubicBezTo>
                    <a:pt x="2356205" y="2179320"/>
                    <a:pt x="2369040" y="2178383"/>
                    <a:pt x="2379065" y="2171700"/>
                  </a:cubicBezTo>
                  <a:lnTo>
                    <a:pt x="2413355" y="2148840"/>
                  </a:lnTo>
                  <a:cubicBezTo>
                    <a:pt x="2420975" y="2137410"/>
                    <a:pt x="2430636" y="2127103"/>
                    <a:pt x="2436215" y="2114550"/>
                  </a:cubicBezTo>
                  <a:cubicBezTo>
                    <a:pt x="2446002" y="2092530"/>
                    <a:pt x="2450126" y="2068343"/>
                    <a:pt x="2459075" y="2045970"/>
                  </a:cubicBezTo>
                  <a:cubicBezTo>
                    <a:pt x="2465403" y="2030150"/>
                    <a:pt x="2474315" y="2015490"/>
                    <a:pt x="2481935" y="2000250"/>
                  </a:cubicBezTo>
                  <a:cubicBezTo>
                    <a:pt x="2485745" y="1962150"/>
                    <a:pt x="2493365" y="1924240"/>
                    <a:pt x="2493365" y="1885950"/>
                  </a:cubicBezTo>
                  <a:cubicBezTo>
                    <a:pt x="2493365" y="1853867"/>
                    <a:pt x="2515605" y="1625423"/>
                    <a:pt x="2470505" y="1520190"/>
                  </a:cubicBezTo>
                  <a:cubicBezTo>
                    <a:pt x="2453103" y="1479585"/>
                    <a:pt x="2447743" y="1474617"/>
                    <a:pt x="2424785" y="1440180"/>
                  </a:cubicBezTo>
                  <a:cubicBezTo>
                    <a:pt x="2420975" y="1424940"/>
                    <a:pt x="2420380" y="1408511"/>
                    <a:pt x="2413355" y="1394460"/>
                  </a:cubicBezTo>
                  <a:cubicBezTo>
                    <a:pt x="2401068" y="1369886"/>
                    <a:pt x="2382875" y="1348740"/>
                    <a:pt x="2367635" y="1325880"/>
                  </a:cubicBezTo>
                  <a:cubicBezTo>
                    <a:pt x="2335809" y="1278140"/>
                    <a:pt x="2354489" y="1301304"/>
                    <a:pt x="2310485" y="1257300"/>
                  </a:cubicBezTo>
                  <a:cubicBezTo>
                    <a:pt x="2306675" y="1242060"/>
                    <a:pt x="2303371" y="1226685"/>
                    <a:pt x="2299055" y="1211580"/>
                  </a:cubicBezTo>
                  <a:cubicBezTo>
                    <a:pt x="2284530" y="1160742"/>
                    <a:pt x="2288106" y="1191123"/>
                    <a:pt x="2276195" y="1131570"/>
                  </a:cubicBezTo>
                  <a:cubicBezTo>
                    <a:pt x="2248170" y="991445"/>
                    <a:pt x="2279884" y="1123466"/>
                    <a:pt x="2253335" y="1017270"/>
                  </a:cubicBezTo>
                  <a:cubicBezTo>
                    <a:pt x="2249525" y="922020"/>
                    <a:pt x="2248464" y="826620"/>
                    <a:pt x="2241905" y="731520"/>
                  </a:cubicBezTo>
                  <a:cubicBezTo>
                    <a:pt x="2240824" y="715848"/>
                    <a:pt x="2234608" y="700956"/>
                    <a:pt x="2230475" y="685800"/>
                  </a:cubicBezTo>
                  <a:cubicBezTo>
                    <a:pt x="2223177" y="659040"/>
                    <a:pt x="2214342" y="632699"/>
                    <a:pt x="2207615" y="605790"/>
                  </a:cubicBezTo>
                  <a:lnTo>
                    <a:pt x="2184755" y="514350"/>
                  </a:lnTo>
                  <a:cubicBezTo>
                    <a:pt x="2180945" y="449580"/>
                    <a:pt x="2178946" y="384678"/>
                    <a:pt x="2173325" y="320040"/>
                  </a:cubicBezTo>
                  <a:cubicBezTo>
                    <a:pt x="2171317" y="296952"/>
                    <a:pt x="2170502" y="272978"/>
                    <a:pt x="2161895" y="251460"/>
                  </a:cubicBezTo>
                  <a:cubicBezTo>
                    <a:pt x="2158006" y="241737"/>
                    <a:pt x="2107050" y="177693"/>
                    <a:pt x="2093315" y="171450"/>
                  </a:cubicBezTo>
                  <a:cubicBezTo>
                    <a:pt x="2064713" y="158449"/>
                    <a:pt x="2001875" y="148590"/>
                    <a:pt x="2001875" y="148590"/>
                  </a:cubicBezTo>
                  <a:cubicBezTo>
                    <a:pt x="1982825" y="137160"/>
                    <a:pt x="1964950" y="123493"/>
                    <a:pt x="1944725" y="114300"/>
                  </a:cubicBezTo>
                  <a:cubicBezTo>
                    <a:pt x="1915701" y="101107"/>
                    <a:pt x="1809086" y="71726"/>
                    <a:pt x="1784705" y="68580"/>
                  </a:cubicBezTo>
                  <a:cubicBezTo>
                    <a:pt x="1697468" y="57324"/>
                    <a:pt x="1521815" y="45720"/>
                    <a:pt x="1521815" y="45720"/>
                  </a:cubicBezTo>
                  <a:cubicBezTo>
                    <a:pt x="1491604" y="38167"/>
                    <a:pt x="1435540" y="22860"/>
                    <a:pt x="1407515" y="22860"/>
                  </a:cubicBezTo>
                  <a:cubicBezTo>
                    <a:pt x="1289344" y="22860"/>
                    <a:pt x="1171311" y="31009"/>
                    <a:pt x="1053185" y="34290"/>
                  </a:cubicBezTo>
                  <a:cubicBezTo>
                    <a:pt x="1034142" y="34819"/>
                    <a:pt x="976985" y="5715"/>
                    <a:pt x="961745" y="0"/>
                  </a:cubicBezTo>
                  <a:close/>
                </a:path>
              </a:pathLst>
            </a:cu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endParaRPr>
            </a:p>
          </p:txBody>
        </p:sp>
      </p:grpSp>
      <p:sp>
        <p:nvSpPr>
          <p:cNvPr id="52" name="Titel 1"/>
          <p:cNvSpPr txBox="1">
            <a:spLocks/>
          </p:cNvSpPr>
          <p:nvPr/>
        </p:nvSpPr>
        <p:spPr>
          <a:xfrm>
            <a:off x="5634157" y="3697812"/>
            <a:ext cx="10047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D71B8"/>
                </a:solidFill>
                <a:latin typeface="Calibri" panose="020F0502020204030204" pitchFamily="34" charset="0"/>
                <a:ea typeface="+mj-ea"/>
                <a:cs typeface="Calibri" panose="020F0502020204030204" pitchFamily="34" charset="0"/>
              </a:defRPr>
            </a:lvl1pPr>
          </a:lstStyle>
          <a:p>
            <a:r>
              <a:rPr lang="nl-BE" dirty="0" smtClean="0"/>
              <a:t>of</a:t>
            </a:r>
            <a:endParaRPr lang="nl-BE" dirty="0"/>
          </a:p>
        </p:txBody>
      </p:sp>
    </p:spTree>
    <p:extLst>
      <p:ext uri="{BB962C8B-B14F-4D97-AF65-F5344CB8AC3E}">
        <p14:creationId xmlns:p14="http://schemas.microsoft.com/office/powerpoint/2010/main" val="40386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pic>
        <p:nvPicPr>
          <p:cNvPr id="28" name="Picture 5"/>
          <p:cNvPicPr>
            <a:picLocks noChangeAspect="1"/>
          </p:cNvPicPr>
          <p:nvPr/>
        </p:nvPicPr>
        <p:blipFill>
          <a:blip r:embed="rId3"/>
          <a:stretch>
            <a:fillRect/>
          </a:stretch>
        </p:blipFill>
        <p:spPr>
          <a:xfrm>
            <a:off x="2136912" y="-392495"/>
            <a:ext cx="10436088" cy="7704856"/>
          </a:xfrm>
          <a:prstGeom prst="rect">
            <a:avLst/>
          </a:prstGeom>
        </p:spPr>
      </p:pic>
      <p:sp>
        <p:nvSpPr>
          <p:cNvPr id="53" name="Text Placeholder 2"/>
          <p:cNvSpPr txBox="1">
            <a:spLocks/>
          </p:cNvSpPr>
          <p:nvPr/>
        </p:nvSpPr>
        <p:spPr>
          <a:xfrm>
            <a:off x="3866322" y="930447"/>
            <a:ext cx="6927573" cy="5058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b="1" dirty="0" smtClean="0"/>
              <a:t>Teams </a:t>
            </a:r>
            <a:r>
              <a:rPr lang="nl-BE" sz="2000" dirty="0" smtClean="0"/>
              <a:t>(nesten) voor professionele en persoonlijke ondersteuning</a:t>
            </a:r>
          </a:p>
          <a:p>
            <a:r>
              <a:rPr lang="nl-BE" sz="2000" dirty="0" smtClean="0"/>
              <a:t>Met </a:t>
            </a:r>
            <a:r>
              <a:rPr lang="nl-BE" sz="2000" b="1" dirty="0" smtClean="0"/>
              <a:t>betekenisvolle opdrachten </a:t>
            </a:r>
            <a:r>
              <a:rPr lang="nl-BE" sz="2000" dirty="0" smtClean="0"/>
              <a:t>en hiervoor gedeelde ambities </a:t>
            </a:r>
          </a:p>
          <a:p>
            <a:r>
              <a:rPr lang="nl-BE" sz="2000" dirty="0" smtClean="0"/>
              <a:t>Met een grote set aan </a:t>
            </a:r>
            <a:r>
              <a:rPr lang="nl-BE" sz="2000" b="1" dirty="0" smtClean="0"/>
              <a:t>verantwoordelijkheden</a:t>
            </a:r>
            <a:r>
              <a:rPr lang="nl-BE" sz="2000" dirty="0" smtClean="0"/>
              <a:t> en </a:t>
            </a:r>
            <a:r>
              <a:rPr lang="nl-BE" sz="2000" b="1" dirty="0" err="1" smtClean="0"/>
              <a:t>bevoegheden</a:t>
            </a:r>
            <a:endParaRPr lang="nl-BE" sz="2000" b="1" dirty="0" smtClean="0"/>
          </a:p>
          <a:p>
            <a:r>
              <a:rPr lang="nl-BE" sz="2000" dirty="0" smtClean="0"/>
              <a:t>Waarin mensen intensief kunnen </a:t>
            </a:r>
            <a:r>
              <a:rPr lang="nl-BE" sz="2000" b="1" dirty="0" smtClean="0"/>
              <a:t>samenwerken </a:t>
            </a:r>
            <a:r>
              <a:rPr lang="nl-BE" sz="2000" dirty="0" smtClean="0"/>
              <a:t>in een </a:t>
            </a:r>
            <a:r>
              <a:rPr lang="nl-BE" sz="2000" b="1" dirty="0" smtClean="0"/>
              <a:t>cultuur van vertrouwen</a:t>
            </a:r>
          </a:p>
          <a:p>
            <a:r>
              <a:rPr lang="nl-BE" sz="2000" dirty="0" smtClean="0"/>
              <a:t>Om </a:t>
            </a:r>
            <a:r>
              <a:rPr lang="nl-BE" sz="2000" b="1" dirty="0" smtClean="0"/>
              <a:t>samen</a:t>
            </a:r>
            <a:r>
              <a:rPr lang="nl-BE" sz="2000" dirty="0" smtClean="0"/>
              <a:t> de opdrachten van het team te </a:t>
            </a:r>
            <a:r>
              <a:rPr lang="nl-BE" sz="2000" b="1" dirty="0" smtClean="0"/>
              <a:t>realiseren</a:t>
            </a:r>
            <a:r>
              <a:rPr lang="nl-BE" sz="2000" dirty="0" smtClean="0"/>
              <a:t> zonder daarbij operationeel (te) afhankelijk te zijn van andere teams </a:t>
            </a:r>
          </a:p>
          <a:p>
            <a:r>
              <a:rPr lang="nl-BE" sz="2000" dirty="0" smtClean="0"/>
              <a:t>Vanuit een gedeelde </a:t>
            </a:r>
            <a:r>
              <a:rPr lang="nl-BE" sz="2000" b="1" dirty="0" smtClean="0"/>
              <a:t>visie</a:t>
            </a:r>
            <a:r>
              <a:rPr lang="nl-BE" sz="2000" dirty="0" smtClean="0"/>
              <a:t> (passie) van het centrum, die betekenisvol is voor ons, voor onze leerlingen en voor onze belanghebbenden</a:t>
            </a:r>
          </a:p>
          <a:p>
            <a:r>
              <a:rPr lang="nl-BE" sz="2000" dirty="0" smtClean="0"/>
              <a:t>Daarbij steunend op </a:t>
            </a:r>
            <a:r>
              <a:rPr lang="nl-BE" sz="2000" b="1" dirty="0" smtClean="0"/>
              <a:t>participatief leiderschap</a:t>
            </a:r>
          </a:p>
          <a:p>
            <a:r>
              <a:rPr lang="nl-BE" sz="2000" dirty="0" smtClean="0"/>
              <a:t>Met </a:t>
            </a:r>
            <a:r>
              <a:rPr lang="nl-BE" sz="2000" b="1" dirty="0" smtClean="0"/>
              <a:t>tools en systemen</a:t>
            </a:r>
            <a:r>
              <a:rPr lang="nl-BE" sz="2000" dirty="0" smtClean="0"/>
              <a:t> die de teams ondersteuning bieden bij het werk</a:t>
            </a:r>
          </a:p>
          <a:p>
            <a:endParaRPr lang="en-US" sz="2000" dirty="0"/>
          </a:p>
        </p:txBody>
      </p:sp>
      <p:sp>
        <p:nvSpPr>
          <p:cNvPr id="2" name="Titel 1"/>
          <p:cNvSpPr>
            <a:spLocks noGrp="1"/>
          </p:cNvSpPr>
          <p:nvPr>
            <p:ph type="title"/>
          </p:nvPr>
        </p:nvSpPr>
        <p:spPr>
          <a:xfrm>
            <a:off x="399289" y="365125"/>
            <a:ext cx="2234582" cy="2109718"/>
          </a:xfrm>
        </p:spPr>
        <p:txBody>
          <a:bodyPr>
            <a:normAutofit fontScale="90000"/>
          </a:bodyPr>
          <a:lstStyle/>
          <a:p>
            <a:r>
              <a:rPr lang="nl-BE" dirty="0" smtClean="0"/>
              <a:t>Nieuwe teams </a:t>
            </a:r>
            <a:br>
              <a:rPr lang="nl-BE" dirty="0" smtClean="0"/>
            </a:br>
            <a:r>
              <a:rPr lang="nl-BE" dirty="0" smtClean="0"/>
              <a:t>in de centra</a:t>
            </a:r>
            <a:endParaRPr lang="nl-BE" dirty="0"/>
          </a:p>
        </p:txBody>
      </p:sp>
    </p:spTree>
    <p:extLst>
      <p:ext uri="{BB962C8B-B14F-4D97-AF65-F5344CB8AC3E}">
        <p14:creationId xmlns:p14="http://schemas.microsoft.com/office/powerpoint/2010/main" val="1006564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5" name="Shape 1005"/>
          <p:cNvSpPr txBox="1">
            <a:spLocks noGrp="1"/>
          </p:cNvSpPr>
          <p:nvPr>
            <p:ph type="sldNum" idx="4294967295"/>
          </p:nvPr>
        </p:nvSpPr>
        <p:spPr>
          <a:xfrm>
            <a:off x="10882095" y="6413310"/>
            <a:ext cx="808037" cy="27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900" dirty="0">
              <a:solidFill>
                <a:srgbClr val="128015"/>
              </a:solidFill>
              <a:latin typeface="Verdana"/>
              <a:ea typeface="Verdana"/>
              <a:cs typeface="Verdana"/>
              <a:sym typeface="Verdana"/>
            </a:endParaRPr>
          </a:p>
        </p:txBody>
      </p:sp>
      <p:pic>
        <p:nvPicPr>
          <p:cNvPr id="1006" name="Shape 1006" descr="http://www.vclb-koepel.be/library/galleryphotos/Organigram2012web_25.png"/>
          <p:cNvPicPr preferRelativeResize="0"/>
          <p:nvPr/>
        </p:nvPicPr>
        <p:blipFill rotWithShape="1">
          <a:blip r:embed="rId3">
            <a:alphaModFix/>
          </a:blip>
          <a:srcRect/>
          <a:stretch/>
        </p:blipFill>
        <p:spPr>
          <a:xfrm>
            <a:off x="1381462" y="1926255"/>
            <a:ext cx="1676400" cy="47625"/>
          </a:xfrm>
          <a:prstGeom prst="rect">
            <a:avLst/>
          </a:prstGeom>
          <a:noFill/>
          <a:ln>
            <a:noFill/>
          </a:ln>
        </p:spPr>
      </p:pic>
      <p:sp>
        <p:nvSpPr>
          <p:cNvPr id="1007" name="Shape 1007"/>
          <p:cNvSpPr/>
          <p:nvPr/>
        </p:nvSpPr>
        <p:spPr>
          <a:xfrm>
            <a:off x="1381462" y="428651"/>
            <a:ext cx="9289766" cy="5984659"/>
          </a:xfrm>
          <a:prstGeom prst="rect">
            <a:avLst/>
          </a:prstGeom>
          <a:solidFill>
            <a:srgbClr val="FFFFFF"/>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5"/>
              <a:buFont typeface="Century Gothic"/>
              <a:buNone/>
            </a:pPr>
            <a:endParaRPr sz="2405" b="0" i="0" u="none" strike="noStrike" cap="none">
              <a:solidFill>
                <a:srgbClr val="FFFFFF"/>
              </a:solidFill>
              <a:latin typeface="Calibri"/>
              <a:ea typeface="Calibri"/>
              <a:cs typeface="Calibri"/>
              <a:sym typeface="Calibri"/>
            </a:endParaRPr>
          </a:p>
        </p:txBody>
      </p:sp>
      <p:sp>
        <p:nvSpPr>
          <p:cNvPr id="1008" name="Shape 1008"/>
          <p:cNvSpPr/>
          <p:nvPr/>
        </p:nvSpPr>
        <p:spPr>
          <a:xfrm>
            <a:off x="2909221" y="3250388"/>
            <a:ext cx="2215978" cy="607392"/>
          </a:xfrm>
          <a:prstGeom prst="roundRect">
            <a:avLst>
              <a:gd name="adj" fmla="val 16667"/>
            </a:avLst>
          </a:prstGeom>
          <a:solidFill>
            <a:srgbClr val="ED7D31"/>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nl-BE" sz="1600" b="0" i="0" u="none" strike="noStrike" cap="none">
                <a:solidFill>
                  <a:srgbClr val="FFFFFF"/>
                </a:solidFill>
                <a:latin typeface="Calibri"/>
                <a:ea typeface="Calibri"/>
                <a:cs typeface="Calibri"/>
                <a:sym typeface="Calibri"/>
              </a:rPr>
              <a:t>Directiecomité</a:t>
            </a:r>
            <a:endParaRPr/>
          </a:p>
        </p:txBody>
      </p:sp>
      <p:sp>
        <p:nvSpPr>
          <p:cNvPr id="1009" name="Shape 1009"/>
          <p:cNvSpPr/>
          <p:nvPr/>
        </p:nvSpPr>
        <p:spPr>
          <a:xfrm>
            <a:off x="1458802" y="3255949"/>
            <a:ext cx="677874" cy="601831"/>
          </a:xfrm>
          <a:prstGeom prst="roundRect">
            <a:avLst>
              <a:gd name="adj" fmla="val 16667"/>
            </a:avLst>
          </a:prstGeom>
          <a:solidFill>
            <a:srgbClr val="ED7D31"/>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nl-BE" sz="1600" b="0" i="0" u="none" strike="noStrike" cap="none">
                <a:solidFill>
                  <a:srgbClr val="FFFFFF"/>
                </a:solidFill>
                <a:latin typeface="Calibri"/>
                <a:ea typeface="Calibri"/>
                <a:cs typeface="Calibri"/>
                <a:sym typeface="Calibri"/>
              </a:rPr>
              <a:t>Prov</a:t>
            </a:r>
            <a:endParaRPr sz="1600" b="0" i="0" u="none" strike="noStrike" cap="none">
              <a:solidFill>
                <a:srgbClr val="FFFFFF"/>
              </a:solidFill>
              <a:latin typeface="Calibri"/>
              <a:ea typeface="Calibri"/>
              <a:cs typeface="Calibri"/>
              <a:sym typeface="Calibri"/>
            </a:endParaRPr>
          </a:p>
        </p:txBody>
      </p:sp>
      <p:sp>
        <p:nvSpPr>
          <p:cNvPr id="1010" name="Shape 1010"/>
          <p:cNvSpPr/>
          <p:nvPr/>
        </p:nvSpPr>
        <p:spPr>
          <a:xfrm>
            <a:off x="2876273" y="1153188"/>
            <a:ext cx="3294757" cy="874956"/>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none">
                <a:solidFill>
                  <a:srgbClr val="000000"/>
                </a:solidFill>
                <a:latin typeface="Calibri"/>
                <a:ea typeface="Calibri"/>
                <a:cs typeface="Calibri"/>
                <a:sym typeface="Calibri"/>
              </a:rPr>
              <a:t>Algemene Vergadering</a:t>
            </a:r>
            <a:endParaRPr sz="1600" b="0" i="0" u="none" strike="noStrike" cap="none">
              <a:solidFill>
                <a:srgbClr val="000000"/>
              </a:solidFill>
              <a:latin typeface="Calibri"/>
              <a:ea typeface="Calibri"/>
              <a:cs typeface="Calibri"/>
              <a:sym typeface="Calibri"/>
            </a:endParaRPr>
          </a:p>
        </p:txBody>
      </p:sp>
      <p:cxnSp>
        <p:nvCxnSpPr>
          <p:cNvPr id="1011" name="Shape 1011"/>
          <p:cNvCxnSpPr/>
          <p:nvPr/>
        </p:nvCxnSpPr>
        <p:spPr>
          <a:xfrm>
            <a:off x="4736934" y="2525145"/>
            <a:ext cx="1" cy="725243"/>
          </a:xfrm>
          <a:prstGeom prst="straightConnector1">
            <a:avLst/>
          </a:prstGeom>
          <a:noFill/>
          <a:ln w="25400" cap="flat" cmpd="sng">
            <a:solidFill>
              <a:srgbClr val="FF0000"/>
            </a:solidFill>
            <a:prstDash val="solid"/>
            <a:miter lim="800000"/>
            <a:headEnd type="triangle" w="med" len="med"/>
            <a:tailEnd type="none" w="sm" len="sm"/>
          </a:ln>
        </p:spPr>
      </p:cxnSp>
      <p:sp>
        <p:nvSpPr>
          <p:cNvPr id="1012" name="Shape 1012"/>
          <p:cNvSpPr/>
          <p:nvPr/>
        </p:nvSpPr>
        <p:spPr>
          <a:xfrm>
            <a:off x="3856508" y="1776298"/>
            <a:ext cx="2152572" cy="748847"/>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none">
                <a:solidFill>
                  <a:srgbClr val="000000"/>
                </a:solidFill>
                <a:latin typeface="Calibri"/>
                <a:ea typeface="Calibri"/>
                <a:cs typeface="Calibri"/>
                <a:sym typeface="Calibri"/>
              </a:rPr>
              <a:t>Raad van Bestuur</a:t>
            </a:r>
            <a:endParaRPr sz="1600" b="0" i="0" u="none" strike="noStrike" cap="none">
              <a:solidFill>
                <a:srgbClr val="000000"/>
              </a:solidFill>
              <a:latin typeface="Calibri"/>
              <a:ea typeface="Calibri"/>
              <a:cs typeface="Calibri"/>
              <a:sym typeface="Calibri"/>
            </a:endParaRPr>
          </a:p>
        </p:txBody>
      </p:sp>
      <p:sp>
        <p:nvSpPr>
          <p:cNvPr id="1013" name="Shape 1013"/>
          <p:cNvSpPr/>
          <p:nvPr/>
        </p:nvSpPr>
        <p:spPr>
          <a:xfrm>
            <a:off x="1568275" y="1762573"/>
            <a:ext cx="1012273" cy="559505"/>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none">
                <a:solidFill>
                  <a:srgbClr val="000000"/>
                </a:solidFill>
                <a:latin typeface="Calibri"/>
                <a:ea typeface="Calibri"/>
                <a:cs typeface="Calibri"/>
                <a:sym typeface="Calibri"/>
              </a:rPr>
              <a:t>Lokale </a:t>
            </a:r>
            <a:endParaRPr/>
          </a:p>
          <a:p>
            <a:pPr marL="0" marR="0" lvl="0" indent="0" algn="ctr" rtl="0">
              <a:lnSpc>
                <a:spcPct val="100000"/>
              </a:lnSpc>
              <a:spcBef>
                <a:spcPts val="0"/>
              </a:spcBef>
              <a:spcAft>
                <a:spcPts val="0"/>
              </a:spcAft>
              <a:buClr>
                <a:srgbClr val="000000"/>
              </a:buClr>
              <a:buSzPts val="1600"/>
              <a:buFont typeface="Calibri"/>
              <a:buNone/>
            </a:pPr>
            <a:r>
              <a:rPr lang="nl-BE" sz="1600" b="0" i="0" u="none" strike="noStrike" cap="none">
                <a:solidFill>
                  <a:srgbClr val="000000"/>
                </a:solidFill>
                <a:latin typeface="Calibri"/>
                <a:ea typeface="Calibri"/>
                <a:cs typeface="Calibri"/>
                <a:sym typeface="Calibri"/>
              </a:rPr>
              <a:t>besturen</a:t>
            </a:r>
            <a:endParaRPr sz="1600" b="0" i="0" u="none" strike="noStrike" cap="none">
              <a:solidFill>
                <a:srgbClr val="000000"/>
              </a:solidFill>
              <a:latin typeface="Calibri"/>
              <a:ea typeface="Calibri"/>
              <a:cs typeface="Calibri"/>
              <a:sym typeface="Calibri"/>
            </a:endParaRPr>
          </a:p>
        </p:txBody>
      </p:sp>
      <p:cxnSp>
        <p:nvCxnSpPr>
          <p:cNvPr id="1014" name="Shape 1014"/>
          <p:cNvCxnSpPr/>
          <p:nvPr/>
        </p:nvCxnSpPr>
        <p:spPr>
          <a:xfrm>
            <a:off x="2607007" y="2141980"/>
            <a:ext cx="1249501" cy="0"/>
          </a:xfrm>
          <a:prstGeom prst="straightConnector1">
            <a:avLst/>
          </a:prstGeom>
          <a:noFill/>
          <a:ln w="25400" cap="flat" cmpd="sng">
            <a:solidFill>
              <a:srgbClr val="0000FF"/>
            </a:solidFill>
            <a:prstDash val="solid"/>
            <a:miter lim="800000"/>
            <a:headEnd type="triangle" w="med" len="med"/>
            <a:tailEnd type="triangle" w="med" len="med"/>
          </a:ln>
        </p:spPr>
      </p:cxnSp>
      <p:sp>
        <p:nvSpPr>
          <p:cNvPr id="1015" name="Shape 1015"/>
          <p:cNvSpPr/>
          <p:nvPr/>
        </p:nvSpPr>
        <p:spPr>
          <a:xfrm>
            <a:off x="1424566" y="448719"/>
            <a:ext cx="9198851" cy="566591"/>
          </a:xfrm>
          <a:prstGeom prst="roundRect">
            <a:avLst>
              <a:gd name="adj" fmla="val 16667"/>
            </a:avLst>
          </a:prstGeom>
          <a:solidFill>
            <a:srgbClr val="ED7D31"/>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FFFFFF"/>
              </a:buClr>
              <a:buSzPts val="2000"/>
              <a:buFont typeface="Calibri"/>
              <a:buNone/>
            </a:pPr>
            <a:r>
              <a:rPr lang="nl-BE" sz="2000" b="1" i="0" u="none" strike="noStrike" cap="none" dirty="0" smtClean="0">
                <a:solidFill>
                  <a:srgbClr val="FFFFFF"/>
                </a:solidFill>
                <a:latin typeface="Calibri"/>
                <a:ea typeface="Calibri"/>
                <a:cs typeface="Calibri"/>
                <a:sym typeface="Calibri"/>
              </a:rPr>
              <a:t>Vrij CLB Netwerk</a:t>
            </a:r>
            <a:endParaRPr dirty="0"/>
          </a:p>
        </p:txBody>
      </p:sp>
      <p:sp>
        <p:nvSpPr>
          <p:cNvPr id="1016" name="Shape 1016"/>
          <p:cNvSpPr/>
          <p:nvPr/>
        </p:nvSpPr>
        <p:spPr>
          <a:xfrm>
            <a:off x="1437513" y="2488456"/>
            <a:ext cx="729675" cy="566591"/>
          </a:xfrm>
          <a:prstGeom prst="roundRect">
            <a:avLst>
              <a:gd name="adj" fmla="val 16667"/>
            </a:avLst>
          </a:prstGeom>
          <a:solidFill>
            <a:srgbClr val="ED7D31"/>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nl-BE" sz="1600" b="0" i="0" u="none" strike="noStrike" cap="none">
                <a:solidFill>
                  <a:srgbClr val="FFFFFF"/>
                </a:solidFill>
                <a:latin typeface="Calibri"/>
                <a:ea typeface="Calibri"/>
                <a:cs typeface="Calibri"/>
                <a:sym typeface="Calibri"/>
              </a:rPr>
              <a:t>Lokale centra</a:t>
            </a:r>
            <a:endParaRPr/>
          </a:p>
        </p:txBody>
      </p:sp>
      <p:cxnSp>
        <p:nvCxnSpPr>
          <p:cNvPr id="1017" name="Shape 1017"/>
          <p:cNvCxnSpPr/>
          <p:nvPr/>
        </p:nvCxnSpPr>
        <p:spPr>
          <a:xfrm>
            <a:off x="2143802" y="2770041"/>
            <a:ext cx="1460898" cy="0"/>
          </a:xfrm>
          <a:prstGeom prst="straightConnector1">
            <a:avLst/>
          </a:prstGeom>
          <a:noFill/>
          <a:ln w="25400" cap="flat" cmpd="sng">
            <a:solidFill>
              <a:srgbClr val="FF33CC"/>
            </a:solidFill>
            <a:prstDash val="solid"/>
            <a:miter lim="800000"/>
            <a:headEnd type="triangle" w="med" len="med"/>
            <a:tailEnd type="none" w="sm" len="sm"/>
          </a:ln>
        </p:spPr>
      </p:cxnSp>
      <p:cxnSp>
        <p:nvCxnSpPr>
          <p:cNvPr id="1018" name="Shape 1018"/>
          <p:cNvCxnSpPr/>
          <p:nvPr/>
        </p:nvCxnSpPr>
        <p:spPr>
          <a:xfrm flipH="1">
            <a:off x="3597799" y="2770041"/>
            <a:ext cx="6899" cy="480347"/>
          </a:xfrm>
          <a:prstGeom prst="straightConnector1">
            <a:avLst/>
          </a:prstGeom>
          <a:noFill/>
          <a:ln w="25400" cap="flat" cmpd="sng">
            <a:solidFill>
              <a:srgbClr val="FF33CC"/>
            </a:solidFill>
            <a:prstDash val="solid"/>
            <a:miter lim="800000"/>
            <a:headEnd type="none" w="sm" len="sm"/>
            <a:tailEnd type="none" w="sm" len="sm"/>
          </a:ln>
        </p:spPr>
      </p:cxnSp>
      <p:cxnSp>
        <p:nvCxnSpPr>
          <p:cNvPr id="1019" name="Shape 1019"/>
          <p:cNvCxnSpPr/>
          <p:nvPr/>
        </p:nvCxnSpPr>
        <p:spPr>
          <a:xfrm>
            <a:off x="3659130" y="2268660"/>
            <a:ext cx="0" cy="981728"/>
          </a:xfrm>
          <a:prstGeom prst="straightConnector1">
            <a:avLst/>
          </a:prstGeom>
          <a:noFill/>
          <a:ln w="25400" cap="flat" cmpd="sng">
            <a:solidFill>
              <a:srgbClr val="FF33CC"/>
            </a:solidFill>
            <a:prstDash val="solid"/>
            <a:miter lim="800000"/>
            <a:headEnd type="none" w="sm" len="sm"/>
            <a:tailEnd type="none" w="sm" len="sm"/>
          </a:ln>
        </p:spPr>
      </p:cxnSp>
      <p:cxnSp>
        <p:nvCxnSpPr>
          <p:cNvPr id="1020" name="Shape 1020"/>
          <p:cNvCxnSpPr/>
          <p:nvPr/>
        </p:nvCxnSpPr>
        <p:spPr>
          <a:xfrm>
            <a:off x="2577853" y="2268660"/>
            <a:ext cx="1081277" cy="0"/>
          </a:xfrm>
          <a:prstGeom prst="straightConnector1">
            <a:avLst/>
          </a:prstGeom>
          <a:noFill/>
          <a:ln w="25400" cap="flat" cmpd="sng">
            <a:solidFill>
              <a:srgbClr val="FF33CC"/>
            </a:solidFill>
            <a:prstDash val="solid"/>
            <a:miter lim="800000"/>
            <a:headEnd type="triangle" w="med" len="med"/>
            <a:tailEnd type="none" w="sm" len="sm"/>
          </a:ln>
        </p:spPr>
      </p:cxnSp>
      <p:cxnSp>
        <p:nvCxnSpPr>
          <p:cNvPr id="1021" name="Shape 1021"/>
          <p:cNvCxnSpPr>
            <a:endCxn id="1016" idx="0"/>
          </p:cNvCxnSpPr>
          <p:nvPr/>
        </p:nvCxnSpPr>
        <p:spPr>
          <a:xfrm>
            <a:off x="1802350" y="2330356"/>
            <a:ext cx="0" cy="158100"/>
          </a:xfrm>
          <a:prstGeom prst="straightConnector1">
            <a:avLst/>
          </a:prstGeom>
          <a:noFill/>
          <a:ln w="19050" cap="flat" cmpd="sng">
            <a:solidFill>
              <a:srgbClr val="FF0000"/>
            </a:solidFill>
            <a:prstDash val="solid"/>
            <a:miter lim="800000"/>
            <a:headEnd type="triangle" w="med" len="med"/>
            <a:tailEnd type="none" w="sm" len="sm"/>
          </a:ln>
        </p:spPr>
      </p:cxnSp>
      <p:sp>
        <p:nvSpPr>
          <p:cNvPr id="1022" name="Shape 1022"/>
          <p:cNvSpPr/>
          <p:nvPr/>
        </p:nvSpPr>
        <p:spPr>
          <a:xfrm>
            <a:off x="7580214" y="3142473"/>
            <a:ext cx="2961697" cy="3186434"/>
          </a:xfrm>
          <a:prstGeom prst="rect">
            <a:avLst/>
          </a:prstGeom>
          <a:solidFill>
            <a:srgbClr val="8DA9DB"/>
          </a:solidFill>
          <a:ln w="12700" cap="flat" cmpd="sng">
            <a:solidFill>
              <a:srgbClr val="42719B"/>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5"/>
              <a:buFont typeface="Century Gothic"/>
              <a:buNone/>
            </a:pPr>
            <a:endParaRPr sz="2405" b="0" i="0" u="none" strike="noStrike" cap="none">
              <a:solidFill>
                <a:srgbClr val="FFFFFF"/>
              </a:solidFill>
              <a:latin typeface="Calibri"/>
              <a:ea typeface="Calibri"/>
              <a:cs typeface="Calibri"/>
              <a:sym typeface="Calibri"/>
            </a:endParaRPr>
          </a:p>
        </p:txBody>
      </p:sp>
      <p:sp>
        <p:nvSpPr>
          <p:cNvPr id="1023" name="Shape 1023"/>
          <p:cNvSpPr/>
          <p:nvPr/>
        </p:nvSpPr>
        <p:spPr>
          <a:xfrm>
            <a:off x="7672912" y="3264615"/>
            <a:ext cx="2795550" cy="593165"/>
          </a:xfrm>
          <a:prstGeom prst="roundRect">
            <a:avLst>
              <a:gd name="adj" fmla="val 16667"/>
            </a:avLst>
          </a:prstGeom>
          <a:solidFill>
            <a:srgbClr val="2F5496"/>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nl-BE" sz="1800" b="0" i="0" u="none" strike="noStrike" cap="none">
                <a:solidFill>
                  <a:srgbClr val="FFFFFF"/>
                </a:solidFill>
                <a:latin typeface="Calibri"/>
                <a:ea typeface="Calibri"/>
                <a:cs typeface="Calibri"/>
                <a:sym typeface="Calibri"/>
              </a:rPr>
              <a:t>Functies/opdrachten</a:t>
            </a:r>
            <a:endParaRPr/>
          </a:p>
        </p:txBody>
      </p:sp>
      <p:sp>
        <p:nvSpPr>
          <p:cNvPr id="1024" name="Shape 1024"/>
          <p:cNvSpPr/>
          <p:nvPr/>
        </p:nvSpPr>
        <p:spPr>
          <a:xfrm>
            <a:off x="7672917" y="4067183"/>
            <a:ext cx="2812058" cy="260787"/>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small">
                <a:solidFill>
                  <a:srgbClr val="000000"/>
                </a:solidFill>
                <a:latin typeface="Calibri"/>
                <a:ea typeface="Calibri"/>
                <a:cs typeface="Calibri"/>
                <a:sym typeface="Calibri"/>
              </a:rPr>
              <a:t>Versterkt door gelijkgerichtheid</a:t>
            </a:r>
            <a:endParaRPr sz="1600" b="0" i="0" u="none" strike="noStrike" cap="small">
              <a:solidFill>
                <a:srgbClr val="000000"/>
              </a:solidFill>
              <a:latin typeface="Calibri"/>
              <a:ea typeface="Calibri"/>
              <a:cs typeface="Calibri"/>
              <a:sym typeface="Calibri"/>
            </a:endParaRPr>
          </a:p>
        </p:txBody>
      </p:sp>
      <p:sp>
        <p:nvSpPr>
          <p:cNvPr id="1025" name="Shape 1025"/>
          <p:cNvSpPr/>
          <p:nvPr/>
        </p:nvSpPr>
        <p:spPr>
          <a:xfrm>
            <a:off x="7664658" y="4439132"/>
            <a:ext cx="2812058" cy="260787"/>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small">
                <a:solidFill>
                  <a:srgbClr val="000000"/>
                </a:solidFill>
                <a:latin typeface="Calibri"/>
                <a:ea typeface="Calibri"/>
                <a:cs typeface="Calibri"/>
                <a:sym typeface="Calibri"/>
              </a:rPr>
              <a:t>Professionaliseert</a:t>
            </a:r>
            <a:endParaRPr/>
          </a:p>
        </p:txBody>
      </p:sp>
      <p:sp>
        <p:nvSpPr>
          <p:cNvPr id="1026" name="Shape 1026"/>
          <p:cNvSpPr/>
          <p:nvPr/>
        </p:nvSpPr>
        <p:spPr>
          <a:xfrm>
            <a:off x="7656404" y="4789725"/>
            <a:ext cx="2812058" cy="260787"/>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small">
                <a:solidFill>
                  <a:srgbClr val="000000"/>
                </a:solidFill>
                <a:latin typeface="Calibri"/>
                <a:ea typeface="Calibri"/>
                <a:cs typeface="Calibri"/>
                <a:sym typeface="Calibri"/>
              </a:rPr>
              <a:t>Verleent diensten</a:t>
            </a:r>
            <a:endParaRPr/>
          </a:p>
        </p:txBody>
      </p:sp>
      <p:sp>
        <p:nvSpPr>
          <p:cNvPr id="1027" name="Shape 1027"/>
          <p:cNvSpPr/>
          <p:nvPr/>
        </p:nvSpPr>
        <p:spPr>
          <a:xfrm>
            <a:off x="7656404" y="5141148"/>
            <a:ext cx="2812058" cy="260787"/>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small">
                <a:solidFill>
                  <a:srgbClr val="000000"/>
                </a:solidFill>
                <a:latin typeface="Calibri"/>
                <a:ea typeface="Calibri"/>
                <a:cs typeface="Calibri"/>
                <a:sym typeface="Calibri"/>
              </a:rPr>
              <a:t>Communiceert </a:t>
            </a:r>
            <a:endParaRPr/>
          </a:p>
        </p:txBody>
      </p:sp>
      <p:sp>
        <p:nvSpPr>
          <p:cNvPr id="1028" name="Shape 1028"/>
          <p:cNvSpPr/>
          <p:nvPr/>
        </p:nvSpPr>
        <p:spPr>
          <a:xfrm>
            <a:off x="7656404" y="5502419"/>
            <a:ext cx="2812058" cy="260787"/>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small">
                <a:solidFill>
                  <a:srgbClr val="000000"/>
                </a:solidFill>
                <a:latin typeface="Calibri"/>
                <a:ea typeface="Calibri"/>
                <a:cs typeface="Calibri"/>
                <a:sym typeface="Calibri"/>
              </a:rPr>
              <a:t>Ondersteunt en faciliteert</a:t>
            </a:r>
            <a:endParaRPr/>
          </a:p>
        </p:txBody>
      </p:sp>
      <p:sp>
        <p:nvSpPr>
          <p:cNvPr id="1029" name="Shape 1029"/>
          <p:cNvSpPr/>
          <p:nvPr/>
        </p:nvSpPr>
        <p:spPr>
          <a:xfrm>
            <a:off x="7656404" y="5864907"/>
            <a:ext cx="2812058" cy="260787"/>
          </a:xfrm>
          <a:prstGeom prst="rect">
            <a:avLst/>
          </a:prstGeom>
          <a:solidFill>
            <a:srgbClr val="5B9BD5"/>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small">
                <a:solidFill>
                  <a:srgbClr val="000000"/>
                </a:solidFill>
                <a:latin typeface="Calibri"/>
                <a:ea typeface="Calibri"/>
                <a:cs typeface="Calibri"/>
                <a:sym typeface="Calibri"/>
              </a:rPr>
              <a:t>Stemt af met stakeholders</a:t>
            </a:r>
            <a:endParaRPr/>
          </a:p>
        </p:txBody>
      </p:sp>
      <p:sp>
        <p:nvSpPr>
          <p:cNvPr id="1030" name="Shape 1030"/>
          <p:cNvSpPr/>
          <p:nvPr/>
        </p:nvSpPr>
        <p:spPr>
          <a:xfrm>
            <a:off x="5215332" y="3142474"/>
            <a:ext cx="2325296" cy="3186434"/>
          </a:xfrm>
          <a:prstGeom prst="rect">
            <a:avLst/>
          </a:prstGeom>
          <a:solidFill>
            <a:srgbClr val="BFBFBF"/>
          </a:solidFill>
          <a:ln w="12700" cap="flat" cmpd="sng">
            <a:solidFill>
              <a:srgbClr val="42719B"/>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5"/>
              <a:buFont typeface="Century Gothic"/>
              <a:buNone/>
            </a:pPr>
            <a:endParaRPr sz="2405" b="0" i="0" u="none" strike="noStrike" cap="none">
              <a:solidFill>
                <a:srgbClr val="FFFFFF"/>
              </a:solidFill>
              <a:latin typeface="Calibri"/>
              <a:ea typeface="Calibri"/>
              <a:cs typeface="Calibri"/>
              <a:sym typeface="Calibri"/>
            </a:endParaRPr>
          </a:p>
        </p:txBody>
      </p:sp>
      <p:sp>
        <p:nvSpPr>
          <p:cNvPr id="1031" name="Shape 1031"/>
          <p:cNvSpPr/>
          <p:nvPr/>
        </p:nvSpPr>
        <p:spPr>
          <a:xfrm>
            <a:off x="5286655" y="3268196"/>
            <a:ext cx="2214387" cy="590840"/>
          </a:xfrm>
          <a:prstGeom prst="roundRect">
            <a:avLst>
              <a:gd name="adj" fmla="val 16667"/>
            </a:avLst>
          </a:prstGeom>
          <a:solidFill>
            <a:srgbClr val="ED7D31"/>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nl-BE" sz="1600" b="0" i="0" u="none" strike="noStrike" cap="none" dirty="0" smtClean="0">
                <a:solidFill>
                  <a:srgbClr val="FFFFFF"/>
                </a:solidFill>
                <a:latin typeface="Calibri"/>
                <a:ea typeface="Calibri"/>
                <a:cs typeface="Calibri"/>
                <a:sym typeface="Calibri"/>
              </a:rPr>
              <a:t>Staf Vrij CLB Netwerk</a:t>
            </a:r>
            <a:endParaRPr dirty="0"/>
          </a:p>
        </p:txBody>
      </p:sp>
      <p:cxnSp>
        <p:nvCxnSpPr>
          <p:cNvPr id="1032" name="Shape 1032"/>
          <p:cNvCxnSpPr/>
          <p:nvPr/>
        </p:nvCxnSpPr>
        <p:spPr>
          <a:xfrm>
            <a:off x="5529022" y="2525145"/>
            <a:ext cx="0" cy="739470"/>
          </a:xfrm>
          <a:prstGeom prst="straightConnector1">
            <a:avLst/>
          </a:prstGeom>
          <a:noFill/>
          <a:ln w="25400" cap="flat" cmpd="sng">
            <a:solidFill>
              <a:srgbClr val="FF0000"/>
            </a:solidFill>
            <a:prstDash val="solid"/>
            <a:miter lim="800000"/>
            <a:headEnd type="triangle" w="med" len="med"/>
            <a:tailEnd type="none" w="sm" len="sm"/>
          </a:ln>
        </p:spPr>
      </p:cxnSp>
      <p:cxnSp>
        <p:nvCxnSpPr>
          <p:cNvPr id="1033" name="Shape 1033"/>
          <p:cNvCxnSpPr/>
          <p:nvPr/>
        </p:nvCxnSpPr>
        <p:spPr>
          <a:xfrm>
            <a:off x="1775784" y="1590653"/>
            <a:ext cx="0" cy="185645"/>
          </a:xfrm>
          <a:prstGeom prst="straightConnector1">
            <a:avLst/>
          </a:prstGeom>
          <a:noFill/>
          <a:ln w="25400" cap="flat" cmpd="sng">
            <a:solidFill>
              <a:srgbClr val="FFFF00"/>
            </a:solidFill>
            <a:prstDash val="solid"/>
            <a:miter lim="800000"/>
            <a:headEnd type="none" w="sm" len="sm"/>
            <a:tailEnd type="none" w="sm" len="sm"/>
          </a:ln>
        </p:spPr>
      </p:cxnSp>
      <p:cxnSp>
        <p:nvCxnSpPr>
          <p:cNvPr id="1034" name="Shape 1034"/>
          <p:cNvCxnSpPr>
            <a:endCxn id="1010" idx="1"/>
          </p:cNvCxnSpPr>
          <p:nvPr/>
        </p:nvCxnSpPr>
        <p:spPr>
          <a:xfrm>
            <a:off x="1775873" y="1590666"/>
            <a:ext cx="1100400" cy="0"/>
          </a:xfrm>
          <a:prstGeom prst="straightConnector1">
            <a:avLst/>
          </a:prstGeom>
          <a:noFill/>
          <a:ln w="25400" cap="flat" cmpd="sng">
            <a:solidFill>
              <a:srgbClr val="FFFF00"/>
            </a:solidFill>
            <a:prstDash val="solid"/>
            <a:miter lim="800000"/>
            <a:headEnd type="none" w="sm" len="sm"/>
            <a:tailEnd type="triangle" w="med" len="med"/>
          </a:ln>
        </p:spPr>
      </p:cxnSp>
      <p:cxnSp>
        <p:nvCxnSpPr>
          <p:cNvPr id="1035" name="Shape 1035"/>
          <p:cNvCxnSpPr>
            <a:stCxn id="1016" idx="2"/>
            <a:endCxn id="1009" idx="0"/>
          </p:cNvCxnSpPr>
          <p:nvPr/>
        </p:nvCxnSpPr>
        <p:spPr>
          <a:xfrm flipH="1">
            <a:off x="1797850" y="3055047"/>
            <a:ext cx="4500" cy="201000"/>
          </a:xfrm>
          <a:prstGeom prst="straightConnector1">
            <a:avLst/>
          </a:prstGeom>
          <a:noFill/>
          <a:ln w="25400" cap="flat" cmpd="sng">
            <a:solidFill>
              <a:srgbClr val="FFFF00"/>
            </a:solidFill>
            <a:prstDash val="solid"/>
            <a:miter lim="800000"/>
            <a:headEnd type="none" w="sm" len="sm"/>
            <a:tailEnd type="triangle" w="med" len="med"/>
          </a:ln>
        </p:spPr>
      </p:cxnSp>
      <p:sp>
        <p:nvSpPr>
          <p:cNvPr id="1036" name="Shape 1036"/>
          <p:cNvSpPr/>
          <p:nvPr/>
        </p:nvSpPr>
        <p:spPr>
          <a:xfrm>
            <a:off x="1458803" y="4375130"/>
            <a:ext cx="1565018" cy="613763"/>
          </a:xfrm>
          <a:prstGeom prst="roundRect">
            <a:avLst>
              <a:gd name="adj" fmla="val 16667"/>
            </a:avLst>
          </a:prstGeom>
          <a:solidFill>
            <a:srgbClr val="FFF2CC"/>
          </a:solidFill>
          <a:ln w="12700" cap="flat" cmpd="sng">
            <a:solidFill>
              <a:srgbClr val="42719B"/>
            </a:solidFill>
            <a:prstDash val="dot"/>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chemeClr val="dk1"/>
              </a:buClr>
              <a:buSzPts val="1400"/>
              <a:buFont typeface="Century Gothic"/>
              <a:buNone/>
            </a:pPr>
            <a:endParaRPr sz="1400" b="0" i="0" u="none" strike="noStrike" cap="none">
              <a:solidFill>
                <a:srgbClr val="5B9BD5"/>
              </a:solidFill>
              <a:latin typeface="Calibri"/>
              <a:ea typeface="Calibri"/>
              <a:cs typeface="Calibri"/>
              <a:sym typeface="Calibri"/>
            </a:endParaRPr>
          </a:p>
        </p:txBody>
      </p:sp>
      <p:cxnSp>
        <p:nvCxnSpPr>
          <p:cNvPr id="1037" name="Shape 1037"/>
          <p:cNvCxnSpPr/>
          <p:nvPr/>
        </p:nvCxnSpPr>
        <p:spPr>
          <a:xfrm rot="10800000" flipH="1">
            <a:off x="2136676" y="3554083"/>
            <a:ext cx="772545" cy="2781"/>
          </a:xfrm>
          <a:prstGeom prst="straightConnector1">
            <a:avLst/>
          </a:prstGeom>
          <a:noFill/>
          <a:ln w="25400" cap="flat" cmpd="sng">
            <a:solidFill>
              <a:srgbClr val="0000FF"/>
            </a:solidFill>
            <a:prstDash val="solid"/>
            <a:miter lim="800000"/>
            <a:headEnd type="triangle" w="med" len="med"/>
            <a:tailEnd type="triangle" w="med" len="med"/>
          </a:ln>
        </p:spPr>
      </p:cxnSp>
      <p:sp>
        <p:nvSpPr>
          <p:cNvPr id="1038" name="Shape 1038"/>
          <p:cNvSpPr/>
          <p:nvPr/>
        </p:nvSpPr>
        <p:spPr>
          <a:xfrm>
            <a:off x="1430614" y="5150461"/>
            <a:ext cx="1593206" cy="656283"/>
          </a:xfrm>
          <a:prstGeom prst="roundRect">
            <a:avLst>
              <a:gd name="adj" fmla="val 16667"/>
            </a:avLst>
          </a:prstGeom>
          <a:solidFill>
            <a:srgbClr val="E1EFD8"/>
          </a:solidFill>
          <a:ln w="12700" cap="flat" cmpd="sng">
            <a:solidFill>
              <a:srgbClr val="42719B"/>
            </a:solidFill>
            <a:prstDash val="dot"/>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chemeClr val="dk1"/>
              </a:buClr>
              <a:buSzPts val="1200"/>
              <a:buFont typeface="Century Gothic"/>
              <a:buNone/>
            </a:pPr>
            <a:endParaRPr sz="1200" b="0" i="0" u="none" strike="noStrike" cap="none">
              <a:solidFill>
                <a:srgbClr val="5B9BD5"/>
              </a:solidFill>
              <a:latin typeface="Calibri"/>
              <a:ea typeface="Calibri"/>
              <a:cs typeface="Calibri"/>
              <a:sym typeface="Calibri"/>
            </a:endParaRPr>
          </a:p>
        </p:txBody>
      </p:sp>
      <p:sp>
        <p:nvSpPr>
          <p:cNvPr id="1039" name="Shape 1039"/>
          <p:cNvSpPr/>
          <p:nvPr/>
        </p:nvSpPr>
        <p:spPr>
          <a:xfrm>
            <a:off x="2912486" y="5147382"/>
            <a:ext cx="1671114" cy="656697"/>
          </a:xfrm>
          <a:prstGeom prst="roundRect">
            <a:avLst>
              <a:gd name="adj" fmla="val 16667"/>
            </a:avLst>
          </a:prstGeom>
          <a:solidFill>
            <a:srgbClr val="A8D08C"/>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none">
                <a:solidFill>
                  <a:srgbClr val="000000"/>
                </a:solidFill>
                <a:latin typeface="Calibri"/>
                <a:ea typeface="Calibri"/>
                <a:cs typeface="Calibri"/>
                <a:sym typeface="Calibri"/>
              </a:rPr>
              <a:t>overleggroepen</a:t>
            </a:r>
            <a:endParaRPr/>
          </a:p>
        </p:txBody>
      </p:sp>
      <p:sp>
        <p:nvSpPr>
          <p:cNvPr id="1040" name="Shape 1040"/>
          <p:cNvSpPr/>
          <p:nvPr/>
        </p:nvSpPr>
        <p:spPr>
          <a:xfrm>
            <a:off x="5279561" y="4816620"/>
            <a:ext cx="2214387" cy="590840"/>
          </a:xfrm>
          <a:prstGeom prst="roundRect">
            <a:avLst>
              <a:gd name="adj" fmla="val 16667"/>
            </a:avLst>
          </a:prstGeom>
          <a:solidFill>
            <a:srgbClr val="F4B081"/>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dirty="0" smtClean="0">
                <a:solidFill>
                  <a:srgbClr val="000000"/>
                </a:solidFill>
                <a:latin typeface="Calibri"/>
                <a:ea typeface="Calibri"/>
                <a:cs typeface="Calibri"/>
                <a:sym typeface="Calibri"/>
              </a:rPr>
              <a:t>M</a:t>
            </a:r>
            <a:r>
              <a:rPr lang="nl-BE" sz="1600" b="0" i="0" u="none" strike="noStrike" cap="none" dirty="0" smtClean="0">
                <a:solidFill>
                  <a:srgbClr val="000000"/>
                </a:solidFill>
                <a:latin typeface="Calibri"/>
                <a:ea typeface="Calibri"/>
                <a:cs typeface="Calibri"/>
                <a:sym typeface="Calibri"/>
              </a:rPr>
              <a:t>edewerkers</a:t>
            </a:r>
          </a:p>
          <a:p>
            <a:pPr marL="0" marR="0" lvl="0" indent="0" algn="ctr" rtl="0">
              <a:lnSpc>
                <a:spcPct val="100000"/>
              </a:lnSpc>
              <a:spcBef>
                <a:spcPts val="0"/>
              </a:spcBef>
              <a:spcAft>
                <a:spcPts val="0"/>
              </a:spcAft>
              <a:buClr>
                <a:srgbClr val="000000"/>
              </a:buClr>
              <a:buSzPts val="1600"/>
              <a:buFont typeface="Calibri"/>
              <a:buNone/>
            </a:pPr>
            <a:r>
              <a:rPr lang="nl-BE" sz="1600" dirty="0" smtClean="0">
                <a:solidFill>
                  <a:srgbClr val="000000"/>
                </a:solidFill>
                <a:latin typeface="Calibri"/>
                <a:cs typeface="Calibri"/>
                <a:sym typeface="Calibri"/>
              </a:rPr>
              <a:t>Vrij CLB Netwerk</a:t>
            </a:r>
            <a:endParaRPr dirty="0"/>
          </a:p>
        </p:txBody>
      </p:sp>
      <p:cxnSp>
        <p:nvCxnSpPr>
          <p:cNvPr id="1041" name="Shape 1041"/>
          <p:cNvCxnSpPr>
            <a:endCxn id="1040" idx="1"/>
          </p:cNvCxnSpPr>
          <p:nvPr/>
        </p:nvCxnSpPr>
        <p:spPr>
          <a:xfrm rot="10800000" flipH="1">
            <a:off x="4668161" y="5112040"/>
            <a:ext cx="611400" cy="900"/>
          </a:xfrm>
          <a:prstGeom prst="straightConnector1">
            <a:avLst/>
          </a:prstGeom>
          <a:noFill/>
          <a:ln w="19050" cap="flat" cmpd="sng">
            <a:solidFill>
              <a:srgbClr val="FFFF00"/>
            </a:solidFill>
            <a:prstDash val="solid"/>
            <a:miter lim="800000"/>
            <a:headEnd type="none" w="sm" len="sm"/>
            <a:tailEnd type="none" w="sm" len="sm"/>
          </a:ln>
        </p:spPr>
      </p:cxnSp>
      <p:cxnSp>
        <p:nvCxnSpPr>
          <p:cNvPr id="1042" name="Shape 1042"/>
          <p:cNvCxnSpPr/>
          <p:nvPr/>
        </p:nvCxnSpPr>
        <p:spPr>
          <a:xfrm>
            <a:off x="4668044" y="4707861"/>
            <a:ext cx="0" cy="790286"/>
          </a:xfrm>
          <a:prstGeom prst="straightConnector1">
            <a:avLst/>
          </a:prstGeom>
          <a:noFill/>
          <a:ln w="19050" cap="flat" cmpd="sng">
            <a:solidFill>
              <a:srgbClr val="FFFF00"/>
            </a:solidFill>
            <a:prstDash val="solid"/>
            <a:miter lim="800000"/>
            <a:headEnd type="none" w="sm" len="sm"/>
            <a:tailEnd type="none" w="sm" len="sm"/>
          </a:ln>
        </p:spPr>
      </p:cxnSp>
      <p:cxnSp>
        <p:nvCxnSpPr>
          <p:cNvPr id="1043" name="Shape 1043"/>
          <p:cNvCxnSpPr/>
          <p:nvPr/>
        </p:nvCxnSpPr>
        <p:spPr>
          <a:xfrm>
            <a:off x="4551473" y="4704293"/>
            <a:ext cx="118108" cy="3568"/>
          </a:xfrm>
          <a:prstGeom prst="straightConnector1">
            <a:avLst/>
          </a:prstGeom>
          <a:noFill/>
          <a:ln w="19050" cap="flat" cmpd="sng">
            <a:solidFill>
              <a:srgbClr val="FFFF00"/>
            </a:solidFill>
            <a:prstDash val="solid"/>
            <a:miter lim="800000"/>
            <a:headEnd type="triangle" w="med" len="med"/>
            <a:tailEnd type="none" w="sm" len="sm"/>
          </a:ln>
        </p:spPr>
      </p:cxnSp>
      <p:cxnSp>
        <p:nvCxnSpPr>
          <p:cNvPr id="1044" name="Shape 1044"/>
          <p:cNvCxnSpPr/>
          <p:nvPr/>
        </p:nvCxnSpPr>
        <p:spPr>
          <a:xfrm rot="10800000" flipH="1">
            <a:off x="4558426" y="5498147"/>
            <a:ext cx="109618" cy="2"/>
          </a:xfrm>
          <a:prstGeom prst="straightConnector1">
            <a:avLst/>
          </a:prstGeom>
          <a:noFill/>
          <a:ln w="19050" cap="flat" cmpd="sng">
            <a:solidFill>
              <a:srgbClr val="FFFF00"/>
            </a:solidFill>
            <a:prstDash val="solid"/>
            <a:miter lim="800000"/>
            <a:headEnd type="triangle" w="med" len="med"/>
            <a:tailEnd type="none" w="sm" len="sm"/>
          </a:ln>
        </p:spPr>
      </p:cxnSp>
      <p:cxnSp>
        <p:nvCxnSpPr>
          <p:cNvPr id="1045" name="Shape 1045"/>
          <p:cNvCxnSpPr/>
          <p:nvPr/>
        </p:nvCxnSpPr>
        <p:spPr>
          <a:xfrm>
            <a:off x="3597799" y="3845500"/>
            <a:ext cx="0" cy="527196"/>
          </a:xfrm>
          <a:prstGeom prst="straightConnector1">
            <a:avLst/>
          </a:prstGeom>
          <a:noFill/>
          <a:ln w="25400" cap="flat" cmpd="sng">
            <a:solidFill>
              <a:srgbClr val="FF0000"/>
            </a:solidFill>
            <a:prstDash val="solid"/>
            <a:miter lim="800000"/>
            <a:headEnd type="triangle" w="med" len="med"/>
            <a:tailEnd type="none" w="sm" len="sm"/>
          </a:ln>
        </p:spPr>
      </p:cxnSp>
      <p:cxnSp>
        <p:nvCxnSpPr>
          <p:cNvPr id="1046" name="Shape 1046"/>
          <p:cNvCxnSpPr/>
          <p:nvPr/>
        </p:nvCxnSpPr>
        <p:spPr>
          <a:xfrm>
            <a:off x="3451134" y="3859036"/>
            <a:ext cx="1946" cy="1304015"/>
          </a:xfrm>
          <a:prstGeom prst="straightConnector1">
            <a:avLst/>
          </a:prstGeom>
          <a:noFill/>
          <a:ln w="25400" cap="flat" cmpd="sng">
            <a:solidFill>
              <a:srgbClr val="FF0000"/>
            </a:solidFill>
            <a:prstDash val="solid"/>
            <a:miter lim="800000"/>
            <a:headEnd type="triangle" w="med" len="med"/>
            <a:tailEnd type="none" w="sm" len="sm"/>
          </a:ln>
        </p:spPr>
      </p:cxnSp>
      <p:sp>
        <p:nvSpPr>
          <p:cNvPr id="1047" name="Shape 1047"/>
          <p:cNvSpPr/>
          <p:nvPr/>
        </p:nvSpPr>
        <p:spPr>
          <a:xfrm>
            <a:off x="2912486" y="4372051"/>
            <a:ext cx="1671114" cy="616842"/>
          </a:xfrm>
          <a:prstGeom prst="roundRect">
            <a:avLst>
              <a:gd name="adj" fmla="val 16667"/>
            </a:avLst>
          </a:prstGeom>
          <a:solidFill>
            <a:srgbClr val="FFC000"/>
          </a:solidFill>
          <a:ln w="12700" cap="flat" cmpd="sng">
            <a:solidFill>
              <a:srgbClr val="42719B"/>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nl-BE" sz="1600" b="0" i="0" u="none" strike="noStrike" cap="none">
                <a:solidFill>
                  <a:srgbClr val="000000"/>
                </a:solidFill>
                <a:latin typeface="Calibri"/>
                <a:ea typeface="Calibri"/>
                <a:cs typeface="Calibri"/>
                <a:sym typeface="Calibri"/>
              </a:rPr>
              <a:t>werkgroepen</a:t>
            </a:r>
            <a:endParaRPr/>
          </a:p>
        </p:txBody>
      </p:sp>
      <p:cxnSp>
        <p:nvCxnSpPr>
          <p:cNvPr id="1048" name="Shape 1048"/>
          <p:cNvCxnSpPr/>
          <p:nvPr/>
        </p:nvCxnSpPr>
        <p:spPr>
          <a:xfrm>
            <a:off x="5529022" y="3857780"/>
            <a:ext cx="0" cy="958840"/>
          </a:xfrm>
          <a:prstGeom prst="straightConnector1">
            <a:avLst/>
          </a:prstGeom>
          <a:noFill/>
          <a:ln w="25400" cap="flat" cmpd="sng">
            <a:solidFill>
              <a:srgbClr val="FF0000"/>
            </a:solidFill>
            <a:prstDash val="solid"/>
            <a:miter lim="800000"/>
            <a:headEnd type="triangle" w="med" len="med"/>
            <a:tailEnd type="none" w="sm" len="sm"/>
          </a:ln>
        </p:spPr>
      </p:cxnSp>
      <p:sp>
        <p:nvSpPr>
          <p:cNvPr id="63" name="Afgeronde rechthoek 62"/>
          <p:cNvSpPr/>
          <p:nvPr/>
        </p:nvSpPr>
        <p:spPr>
          <a:xfrm>
            <a:off x="11088377" y="3247434"/>
            <a:ext cx="818993" cy="5926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nl-NL" sz="1600" dirty="0"/>
              <a:t>EXT</a:t>
            </a:r>
          </a:p>
          <a:p>
            <a:pPr algn="ctr"/>
            <a:r>
              <a:rPr lang="nl-NL" sz="1600" dirty="0"/>
              <a:t>input</a:t>
            </a:r>
          </a:p>
        </p:txBody>
      </p:sp>
      <p:sp>
        <p:nvSpPr>
          <p:cNvPr id="64" name="Afgeronde rechthoek 63"/>
          <p:cNvSpPr/>
          <p:nvPr/>
        </p:nvSpPr>
        <p:spPr>
          <a:xfrm>
            <a:off x="290638" y="3257321"/>
            <a:ext cx="754060" cy="5941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nl-NL" sz="1600" dirty="0"/>
              <a:t>EXT</a:t>
            </a:r>
          </a:p>
          <a:p>
            <a:pPr algn="ctr"/>
            <a:r>
              <a:rPr lang="nl-NL" sz="1600" dirty="0"/>
              <a:t>output</a:t>
            </a:r>
          </a:p>
        </p:txBody>
      </p:sp>
      <p:sp>
        <p:nvSpPr>
          <p:cNvPr id="66" name="Pijl-links 65"/>
          <p:cNvSpPr/>
          <p:nvPr/>
        </p:nvSpPr>
        <p:spPr>
          <a:xfrm>
            <a:off x="424019" y="4013216"/>
            <a:ext cx="494254" cy="2294222"/>
          </a:xfrm>
          <a:prstGeom prst="leftArrow">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5">
              <a:noFill/>
            </a:endParaRPr>
          </a:p>
        </p:txBody>
      </p:sp>
      <p:sp>
        <p:nvSpPr>
          <p:cNvPr id="67" name="Pijl-links 66"/>
          <p:cNvSpPr/>
          <p:nvPr/>
        </p:nvSpPr>
        <p:spPr>
          <a:xfrm>
            <a:off x="11271883" y="4014602"/>
            <a:ext cx="494254" cy="2294222"/>
          </a:xfrm>
          <a:prstGeom prst="leftArrow">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5">
              <a:noFill/>
            </a:endParaRPr>
          </a:p>
        </p:txBody>
      </p:sp>
    </p:spTree>
    <p:extLst>
      <p:ext uri="{BB962C8B-B14F-4D97-AF65-F5344CB8AC3E}">
        <p14:creationId xmlns:p14="http://schemas.microsoft.com/office/powerpoint/2010/main" val="40546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3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4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4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4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4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4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4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4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6" grpId="0" animBg="1"/>
      <p:bldP spid="6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binnen en buiten CLB</a:t>
            </a:r>
            <a:endParaRPr lang="nl-BE" dirty="0"/>
          </a:p>
        </p:txBody>
      </p:sp>
      <p:sp>
        <p:nvSpPr>
          <p:cNvPr id="4" name="Tijdelijke aanduiding voor inhoud 3"/>
          <p:cNvSpPr>
            <a:spLocks noGrp="1"/>
          </p:cNvSpPr>
          <p:nvPr>
            <p:ph idx="1"/>
          </p:nvPr>
        </p:nvSpPr>
        <p:spPr>
          <a:xfrm>
            <a:off x="5183188" y="1086816"/>
            <a:ext cx="6530276" cy="4873625"/>
          </a:xfrm>
        </p:spPr>
        <p:txBody>
          <a:bodyPr anchor="ctr"/>
          <a:lstStyle/>
          <a:p>
            <a:pPr marL="0" indent="0" algn="ctr">
              <a:buNone/>
            </a:pPr>
            <a:r>
              <a:rPr lang="nl-BE" b="1" dirty="0" err="1" smtClean="0">
                <a:solidFill>
                  <a:srgbClr val="008D36"/>
                </a:solidFill>
              </a:rPr>
              <a:t>Netoverstijgende</a:t>
            </a:r>
            <a:endParaRPr lang="nl-BE" b="1" dirty="0" smtClean="0">
              <a:solidFill>
                <a:srgbClr val="008D36"/>
              </a:solidFill>
            </a:endParaRPr>
          </a:p>
          <a:p>
            <a:pPr marL="0" indent="0" algn="ctr">
              <a:buNone/>
            </a:pPr>
            <a:r>
              <a:rPr lang="nl-BE" b="1" dirty="0" smtClean="0">
                <a:solidFill>
                  <a:srgbClr val="008D36"/>
                </a:solidFill>
              </a:rPr>
              <a:t>samenwerking </a:t>
            </a: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19468530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Netoverstijgende</a:t>
            </a:r>
            <a:r>
              <a:rPr lang="nl-BE" dirty="0" smtClean="0"/>
              <a:t> samenwerking</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smtClean="0"/>
              <a:t>Lokaal en regionaal: NROC (</a:t>
            </a:r>
            <a:r>
              <a:rPr lang="nl-BE" dirty="0" err="1" smtClean="0"/>
              <a:t>Netoverstijgende</a:t>
            </a:r>
            <a:r>
              <a:rPr lang="nl-BE" dirty="0" smtClean="0"/>
              <a:t> Regionale </a:t>
            </a:r>
            <a:r>
              <a:rPr lang="nl-BE" dirty="0" err="1" smtClean="0"/>
              <a:t>OndersteuningsCel</a:t>
            </a:r>
            <a:r>
              <a:rPr lang="nl-BE" dirty="0" smtClean="0"/>
              <a:t>): maakt afspraken over</a:t>
            </a:r>
          </a:p>
          <a:p>
            <a:pPr lvl="1"/>
            <a:r>
              <a:rPr lang="nl-BE" dirty="0" smtClean="0"/>
              <a:t>Bereikbaarheid</a:t>
            </a:r>
            <a:r>
              <a:rPr lang="nl-BE" dirty="0"/>
              <a:t>, openingstijden en permanentiebezetting in </a:t>
            </a:r>
            <a:r>
              <a:rPr lang="nl-BE" dirty="0" smtClean="0"/>
              <a:t>alle centra </a:t>
            </a:r>
            <a:r>
              <a:rPr lang="nl-BE" dirty="0"/>
              <a:t>van de regio;</a:t>
            </a:r>
          </a:p>
          <a:p>
            <a:pPr lvl="1"/>
            <a:r>
              <a:rPr lang="nl-BE" dirty="0" err="1" smtClean="0"/>
              <a:t>Kansarmoede</a:t>
            </a:r>
            <a:r>
              <a:rPr lang="nl-BE" dirty="0"/>
              <a:t>;</a:t>
            </a:r>
          </a:p>
          <a:p>
            <a:pPr lvl="1"/>
            <a:r>
              <a:rPr lang="nl-BE" dirty="0" smtClean="0"/>
              <a:t>Systematische contacten en vaccinaties (praktische coördinatie, dicht bij school, aanspreekpunt </a:t>
            </a:r>
            <a:r>
              <a:rPr lang="nl-BE" dirty="0" err="1" smtClean="0"/>
              <a:t>lln</a:t>
            </a:r>
            <a:r>
              <a:rPr lang="nl-BE" dirty="0" smtClean="0"/>
              <a:t> huisonderwijs)</a:t>
            </a:r>
          </a:p>
          <a:p>
            <a:pPr lvl="1"/>
            <a:r>
              <a:rPr lang="nl-BE" dirty="0" smtClean="0"/>
              <a:t>Spijbelen en vroegtijdig schoolverlaten (problematiek in kaart brengen, plan van aanpak, </a:t>
            </a:r>
            <a:r>
              <a:rPr lang="nl-BE" dirty="0" err="1" smtClean="0"/>
              <a:t>lln</a:t>
            </a:r>
            <a:r>
              <a:rPr lang="nl-BE" dirty="0" smtClean="0"/>
              <a:t> gericht opvolgen)</a:t>
            </a:r>
          </a:p>
          <a:p>
            <a:pPr lvl="1"/>
            <a:r>
              <a:rPr lang="nl-BE" dirty="0" smtClean="0"/>
              <a:t>Bemiddelen </a:t>
            </a:r>
            <a:r>
              <a:rPr lang="nl-BE" dirty="0"/>
              <a:t>en herstelgericht werken </a:t>
            </a:r>
            <a:r>
              <a:rPr lang="nl-BE" dirty="0" smtClean="0"/>
              <a:t>in geval van (dreigende) definitieve uitsluiting</a:t>
            </a:r>
          </a:p>
          <a:p>
            <a:pPr lvl="1"/>
            <a:r>
              <a:rPr lang="nl-BE" dirty="0" smtClean="0"/>
              <a:t>Objectieve </a:t>
            </a:r>
            <a:r>
              <a:rPr lang="nl-BE" dirty="0"/>
              <a:t>informatieverstrekking </a:t>
            </a:r>
            <a:r>
              <a:rPr lang="nl-BE" dirty="0" smtClean="0"/>
              <a:t>op scharniermomenten, voor alle </a:t>
            </a:r>
            <a:r>
              <a:rPr lang="nl-BE" dirty="0"/>
              <a:t>leerlingen uit </a:t>
            </a:r>
            <a:r>
              <a:rPr lang="nl-BE" dirty="0" smtClean="0"/>
              <a:t>de regio</a:t>
            </a:r>
            <a:r>
              <a:rPr lang="nl-BE" dirty="0"/>
              <a:t>;</a:t>
            </a:r>
          </a:p>
          <a:p>
            <a:pPr lvl="1"/>
            <a:r>
              <a:rPr lang="nl-BE" dirty="0"/>
              <a:t>R</a:t>
            </a:r>
            <a:r>
              <a:rPr lang="nl-BE" dirty="0" smtClean="0"/>
              <a:t>adicalisering</a:t>
            </a:r>
            <a:endParaRPr lang="nl-BE" dirty="0"/>
          </a:p>
          <a:p>
            <a:pPr lvl="1"/>
            <a:r>
              <a:rPr lang="nl-BE" dirty="0"/>
              <a:t>De Vlaamse Regering kan bijkomende thema’s bepalen</a:t>
            </a:r>
            <a:r>
              <a:rPr lang="nl-BE" dirty="0" smtClean="0"/>
              <a:t>;</a:t>
            </a:r>
          </a:p>
          <a:p>
            <a:pPr lvl="1"/>
            <a:endParaRPr lang="nl-BE" dirty="0"/>
          </a:p>
          <a:p>
            <a:r>
              <a:rPr lang="nl-BE" dirty="0" smtClean="0"/>
              <a:t>Vlaams niveau: ISC (Internetten </a:t>
            </a:r>
            <a:r>
              <a:rPr lang="nl-BE" dirty="0" err="1"/>
              <a:t>S</a:t>
            </a:r>
            <a:r>
              <a:rPr lang="nl-BE" dirty="0" err="1" smtClean="0"/>
              <a:t>amenwerkingscel</a:t>
            </a:r>
            <a:r>
              <a:rPr lang="nl-BE" dirty="0" smtClean="0"/>
              <a:t> CLB)</a:t>
            </a:r>
          </a:p>
          <a:p>
            <a:pPr lvl="1"/>
            <a:r>
              <a:rPr lang="nl-BE" dirty="0" smtClean="0"/>
              <a:t>Met ad hoc of permanente werkgroepen</a:t>
            </a:r>
            <a:endParaRPr lang="nl-BE" dirty="0"/>
          </a:p>
          <a:p>
            <a:endParaRPr lang="nl-BE" dirty="0"/>
          </a:p>
          <a:p>
            <a:endParaRPr lang="nl-BE" dirty="0"/>
          </a:p>
        </p:txBody>
      </p:sp>
    </p:spTree>
    <p:extLst>
      <p:ext uri="{BB962C8B-B14F-4D97-AF65-F5344CB8AC3E}">
        <p14:creationId xmlns:p14="http://schemas.microsoft.com/office/powerpoint/2010/main" val="27105996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Netoverstijgende</a:t>
            </a:r>
            <a:r>
              <a:rPr lang="nl-BE" dirty="0" smtClean="0"/>
              <a:t> samenwerking</a:t>
            </a:r>
            <a:endParaRPr lang="nl-BE" dirty="0"/>
          </a:p>
        </p:txBody>
      </p:sp>
      <p:pic>
        <p:nvPicPr>
          <p:cNvPr id="1026" name="Picture 2" descr="https://www.onderwijskiezer.be/v2/images/OK-logo2014-3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44" y="1956591"/>
            <a:ext cx="4724300" cy="1212572"/>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p:nvPr/>
        </p:nvPicPr>
        <p:blipFill>
          <a:blip r:embed="rId4" cstate="print">
            <a:extLst>
              <a:ext uri="{28A0092B-C50C-407E-A947-70E740481C1C}">
                <a14:useLocalDpi xmlns:a14="http://schemas.microsoft.com/office/drawing/2010/main" val="0"/>
              </a:ext>
            </a:extLst>
          </a:blip>
          <a:stretch>
            <a:fillRect/>
          </a:stretch>
        </p:blipFill>
        <p:spPr>
          <a:xfrm>
            <a:off x="5961888" y="5093805"/>
            <a:ext cx="5760720" cy="1238885"/>
          </a:xfrm>
          <a:prstGeom prst="rect">
            <a:avLst/>
          </a:prstGeom>
        </p:spPr>
      </p:pic>
      <p:pic>
        <p:nvPicPr>
          <p:cNvPr id="1032" name="Picture 8" descr="https://www2.clb-lars.be/wp-content/uploads/2016/10/lars-sticky-logo-reti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546" y="3880708"/>
            <a:ext cx="2244578" cy="22923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2906" y="2529137"/>
            <a:ext cx="3404598" cy="77027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7081582" y="3286710"/>
            <a:ext cx="3445922" cy="369332"/>
          </a:xfrm>
          <a:prstGeom prst="rect">
            <a:avLst/>
          </a:prstGeom>
        </p:spPr>
        <p:txBody>
          <a:bodyPr wrap="square">
            <a:spAutoFit/>
          </a:bodyPr>
          <a:lstStyle/>
          <a:p>
            <a:r>
              <a:rPr lang="nl-BE" dirty="0">
                <a:solidFill>
                  <a:srgbClr val="026666"/>
                </a:solidFill>
                <a:latin typeface="Lucida Grande"/>
              </a:rPr>
              <a:t>mee(r) met </a:t>
            </a:r>
            <a:r>
              <a:rPr lang="nl-BE" dirty="0" smtClean="0">
                <a:solidFill>
                  <a:srgbClr val="026666"/>
                </a:solidFill>
                <a:latin typeface="Lucida Grande"/>
              </a:rPr>
              <a:t>diagnostiek</a:t>
            </a:r>
            <a:endParaRPr lang="nl-BE" dirty="0">
              <a:solidFill>
                <a:srgbClr val="222222"/>
              </a:solidFill>
              <a:latin typeface="Lucida Grande"/>
            </a:endParaRPr>
          </a:p>
        </p:txBody>
      </p:sp>
    </p:spTree>
    <p:extLst>
      <p:ext uri="{BB962C8B-B14F-4D97-AF65-F5344CB8AC3E}">
        <p14:creationId xmlns:p14="http://schemas.microsoft.com/office/powerpoint/2010/main" val="18415849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Samenwerking binnen en buiten CLB</a:t>
            </a:r>
            <a:endParaRPr lang="nl-BE" dirty="0"/>
          </a:p>
        </p:txBody>
      </p:sp>
      <p:sp>
        <p:nvSpPr>
          <p:cNvPr id="4" name="Tijdelijke aanduiding voor inhoud 3"/>
          <p:cNvSpPr>
            <a:spLocks noGrp="1"/>
          </p:cNvSpPr>
          <p:nvPr>
            <p:ph idx="1"/>
          </p:nvPr>
        </p:nvSpPr>
        <p:spPr>
          <a:xfrm>
            <a:off x="5183188" y="1086816"/>
            <a:ext cx="6530276" cy="4873625"/>
          </a:xfrm>
        </p:spPr>
        <p:txBody>
          <a:bodyPr anchor="ctr"/>
          <a:lstStyle/>
          <a:p>
            <a:pPr marL="0" indent="0" algn="ctr">
              <a:buNone/>
            </a:pPr>
            <a:r>
              <a:rPr lang="nl-BE" b="1" dirty="0" smtClean="0">
                <a:solidFill>
                  <a:srgbClr val="008D36"/>
                </a:solidFill>
              </a:rPr>
              <a:t>Relatie CLB – overheid</a:t>
            </a:r>
          </a:p>
          <a:p>
            <a:pPr marL="0" indent="0" algn="ctr">
              <a:buNone/>
            </a:pPr>
            <a:r>
              <a:rPr lang="nl-BE" b="1" dirty="0" smtClean="0">
                <a:solidFill>
                  <a:srgbClr val="008D36"/>
                </a:solidFill>
              </a:rPr>
              <a:t>Gegevensuitwisseling</a:t>
            </a:r>
            <a:endParaRPr lang="nl-BE" b="1" dirty="0">
              <a:solidFill>
                <a:srgbClr val="008D36"/>
              </a:solidFill>
            </a:endParaRP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13189096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Relatie CLB - overheid</a:t>
            </a:r>
            <a:endParaRPr lang="nl-BE" dirty="0"/>
          </a:p>
        </p:txBody>
      </p:sp>
      <p:sp>
        <p:nvSpPr>
          <p:cNvPr id="3" name="Tijdelijke aanduiding voor inhoud 2"/>
          <p:cNvSpPr>
            <a:spLocks noGrp="1"/>
          </p:cNvSpPr>
          <p:nvPr>
            <p:ph idx="1"/>
          </p:nvPr>
        </p:nvSpPr>
        <p:spPr/>
        <p:txBody>
          <a:bodyPr>
            <a:normAutofit/>
          </a:bodyPr>
          <a:lstStyle/>
          <a:p>
            <a:r>
              <a:rPr lang="nl-BE" dirty="0"/>
              <a:t>Welk soort gegevens bezorgt het CLB aan de overheid, en waarom?</a:t>
            </a:r>
          </a:p>
          <a:p>
            <a:pPr lvl="1"/>
            <a:r>
              <a:rPr lang="nl-BE" dirty="0" smtClean="0"/>
              <a:t>Gegevens systematische contactmomenten </a:t>
            </a:r>
            <a:br>
              <a:rPr lang="nl-BE" dirty="0" smtClean="0"/>
            </a:br>
            <a:r>
              <a:rPr lang="nl-BE" dirty="0" smtClean="0"/>
              <a:t>(lengte</a:t>
            </a:r>
            <a:r>
              <a:rPr lang="nl-BE" dirty="0"/>
              <a:t>, gewicht, visus, </a:t>
            </a:r>
            <a:r>
              <a:rPr lang="nl-BE" dirty="0" err="1"/>
              <a:t>pubertaire</a:t>
            </a:r>
            <a:r>
              <a:rPr lang="nl-BE" dirty="0"/>
              <a:t> ontwikkeling)</a:t>
            </a:r>
          </a:p>
          <a:p>
            <a:pPr lvl="1"/>
            <a:r>
              <a:rPr lang="nl-BE" dirty="0"/>
              <a:t>Gegevens problematische afwezigheden</a:t>
            </a:r>
          </a:p>
          <a:p>
            <a:pPr lvl="1"/>
            <a:r>
              <a:rPr lang="nl-BE" dirty="0"/>
              <a:t>Gegevens definitieve uitsluiting van leerlingen</a:t>
            </a:r>
          </a:p>
          <a:p>
            <a:pPr lvl="1"/>
            <a:r>
              <a:rPr lang="nl-BE" dirty="0" smtClean="0"/>
              <a:t>Verslagen en gemotiveerde verslagen</a:t>
            </a:r>
            <a:endParaRPr lang="nl-BE" dirty="0"/>
          </a:p>
          <a:p>
            <a:pPr lvl="1"/>
            <a:r>
              <a:rPr lang="nl-BE" dirty="0"/>
              <a:t>Gegevens in verband met lezen en spellen</a:t>
            </a:r>
          </a:p>
          <a:p>
            <a:pPr lvl="1"/>
            <a:r>
              <a:rPr lang="nl-BE" dirty="0"/>
              <a:t>Gegevens in verband met pesten/gepest worden</a:t>
            </a:r>
          </a:p>
          <a:p>
            <a:pPr lvl="1"/>
            <a:r>
              <a:rPr lang="nl-BE" dirty="0"/>
              <a:t>Gegevens over vervroegde/verlate instap in lager onderwijs</a:t>
            </a:r>
          </a:p>
          <a:p>
            <a:pPr lvl="1"/>
            <a:r>
              <a:rPr lang="nl-BE" dirty="0"/>
              <a:t>Gegevens over uitzonderlijke overgangen </a:t>
            </a:r>
            <a:r>
              <a:rPr lang="nl-BE" dirty="0" err="1"/>
              <a:t>BaO</a:t>
            </a:r>
            <a:r>
              <a:rPr lang="nl-BE" dirty="0"/>
              <a:t>-SO</a:t>
            </a:r>
          </a:p>
          <a:p>
            <a:pPr lvl="1"/>
            <a:r>
              <a:rPr lang="nl-BE" dirty="0"/>
              <a:t>Gegevens over afwezigheden wegens revalidatie tijdens de lestijden</a:t>
            </a:r>
          </a:p>
          <a:p>
            <a:endParaRPr lang="nl-BE" dirty="0"/>
          </a:p>
          <a:p>
            <a:endParaRPr lang="nl-BE" dirty="0"/>
          </a:p>
        </p:txBody>
      </p:sp>
    </p:spTree>
    <p:extLst>
      <p:ext uri="{BB962C8B-B14F-4D97-AF65-F5344CB8AC3E}">
        <p14:creationId xmlns:p14="http://schemas.microsoft.com/office/powerpoint/2010/main" val="11657303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Relatie CLB - overheid</a:t>
            </a:r>
            <a:endParaRPr lang="nl-BE" dirty="0"/>
          </a:p>
        </p:txBody>
      </p:sp>
      <p:sp>
        <p:nvSpPr>
          <p:cNvPr id="3" name="Tijdelijke aanduiding voor inhoud 2"/>
          <p:cNvSpPr>
            <a:spLocks noGrp="1"/>
          </p:cNvSpPr>
          <p:nvPr>
            <p:ph idx="1"/>
          </p:nvPr>
        </p:nvSpPr>
        <p:spPr/>
        <p:txBody>
          <a:bodyPr>
            <a:normAutofit/>
          </a:bodyPr>
          <a:lstStyle/>
          <a:p>
            <a:r>
              <a:rPr lang="nl-BE" dirty="0" smtClean="0"/>
              <a:t>Bron: LARS (</a:t>
            </a:r>
            <a:r>
              <a:rPr lang="nl-BE" b="1" dirty="0" smtClean="0"/>
              <a:t>L</a:t>
            </a:r>
            <a:r>
              <a:rPr lang="nl-BE" dirty="0" smtClean="0"/>
              <a:t>eerlingen </a:t>
            </a:r>
            <a:r>
              <a:rPr lang="nl-BE" b="1" dirty="0" smtClean="0"/>
              <a:t>A</a:t>
            </a:r>
            <a:r>
              <a:rPr lang="nl-BE" dirty="0" smtClean="0"/>
              <a:t>ctiviteiten </a:t>
            </a:r>
            <a:r>
              <a:rPr lang="nl-BE" dirty="0"/>
              <a:t>en </a:t>
            </a:r>
            <a:r>
              <a:rPr lang="nl-BE" b="1" dirty="0"/>
              <a:t>R</a:t>
            </a:r>
            <a:r>
              <a:rPr lang="nl-BE" dirty="0"/>
              <a:t>egistratie </a:t>
            </a:r>
            <a:r>
              <a:rPr lang="nl-BE" b="1" dirty="0"/>
              <a:t>S</a:t>
            </a:r>
            <a:r>
              <a:rPr lang="nl-BE" dirty="0"/>
              <a:t>ysteem)</a:t>
            </a:r>
          </a:p>
          <a:p>
            <a:r>
              <a:rPr lang="nl-BE" dirty="0"/>
              <a:t>Gegevens uit verplichte én </a:t>
            </a:r>
            <a:r>
              <a:rPr lang="nl-BE" dirty="0" err="1"/>
              <a:t>vraaggestuurde</a:t>
            </a:r>
            <a:r>
              <a:rPr lang="nl-BE" dirty="0"/>
              <a:t> begeleiding</a:t>
            </a:r>
          </a:p>
          <a:p>
            <a:r>
              <a:rPr lang="nl-BE" dirty="0"/>
              <a:t>Gegevens van </a:t>
            </a:r>
            <a:r>
              <a:rPr lang="nl-BE" dirty="0" smtClean="0"/>
              <a:t>leerlingen </a:t>
            </a:r>
            <a:r>
              <a:rPr lang="nl-BE" dirty="0"/>
              <a:t>in begeleiding</a:t>
            </a:r>
          </a:p>
          <a:p>
            <a:r>
              <a:rPr lang="nl-BE" dirty="0"/>
              <a:t>Weloverwogen gegevens waarbij vooraf wordt vastgelegd, wie deze gegevens op welke wijze mag consulteren teneinde bij een vraag tot toegang, op efficiënte wijze te kunnen reageren.</a:t>
            </a:r>
          </a:p>
          <a:p>
            <a:r>
              <a:rPr lang="nl-BE" dirty="0"/>
              <a:t>Relevante gegevens </a:t>
            </a:r>
            <a:r>
              <a:rPr lang="nl-BE" dirty="0" smtClean="0"/>
              <a:t/>
            </a:r>
            <a:br>
              <a:rPr lang="nl-BE" dirty="0" smtClean="0"/>
            </a:br>
            <a:r>
              <a:rPr lang="nl-BE" dirty="0" smtClean="0"/>
              <a:t>(proportionaliteitsprincipe</a:t>
            </a:r>
            <a:r>
              <a:rPr lang="nl-BE" dirty="0"/>
              <a:t>: toereikend, ter zake dienend en niet </a:t>
            </a:r>
            <a:r>
              <a:rPr lang="nl-BE" dirty="0" smtClean="0"/>
              <a:t>overmatig)</a:t>
            </a:r>
            <a:endParaRPr lang="nl-BE" dirty="0"/>
          </a:p>
          <a:p>
            <a:endParaRPr lang="nl-BE" dirty="0"/>
          </a:p>
        </p:txBody>
      </p:sp>
    </p:spTree>
    <p:extLst>
      <p:ext uri="{BB962C8B-B14F-4D97-AF65-F5344CB8AC3E}">
        <p14:creationId xmlns:p14="http://schemas.microsoft.com/office/powerpoint/2010/main" val="4503226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a:xfrm>
            <a:off x="324402" y="1519354"/>
            <a:ext cx="8352730" cy="4680991"/>
          </a:xfrm>
        </p:spPr>
        <p:txBody>
          <a:bodyPr/>
          <a:lstStyle/>
          <a:p>
            <a:pPr marL="93663" lvl="1" indent="0">
              <a:buNone/>
            </a:pPr>
            <a:r>
              <a:rPr lang="nl-BE" sz="2400" dirty="0"/>
              <a:t>Globaal bereik van CLB </a:t>
            </a:r>
          </a:p>
        </p:txBody>
      </p:sp>
      <p:graphicFrame>
        <p:nvGraphicFramePr>
          <p:cNvPr id="3" name="Tabel 2"/>
          <p:cNvGraphicFramePr>
            <a:graphicFrameLocks noGrp="1"/>
          </p:cNvGraphicFramePr>
          <p:nvPr>
            <p:extLst>
              <p:ext uri="{D42A27DB-BD31-4B8C-83A1-F6EECF244321}">
                <p14:modId xmlns:p14="http://schemas.microsoft.com/office/powerpoint/2010/main" val="2549045310"/>
              </p:ext>
            </p:extLst>
          </p:nvPr>
        </p:nvGraphicFramePr>
        <p:xfrm>
          <a:off x="1670534" y="2084216"/>
          <a:ext cx="8850932" cy="3372366"/>
        </p:xfrm>
        <a:graphic>
          <a:graphicData uri="http://schemas.openxmlformats.org/drawingml/2006/table">
            <a:tbl>
              <a:tblPr>
                <a:tableStyleId>{5940675A-B579-460E-94D1-54222C63F5DA}</a:tableStyleId>
              </a:tblPr>
              <a:tblGrid>
                <a:gridCol w="2088156">
                  <a:extLst>
                    <a:ext uri="{9D8B030D-6E8A-4147-A177-3AD203B41FA5}">
                      <a16:colId xmlns:a16="http://schemas.microsoft.com/office/drawing/2014/main" val="20000"/>
                    </a:ext>
                  </a:extLst>
                </a:gridCol>
                <a:gridCol w="1827136">
                  <a:extLst>
                    <a:ext uri="{9D8B030D-6E8A-4147-A177-3AD203B41FA5}">
                      <a16:colId xmlns:a16="http://schemas.microsoft.com/office/drawing/2014/main" val="20001"/>
                    </a:ext>
                  </a:extLst>
                </a:gridCol>
                <a:gridCol w="1898323">
                  <a:extLst>
                    <a:ext uri="{9D8B030D-6E8A-4147-A177-3AD203B41FA5}">
                      <a16:colId xmlns:a16="http://schemas.microsoft.com/office/drawing/2014/main" val="20002"/>
                    </a:ext>
                  </a:extLst>
                </a:gridCol>
                <a:gridCol w="1898323">
                  <a:extLst>
                    <a:ext uri="{9D8B030D-6E8A-4147-A177-3AD203B41FA5}">
                      <a16:colId xmlns:a16="http://schemas.microsoft.com/office/drawing/2014/main" val="20003"/>
                    </a:ext>
                  </a:extLst>
                </a:gridCol>
                <a:gridCol w="1138994">
                  <a:extLst>
                    <a:ext uri="{9D8B030D-6E8A-4147-A177-3AD203B41FA5}">
                      <a16:colId xmlns:a16="http://schemas.microsoft.com/office/drawing/2014/main" val="20004"/>
                    </a:ext>
                  </a:extLst>
                </a:gridCol>
              </a:tblGrid>
              <a:tr h="881131">
                <a:tc>
                  <a:txBody>
                    <a:bodyPr/>
                    <a:lstStyle/>
                    <a:p>
                      <a:pPr algn="ctr" fontAlgn="ctr"/>
                      <a:r>
                        <a:rPr lang="nl-BE" sz="2000" u="none" strike="noStrike" dirty="0">
                          <a:effectLst/>
                        </a:rPr>
                        <a:t> </a:t>
                      </a:r>
                      <a:endParaRPr lang="nl-BE" sz="2000" b="0"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000" u="none" strike="noStrike" dirty="0">
                          <a:effectLst/>
                        </a:rPr>
                        <a:t>Aantal interventies</a:t>
                      </a:r>
                      <a:endParaRPr lang="nl-BE" sz="2000" b="0"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000" u="none" strike="noStrike" dirty="0">
                          <a:effectLst/>
                        </a:rPr>
                        <a:t>Aantal unieke leerlingen</a:t>
                      </a:r>
                      <a:endParaRPr lang="nl-BE" sz="2000" b="0"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000" u="none" strike="noStrike" dirty="0">
                          <a:effectLst/>
                        </a:rPr>
                        <a:t>Vlaamse </a:t>
                      </a:r>
                      <a:br>
                        <a:rPr lang="nl-BE" sz="2000" u="none" strike="noStrike" dirty="0">
                          <a:effectLst/>
                        </a:rPr>
                      </a:br>
                      <a:r>
                        <a:rPr lang="nl-BE" sz="2000" u="none" strike="noStrike" dirty="0">
                          <a:effectLst/>
                        </a:rPr>
                        <a:t>schoolbevolking</a:t>
                      </a:r>
                      <a:endParaRPr lang="nl-BE" sz="2000" b="0"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000" u="none" strike="noStrike" dirty="0">
                          <a:effectLst/>
                        </a:rPr>
                        <a:t>%</a:t>
                      </a:r>
                      <a:endParaRPr lang="nl-BE" sz="2000" b="0"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extLst>
                  <a:ext uri="{0D108BD9-81ED-4DB2-BD59-A6C34878D82A}">
                    <a16:rowId xmlns:a16="http://schemas.microsoft.com/office/drawing/2014/main" val="10000"/>
                  </a:ext>
                </a:extLst>
              </a:tr>
              <a:tr h="866517">
                <a:tc>
                  <a:txBody>
                    <a:bodyPr/>
                    <a:lstStyle/>
                    <a:p>
                      <a:pPr algn="ctr" fontAlgn="ctr"/>
                      <a:r>
                        <a:rPr lang="nl-BE" sz="2000" u="none" strike="noStrike" dirty="0" err="1">
                          <a:effectLst/>
                        </a:rPr>
                        <a:t>Vraaggestuurde</a:t>
                      </a:r>
                      <a:r>
                        <a:rPr lang="nl-BE" sz="2000" u="none" strike="noStrike" dirty="0">
                          <a:effectLst/>
                        </a:rPr>
                        <a:t> activiteit</a:t>
                      </a:r>
                      <a:endParaRPr lang="nl-BE" sz="2000" b="0"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marL="0" marR="0" indent="0" algn="ctr" defTabSz="685766" rtl="0" eaLnBrk="1" fontAlgn="ctr" latinLnBrk="0" hangingPunct="1">
                        <a:lnSpc>
                          <a:spcPct val="100000"/>
                        </a:lnSpc>
                        <a:spcBef>
                          <a:spcPts val="0"/>
                        </a:spcBef>
                        <a:spcAft>
                          <a:spcPts val="0"/>
                        </a:spcAft>
                        <a:buClrTx/>
                        <a:buSzTx/>
                        <a:buFontTx/>
                        <a:buNone/>
                        <a:tabLst/>
                        <a:defRPr/>
                      </a:pPr>
                      <a:r>
                        <a:rPr lang="nl-BE" sz="2000" dirty="0" smtClean="0">
                          <a:effectLst/>
                        </a:rPr>
                        <a:t>1.185.595</a:t>
                      </a:r>
                      <a:endParaRPr lang="nl-BE"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fontAlgn="ctr"/>
                      <a:r>
                        <a:rPr lang="nl-BE" sz="2000" u="none" strike="noStrike" dirty="0" smtClean="0">
                          <a:effectLst/>
                        </a:rPr>
                        <a:t>308.460</a:t>
                      </a:r>
                      <a:endParaRPr lang="nl-BE"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685766" rtl="0" eaLnBrk="1" fontAlgn="ctr" latinLnBrk="0" hangingPunct="1"/>
                      <a:r>
                        <a:rPr lang="nl-BE" sz="2000" u="none" strike="noStrike" kern="1200" dirty="0" smtClean="0">
                          <a:effectLst/>
                        </a:rPr>
                        <a:t>1.173.483</a:t>
                      </a:r>
                      <a:endParaRPr lang="nl-BE" sz="2000" u="none" strike="noStrike" kern="1200" dirty="0">
                        <a:solidFill>
                          <a:schemeClr val="dk1"/>
                        </a:solidFill>
                        <a:effectLst/>
                        <a:latin typeface="+mn-lt"/>
                        <a:ea typeface="+mn-ea"/>
                        <a:cs typeface="+mn-cs"/>
                      </a:endParaRPr>
                    </a:p>
                  </a:txBody>
                  <a:tcPr marL="7620" marR="7620" marT="7620" marB="0" anchor="ctr"/>
                </a:tc>
                <a:tc>
                  <a:txBody>
                    <a:bodyPr/>
                    <a:lstStyle/>
                    <a:p>
                      <a:pPr algn="ctr" fontAlgn="ctr"/>
                      <a:r>
                        <a:rPr lang="nl-BE" sz="2000" u="none" strike="noStrike" dirty="0" smtClean="0">
                          <a:effectLst/>
                        </a:rPr>
                        <a:t>26,28%</a:t>
                      </a:r>
                      <a:endParaRPr lang="nl-BE"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866517">
                <a:tc>
                  <a:txBody>
                    <a:bodyPr/>
                    <a:lstStyle/>
                    <a:p>
                      <a:pPr algn="ctr" fontAlgn="ctr"/>
                      <a:r>
                        <a:rPr lang="nl-BE" sz="2000" u="none" strike="noStrike" dirty="0" smtClean="0">
                          <a:effectLst/>
                        </a:rPr>
                        <a:t>Medisch consult</a:t>
                      </a:r>
                      <a:endParaRPr lang="nl-BE" sz="2000" b="0"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marL="0" marR="0" indent="0" algn="ctr" defTabSz="685766" rtl="0" eaLnBrk="1" fontAlgn="ctr" latinLnBrk="0" hangingPunct="1">
                        <a:lnSpc>
                          <a:spcPct val="100000"/>
                        </a:lnSpc>
                        <a:spcBef>
                          <a:spcPts val="0"/>
                        </a:spcBef>
                        <a:spcAft>
                          <a:spcPts val="0"/>
                        </a:spcAft>
                        <a:buClrTx/>
                        <a:buSzTx/>
                        <a:buFontTx/>
                        <a:buNone/>
                        <a:tabLst/>
                        <a:defRPr/>
                      </a:pPr>
                      <a:r>
                        <a:rPr lang="nl-BE" sz="2000" dirty="0" smtClean="0">
                          <a:effectLst/>
                        </a:rPr>
                        <a:t>595.138</a:t>
                      </a:r>
                      <a:endParaRPr lang="nl-BE"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fontAlgn="ctr"/>
                      <a:r>
                        <a:rPr lang="nl-BE" sz="2000" u="none" strike="noStrike" dirty="0" smtClean="0">
                          <a:effectLst/>
                        </a:rPr>
                        <a:t>528.671</a:t>
                      </a:r>
                      <a:endParaRPr lang="nl-BE"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685766" rtl="0" eaLnBrk="1" fontAlgn="ctr" latinLnBrk="0" hangingPunct="1"/>
                      <a:r>
                        <a:rPr lang="nl-BE" sz="2000" u="none" strike="noStrike" kern="1200" dirty="0" smtClean="0">
                          <a:effectLst/>
                        </a:rPr>
                        <a:t>1.173.483</a:t>
                      </a:r>
                      <a:endParaRPr lang="nl-BE" sz="2000" u="none" strike="noStrike" kern="1200" dirty="0">
                        <a:solidFill>
                          <a:schemeClr val="dk1"/>
                        </a:solidFill>
                        <a:effectLst/>
                        <a:latin typeface="+mn-lt"/>
                        <a:ea typeface="+mn-ea"/>
                        <a:cs typeface="+mn-cs"/>
                      </a:endParaRPr>
                    </a:p>
                  </a:txBody>
                  <a:tcPr marL="7620" marR="7620" marT="7620" marB="0" anchor="ctr"/>
                </a:tc>
                <a:tc>
                  <a:txBody>
                    <a:bodyPr/>
                    <a:lstStyle/>
                    <a:p>
                      <a:pPr algn="ctr" fontAlgn="ctr"/>
                      <a:r>
                        <a:rPr lang="nl-BE" sz="2000" u="none" strike="noStrike" dirty="0" smtClean="0">
                          <a:effectLst/>
                        </a:rPr>
                        <a:t>45,05%</a:t>
                      </a:r>
                      <a:endParaRPr lang="nl-BE"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758201">
                <a:tc>
                  <a:txBody>
                    <a:bodyPr/>
                    <a:lstStyle/>
                    <a:p>
                      <a:pPr algn="ctr" fontAlgn="ctr"/>
                      <a:r>
                        <a:rPr lang="nl-BE" sz="2000" u="none" strike="noStrike" dirty="0">
                          <a:effectLst/>
                        </a:rPr>
                        <a:t>Totaal</a:t>
                      </a:r>
                      <a:endParaRPr lang="nl-BE" sz="2000" b="1" i="0" u="none" strike="noStrike" dirty="0">
                        <a:solidFill>
                          <a:srgbClr val="000000"/>
                        </a:solidFill>
                        <a:effectLst/>
                        <a:latin typeface="Calibri" panose="020F0502020204030204" pitchFamily="34" charset="0"/>
                      </a:endParaRPr>
                    </a:p>
                  </a:txBody>
                  <a:tcPr marL="7620" marR="7620" marT="7620" marB="0" anchor="ctr">
                    <a:solidFill>
                      <a:srgbClr val="1D71B8"/>
                    </a:solidFill>
                  </a:tcPr>
                </a:tc>
                <a:tc>
                  <a:txBody>
                    <a:bodyPr/>
                    <a:lstStyle/>
                    <a:p>
                      <a:pPr algn="ctr" fontAlgn="ctr"/>
                      <a:r>
                        <a:rPr lang="nl-BE" sz="2000" u="none" strike="noStrike" dirty="0" smtClean="0">
                          <a:effectLst/>
                        </a:rPr>
                        <a:t>1.780.733</a:t>
                      </a:r>
                      <a:endParaRPr lang="nl-BE"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nl-BE" sz="2000" u="none" strike="noStrike" dirty="0" smtClean="0">
                          <a:effectLst/>
                        </a:rPr>
                        <a:t>694.566</a:t>
                      </a:r>
                      <a:endParaRPr lang="nl-BE"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685766" rtl="0" eaLnBrk="1" fontAlgn="ctr" latinLnBrk="0" hangingPunct="1"/>
                      <a:r>
                        <a:rPr lang="nl-BE" sz="2000" u="none" strike="noStrike" kern="1200" dirty="0" smtClean="0">
                          <a:effectLst/>
                        </a:rPr>
                        <a:t>1.173.483</a:t>
                      </a:r>
                      <a:endParaRPr lang="nl-BE" sz="2000" u="none" strike="noStrike" kern="1200" dirty="0">
                        <a:solidFill>
                          <a:schemeClr val="dk1"/>
                        </a:solidFill>
                        <a:effectLst/>
                        <a:latin typeface="+mn-lt"/>
                        <a:ea typeface="+mn-ea"/>
                        <a:cs typeface="+mn-cs"/>
                      </a:endParaRPr>
                    </a:p>
                  </a:txBody>
                  <a:tcPr marL="7620" marR="7620" marT="7620" marB="0" anchor="ctr"/>
                </a:tc>
                <a:tc>
                  <a:txBody>
                    <a:bodyPr/>
                    <a:lstStyle/>
                    <a:p>
                      <a:pPr algn="ctr" fontAlgn="ctr"/>
                      <a:r>
                        <a:rPr lang="nl-BE" sz="2000" u="none" strike="noStrike" dirty="0" smtClean="0">
                          <a:effectLst/>
                        </a:rPr>
                        <a:t>59,19%</a:t>
                      </a:r>
                      <a:endParaRPr lang="nl-BE"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bl>
          </a:graphicData>
        </a:graphic>
      </p:graphicFrame>
      <p:sp>
        <p:nvSpPr>
          <p:cNvPr id="2" name="Titel 1"/>
          <p:cNvSpPr>
            <a:spLocks noGrp="1"/>
          </p:cNvSpPr>
          <p:nvPr>
            <p:ph type="title"/>
          </p:nvPr>
        </p:nvSpPr>
        <p:spPr>
          <a:xfrm>
            <a:off x="399288" y="337616"/>
            <a:ext cx="11323320" cy="1325563"/>
          </a:xfrm>
        </p:spPr>
        <p:txBody>
          <a:bodyPr/>
          <a:lstStyle/>
          <a:p>
            <a:r>
              <a:rPr lang="nl-BE" dirty="0" smtClean="0"/>
              <a:t>CLB Jaaroverzicht 2016-2017</a:t>
            </a:r>
            <a:endParaRPr lang="nl-BE" dirty="0"/>
          </a:p>
        </p:txBody>
      </p:sp>
    </p:spTree>
    <p:extLst>
      <p:ext uri="{BB962C8B-B14F-4D97-AF65-F5344CB8AC3E}">
        <p14:creationId xmlns:p14="http://schemas.microsoft.com/office/powerpoint/2010/main" val="3897632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rijCLB" id="{FFBC4547-7CE5-4239-85D6-8BD44C45EAD7}" vid="{5F4F26DD-1BF5-470E-8D82-7C4EA7A808C2}"/>
    </a:ext>
  </a:extLst>
</a:theme>
</file>

<file path=ppt/theme/theme2.xml><?xml version="1.0" encoding="utf-8"?>
<a:theme xmlns:a="http://schemas.openxmlformats.org/drawingml/2006/main" name="1_presentatie2008witteachtergrond">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solidFill>
              <a:srgbClr val="003A8C"/>
            </a:solidFill>
            <a:latin typeface="Calibri" panose="020F0502020204030204" pitchFamily="34" charset="0"/>
          </a:defRPr>
        </a:defPPr>
      </a:lstStyle>
    </a:tx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Powerpoint-VCLB-43.potx" id="{A4EAA89E-ABA3-46A0-820C-4AB8A8A06532}" vid="{00CB74C8-0B32-468F-B076-CC564D34381F}"/>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Presentatie_VrijCLB (2)</Template>
  <TotalTime>2385</TotalTime>
  <Words>6089</Words>
  <Application>Microsoft Office PowerPoint</Application>
  <PresentationFormat>Breedbeeld</PresentationFormat>
  <Paragraphs>1247</Paragraphs>
  <Slides>145</Slides>
  <Notes>71</Notes>
  <HiddenSlides>0</HiddenSlides>
  <MMClips>0</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145</vt:i4>
      </vt:variant>
    </vt:vector>
  </HeadingPairs>
  <TitlesOfParts>
    <vt:vector size="159" baseType="lpstr">
      <vt:lpstr>Arial</vt:lpstr>
      <vt:lpstr>Arial Narrow</vt:lpstr>
      <vt:lpstr>Calibri</vt:lpstr>
      <vt:lpstr>Century Gothic</vt:lpstr>
      <vt:lpstr>Helvetica</vt:lpstr>
      <vt:lpstr>Lucida Grande</vt:lpstr>
      <vt:lpstr>Noto Sans Symbols</vt:lpstr>
      <vt:lpstr>Symbol</vt:lpstr>
      <vt:lpstr>Times New Roman</vt:lpstr>
      <vt:lpstr>Verdana</vt:lpstr>
      <vt:lpstr>Wingdings</vt:lpstr>
      <vt:lpstr>Wingdings 3</vt:lpstr>
      <vt:lpstr>Kantoorthema</vt:lpstr>
      <vt:lpstr>1_presentatie2008witteachtergrond</vt:lpstr>
      <vt:lpstr>Instapbegeleiding voor nieuwe medewerkers</vt:lpstr>
      <vt:lpstr>Kennismaking</vt:lpstr>
      <vt:lpstr>Kennismaking</vt:lpstr>
      <vt:lpstr>Wat staat er op het menu vandaag?</vt:lpstr>
      <vt:lpstr>Instapdag 2</vt:lpstr>
      <vt:lpstr>Vervolg: basisvorming</vt:lpstr>
      <vt:lpstr>En verder…</vt:lpstr>
      <vt:lpstr>Waar zitten we?</vt:lpstr>
      <vt:lpstr>Spelregels</vt:lpstr>
      <vt:lpstr>Spelregels</vt:lpstr>
      <vt:lpstr>Spelregels</vt:lpstr>
      <vt:lpstr>Spelregels</vt:lpstr>
      <vt:lpstr>Spelregels</vt:lpstr>
      <vt:lpstr>Starten in een team Over de bomen en het bos</vt:lpstr>
      <vt:lpstr>Ken je krachten</vt:lpstr>
      <vt:lpstr>Waarom werken bij een vrij CLB? Over identiteit en waarden</vt:lpstr>
      <vt:lpstr>PowerPoint-presentatie</vt:lpstr>
      <vt:lpstr>Uit het leven gegrepen</vt:lpstr>
      <vt:lpstr>Een vraagje…</vt:lpstr>
      <vt:lpstr>Wat werkt?</vt:lpstr>
      <vt:lpstr>Over talentenjagers en krachtendetectives</vt:lpstr>
      <vt:lpstr> Leerlingen met leer-, gedrags-, emotionele-, gezondheidsproblemen of -beperkingen hebben in hun leven duizenden hobbels moeten nemen, hebben duizenden moeilijke situaties overleefd. Hoe bleven ze staande? </vt:lpstr>
      <vt:lpstr>Iemand in zijn kracht zetten…</vt:lpstr>
      <vt:lpstr>Perspectiefgericht werken</vt:lpstr>
      <vt:lpstr>PowerPoint-presentatie</vt:lpstr>
      <vt:lpstr>PowerPoint-presentatie</vt:lpstr>
      <vt:lpstr>PowerPoint-presentatie</vt:lpstr>
      <vt:lpstr>Inclusief werken</vt:lpstr>
      <vt:lpstr>PowerPoint-presentatie</vt:lpstr>
      <vt:lpstr>PowerPoint-presentatie</vt:lpstr>
      <vt:lpstr>Van ‘na’denken naar ‘voor’denken</vt:lpstr>
      <vt:lpstr>Waarden vrij CLB</vt:lpstr>
      <vt:lpstr>Emancipatorisch werken</vt:lpstr>
      <vt:lpstr>PowerPoint-presentatie</vt:lpstr>
      <vt:lpstr>Pauze</vt:lpstr>
      <vt:lpstr>De core-business van het CLB</vt:lpstr>
      <vt:lpstr>Wat doen we?</vt:lpstr>
      <vt:lpstr>Wat doen we?</vt:lpstr>
      <vt:lpstr>Wat doen we?</vt:lpstr>
      <vt:lpstr>Voor wie doen we dat?</vt:lpstr>
      <vt:lpstr>Hoe doen we dat?</vt:lpstr>
      <vt:lpstr>Hoe doen we dat?</vt:lpstr>
      <vt:lpstr>Onze werkingsprincipes</vt:lpstr>
      <vt:lpstr>Onze werkingsprincipes</vt:lpstr>
      <vt:lpstr>Onze werkingsprincipes</vt:lpstr>
      <vt:lpstr>PowerPoint-presentatie</vt:lpstr>
      <vt:lpstr>Onze werkingsprincipes</vt:lpstr>
      <vt:lpstr>PowerPoint-presentatie</vt:lpstr>
      <vt:lpstr>Onze werkingsprincipes</vt:lpstr>
      <vt:lpstr>PowerPoint-presentatie</vt:lpstr>
      <vt:lpstr>Onze werkingsprincipes</vt:lpstr>
      <vt:lpstr>PowerPoint-presentatie</vt:lpstr>
      <vt:lpstr>Onze methodieken en denkkaders</vt:lpstr>
      <vt:lpstr>Onze kernactiviteiten</vt:lpstr>
      <vt:lpstr>Systematische contactmomenten &amp; vaccinaties</vt:lpstr>
      <vt:lpstr>Optimale onderwijsparticipatie</vt:lpstr>
      <vt:lpstr>Keuzeprocessen en aansluiting arbeid</vt:lpstr>
      <vt:lpstr>Draaischijffunctie</vt:lpstr>
      <vt:lpstr>PowerPoint-presentatie</vt:lpstr>
      <vt:lpstr>Samenwerking  binnen en buiten CLB</vt:lpstr>
      <vt:lpstr>Werken in een vrij CLB … ruimer dan je denkt!</vt:lpstr>
      <vt:lpstr>Samenwerking binnen en buiten CLB</vt:lpstr>
      <vt:lpstr>Samenwerking binnen en buiten CLB</vt:lpstr>
      <vt:lpstr>Samenwerking school - CLB</vt:lpstr>
      <vt:lpstr>Samenwerking school - CLB</vt:lpstr>
      <vt:lpstr>Samenwerking school - CLB</vt:lpstr>
      <vt:lpstr>Samenwerking school - CLB</vt:lpstr>
      <vt:lpstr>PowerPoint-presentatie</vt:lpstr>
      <vt:lpstr>PowerPoint-presentatie</vt:lpstr>
      <vt:lpstr>PowerPoint-presentatie</vt:lpstr>
      <vt:lpstr>PowerPoint-presentatie</vt:lpstr>
      <vt:lpstr>Samenwerking school - CLB</vt:lpstr>
      <vt:lpstr>Samenwerking binnen en buiten CLB</vt:lpstr>
      <vt:lpstr>Samenwerking CLB – PBD (pedagogische begeleiding)</vt:lpstr>
      <vt:lpstr>Samenwerking binnen en buiten CLB</vt:lpstr>
      <vt:lpstr>Vrij CLB in de Vlaamse onderwijswereld</vt:lpstr>
      <vt:lpstr>Samenwerking binnen en buiten CLB</vt:lpstr>
      <vt:lpstr>CLB als brug tussen onderwijs en welzijn</vt:lpstr>
      <vt:lpstr>Integrale Jeugdhulp</vt:lpstr>
      <vt:lpstr>Integrale Jeugdhulp</vt:lpstr>
      <vt:lpstr>Samenwerking binnen en buiten CLB</vt:lpstr>
      <vt:lpstr>Vrij CLB Netwerk</vt:lpstr>
      <vt:lpstr>Beleidsvisie 2020</vt:lpstr>
      <vt:lpstr>Beleidsvisie 2020</vt:lpstr>
      <vt:lpstr>Beleidsvisie 2020</vt:lpstr>
      <vt:lpstr>Beleidsvisie 2020</vt:lpstr>
      <vt:lpstr>Beleidsvisie 2020</vt:lpstr>
      <vt:lpstr>Beleidsprioriteiten Vrij CLB Netwerk</vt:lpstr>
      <vt:lpstr>Kernprocessen Vrij CLB Netwerk</vt:lpstr>
      <vt:lpstr>Nieuwe teams in de centra</vt:lpstr>
      <vt:lpstr>Nieuwe teams  in de centra</vt:lpstr>
      <vt:lpstr>PowerPoint-presentatie</vt:lpstr>
      <vt:lpstr>Samenwerking binnen en buiten CLB</vt:lpstr>
      <vt:lpstr>Netoverstijgende samenwerking</vt:lpstr>
      <vt:lpstr>Netoverstijgende samenwerking</vt:lpstr>
      <vt:lpstr>Samenwerking binnen en buiten CLB</vt:lpstr>
      <vt:lpstr>Relatie CLB - overheid</vt:lpstr>
      <vt:lpstr>Relatie CLB - overheid</vt:lpstr>
      <vt:lpstr>CLB Jaaroverzicht 2016-2017</vt:lpstr>
      <vt:lpstr>CLB Jaaroverzicht 2016-2017</vt:lpstr>
      <vt:lpstr>CLB Jaaroverzicht 2016-2017</vt:lpstr>
      <vt:lpstr>CLB Jaaroverzicht 2016-2017</vt:lpstr>
      <vt:lpstr>CLB Jaaroverzicht 2016-2017</vt:lpstr>
      <vt:lpstr>Rechtspositie van de minderjarige in de jeugdhulpverlening </vt:lpstr>
      <vt:lpstr>Rechtspositie Minderjarige</vt:lpstr>
      <vt:lpstr>DRM - Toepassingsgebied</vt:lpstr>
      <vt:lpstr>Rechtspositie minderjarige</vt:lpstr>
      <vt:lpstr>Rechtspositie minderjarige</vt:lpstr>
      <vt:lpstr>DRM - Dossier</vt:lpstr>
      <vt:lpstr>Decreet Rechtspositie Minderjarige</vt:lpstr>
      <vt:lpstr>Beroepsgeheim, ambtsgeheim &amp; Co</vt:lpstr>
      <vt:lpstr>Beroepsgeheim,  ambtsgeheim &amp; co</vt:lpstr>
      <vt:lpstr>Samengevat </vt:lpstr>
      <vt:lpstr>Informatiedeling</vt:lpstr>
      <vt:lpstr>10 zorgvuldigheidsprincipes</vt:lpstr>
      <vt:lpstr>Info delen met school</vt:lpstr>
      <vt:lpstr>Info delen met ouders</vt:lpstr>
      <vt:lpstr>Info delen met andere hulpverleners</vt:lpstr>
      <vt:lpstr>Spreken of zwijgen?</vt:lpstr>
      <vt:lpstr>Beroepsgeheim, ambtsgeheim &amp; co</vt:lpstr>
      <vt:lpstr>Wat nemen we mee…</vt:lpstr>
      <vt:lpstr>Decreet Rechtspositie Personeel</vt:lpstr>
      <vt:lpstr>Inhoud</vt:lpstr>
      <vt:lpstr>Gesubsidieerd personeel</vt:lpstr>
      <vt:lpstr>Gesubsidieerd personeel -  DRP</vt:lpstr>
      <vt:lpstr>Gesubsidieerd personeel -  Salaris</vt:lpstr>
      <vt:lpstr>Gesubsidieerd personeel -  Bekwaamheidsbewijzen</vt:lpstr>
      <vt:lpstr>Personeelsformatie</vt:lpstr>
      <vt:lpstr>Personeelsformatie</vt:lpstr>
      <vt:lpstr>Personeelsformatie</vt:lpstr>
      <vt:lpstr>Personeelsformatie</vt:lpstr>
      <vt:lpstr>Personeelsformatie</vt:lpstr>
      <vt:lpstr>Personeelsformatie</vt:lpstr>
      <vt:lpstr>Statuut van het personeel in wervingsambten</vt:lpstr>
      <vt:lpstr>Statuut van het personeel</vt:lpstr>
      <vt:lpstr>1. TABD</vt:lpstr>
      <vt:lpstr>2. TADD</vt:lpstr>
      <vt:lpstr>2. TADD</vt:lpstr>
      <vt:lpstr>3. Vaste benoeming</vt:lpstr>
      <vt:lpstr>3. Vaste benoeming</vt:lpstr>
      <vt:lpstr>3. Vaste benoeming</vt:lpstr>
      <vt:lpstr>Meer informatie? </vt:lpstr>
      <vt:lpstr>Meer informatie?</vt:lpstr>
      <vt:lpstr>PowerPoint-presentatie</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Instapbegeleiding voor nieuwe medewerkers</dc:title>
  <dc:creator>Stefaan</dc:creator>
  <cp:lastModifiedBy>Ellen</cp:lastModifiedBy>
  <cp:revision>117</cp:revision>
  <cp:lastPrinted>2018-09-10T07:18:14Z</cp:lastPrinted>
  <dcterms:created xsi:type="dcterms:W3CDTF">2018-06-25T07:28:22Z</dcterms:created>
  <dcterms:modified xsi:type="dcterms:W3CDTF">2018-09-13T10:35:30Z</dcterms:modified>
</cp:coreProperties>
</file>