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5" d="100"/>
          <a:sy n="85" d="100"/>
        </p:scale>
        <p:origin x="518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eperen 6"/>
          <p:cNvGrpSpPr/>
          <p:nvPr userDrawn="1"/>
        </p:nvGrpSpPr>
        <p:grpSpPr>
          <a:xfrm>
            <a:off x="854459" y="4793484"/>
            <a:ext cx="3296405" cy="754380"/>
            <a:chOff x="685800" y="5715000"/>
            <a:chExt cx="2747004" cy="838200"/>
          </a:xfrm>
        </p:grpSpPr>
        <p:pic>
          <p:nvPicPr>
            <p:cNvPr id="8" name="Afbeelding 7" descr="FS-symbooltjes.jpg"/>
            <p:cNvPicPr>
              <a:picLocks noChangeAspect="1"/>
            </p:cNvPicPr>
            <p:nvPr userDrawn="1"/>
          </p:nvPicPr>
          <p:blipFill>
            <a:blip r:embed="rId2" cstate="email">
              <a:grayscl/>
              <a:lum/>
              <a:alphaModFix amt="4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685800" y="5715000"/>
              <a:ext cx="866785" cy="831215"/>
            </a:xfrm>
            <a:prstGeom prst="rect">
              <a:avLst/>
            </a:prstGeom>
          </p:spPr>
        </p:pic>
        <p:pic>
          <p:nvPicPr>
            <p:cNvPr id="9" name="Afbeelding 8" descr="FS-symbooltjes.jpg"/>
            <p:cNvPicPr>
              <a:picLocks noChangeAspect="1"/>
            </p:cNvPicPr>
            <p:nvPr userDrawn="1"/>
          </p:nvPicPr>
          <p:blipFill>
            <a:blip r:embed="rId3" cstate="email">
              <a:grayscl/>
              <a:lum/>
              <a:alphaModFix amt="4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666890" y="5721985"/>
              <a:ext cx="800095" cy="831215"/>
            </a:xfrm>
            <a:prstGeom prst="rect">
              <a:avLst/>
            </a:prstGeom>
          </p:spPr>
        </p:pic>
        <p:pic>
          <p:nvPicPr>
            <p:cNvPr id="10" name="Afbeelding 9" descr="FS-symbooltjes.jpg"/>
            <p:cNvPicPr>
              <a:picLocks noChangeAspect="1"/>
            </p:cNvPicPr>
            <p:nvPr userDrawn="1"/>
          </p:nvPicPr>
          <p:blipFill>
            <a:blip r:embed="rId4" cstate="email">
              <a:grayscl/>
              <a:lum/>
              <a:alphaModFix amt="4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2619385" y="5715000"/>
              <a:ext cx="813419" cy="831215"/>
            </a:xfrm>
            <a:prstGeom prst="rect">
              <a:avLst/>
            </a:prstGeom>
          </p:spPr>
        </p:pic>
      </p:grp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1213707"/>
            <a:ext cx="10363200" cy="2386744"/>
          </a:xfrm>
        </p:spPr>
        <p:txBody>
          <a:bodyPr anchor="b" anchorCtr="0">
            <a:normAutofit/>
          </a:bodyPr>
          <a:lstStyle>
            <a:lvl1pPr>
              <a:defRPr sz="6000"/>
            </a:lvl1pPr>
          </a:lstStyle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914400" y="3717631"/>
            <a:ext cx="10363200" cy="1036051"/>
          </a:xfrm>
        </p:spPr>
        <p:txBody>
          <a:bodyPr>
            <a:normAutofit/>
          </a:bodyPr>
          <a:lstStyle>
            <a:lvl1pPr marL="0" indent="0" algn="l">
              <a:buNone/>
              <a:defRPr sz="2800" b="1" i="1">
                <a:solidFill>
                  <a:srgbClr val="52B62C"/>
                </a:solidFill>
                <a:latin typeface="Helvetica Neue"/>
                <a:cs typeface="Helvetica Neue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/>
              <a:t>Ondertitel</a:t>
            </a:r>
            <a:endParaRPr lang="nl-NL"/>
          </a:p>
        </p:txBody>
      </p:sp>
      <p:pic>
        <p:nvPicPr>
          <p:cNvPr id="13" name="FS.jpg"/>
          <p:cNvPicPr/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667258" y="5257801"/>
            <a:ext cx="2813543" cy="1348147"/>
          </a:xfrm>
          <a:prstGeom prst="rect">
            <a:avLst/>
          </a:prstGeom>
          <a:ln w="12700">
            <a:miter lim="400000"/>
          </a:ln>
        </p:spPr>
      </p:pic>
      <p:sp>
        <p:nvSpPr>
          <p:cNvPr id="17" name="Tijdelijke aanduiding voor inhoud 16"/>
          <p:cNvSpPr>
            <a:spLocks noGrp="1"/>
          </p:cNvSpPr>
          <p:nvPr>
            <p:ph sz="quarter" idx="10" hasCustomPrompt="1"/>
          </p:nvPr>
        </p:nvSpPr>
        <p:spPr>
          <a:xfrm>
            <a:off x="914401" y="5548314"/>
            <a:ext cx="7752857" cy="1057275"/>
          </a:xfrm>
        </p:spPr>
        <p:txBody>
          <a:bodyPr>
            <a:normAutofit/>
          </a:bodyPr>
          <a:lstStyle>
            <a:lvl1pPr>
              <a:buFont typeface="Arial"/>
              <a:buNone/>
              <a:defRPr sz="2000" b="0" i="0" baseline="0">
                <a:solidFill>
                  <a:srgbClr val="595959"/>
                </a:solidFill>
                <a:latin typeface="Helvetica Neue Light"/>
                <a:cs typeface="Helvetica Neue Light"/>
              </a:defRPr>
            </a:lvl1pPr>
          </a:lstStyle>
          <a:p>
            <a:pPr lvl="0"/>
            <a:r>
              <a:rPr lang="nl-BE"/>
              <a:t>Naam - Datum - Locatie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1309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10029601" cy="1143000"/>
          </a:xfrm>
        </p:spPr>
        <p:txBody>
          <a:bodyPr/>
          <a:lstStyle/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609600" y="1600201"/>
            <a:ext cx="10972800" cy="4525963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nl-BE"/>
              <a:t>Eerste niveau</a:t>
            </a:r>
          </a:p>
          <a:p>
            <a:pPr lvl="1"/>
            <a:r>
              <a:rPr lang="nl-BE"/>
              <a:t>Tweede niveau</a:t>
            </a:r>
          </a:p>
          <a:p>
            <a:pPr lvl="2"/>
            <a:r>
              <a:rPr lang="nl-BE"/>
              <a:t>Derde niveau</a:t>
            </a:r>
          </a:p>
          <a:p>
            <a:pPr lvl="3"/>
            <a:r>
              <a:rPr lang="nl-BE"/>
              <a:t>Vierde niveau</a:t>
            </a:r>
          </a:p>
        </p:txBody>
      </p:sp>
      <p:pic>
        <p:nvPicPr>
          <p:cNvPr id="7" name="Afbeelding 6" descr="FS ste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30560" y="304800"/>
            <a:ext cx="1056640" cy="706120"/>
          </a:xfrm>
          <a:prstGeom prst="rect">
            <a:avLst/>
          </a:prstGeom>
        </p:spPr>
      </p:pic>
      <p:sp>
        <p:nvSpPr>
          <p:cNvPr id="8" name="Tijdelijke aanduiding voor dianummer 6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custGeom>
            <a:avLst/>
            <a:gdLst>
              <a:gd name="connsiteX0" fmla="*/ 0 w 2133600"/>
              <a:gd name="connsiteY0" fmla="*/ 0 h 365125"/>
              <a:gd name="connsiteX1" fmla="*/ 2133600 w 2133600"/>
              <a:gd name="connsiteY1" fmla="*/ 0 h 365125"/>
              <a:gd name="connsiteX2" fmla="*/ 2133600 w 2133600"/>
              <a:gd name="connsiteY2" fmla="*/ 365125 h 365125"/>
              <a:gd name="connsiteX3" fmla="*/ 0 w 2133600"/>
              <a:gd name="connsiteY3" fmla="*/ 365125 h 365125"/>
              <a:gd name="connsiteX4" fmla="*/ 0 w 2133600"/>
              <a:gd name="connsiteY4" fmla="*/ 0 h 365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33600" h="365125">
                <a:moveTo>
                  <a:pt x="0" y="0"/>
                </a:moveTo>
                <a:lnTo>
                  <a:pt x="2133600" y="0"/>
                </a:lnTo>
                <a:lnTo>
                  <a:pt x="2133600" y="365125"/>
                </a:lnTo>
                <a:lnTo>
                  <a:pt x="0" y="365125"/>
                </a:lnTo>
                <a:lnTo>
                  <a:pt x="0" y="0"/>
                </a:lnTo>
                <a:close/>
              </a:path>
            </a:pathLst>
          </a:cu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rgbClr val="52B62C"/>
                </a:solidFill>
                <a:latin typeface="Helvetica Neue"/>
                <a:cs typeface="Helvetica Neue"/>
              </a:defRPr>
            </a:lvl1pPr>
          </a:lstStyle>
          <a:p>
            <a:fld id="{9331019C-3939-5F43-B75D-CFD4E736BA37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6160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10029601" cy="1143000"/>
          </a:xfrm>
        </p:spPr>
        <p:txBody>
          <a:bodyPr/>
          <a:lstStyle/>
          <a:p>
            <a:r>
              <a:rPr lang="nl-BE" smtClean="0"/>
              <a:t>Titelstijl van model bewerken</a:t>
            </a:r>
            <a:endParaRPr lang="nl-NL"/>
          </a:p>
        </p:txBody>
      </p:sp>
      <p:pic>
        <p:nvPicPr>
          <p:cNvPr id="9" name="Afbeelding 8" descr="FS ste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30560" y="304800"/>
            <a:ext cx="1056640" cy="706120"/>
          </a:xfrm>
          <a:prstGeom prst="rect">
            <a:avLst/>
          </a:prstGeom>
        </p:spPr>
      </p:pic>
      <p:sp>
        <p:nvSpPr>
          <p:cNvPr id="10" name="Tijdelijke aanduiding voor dianummer 6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custGeom>
            <a:avLst/>
            <a:gdLst>
              <a:gd name="connsiteX0" fmla="*/ 0 w 2133600"/>
              <a:gd name="connsiteY0" fmla="*/ 0 h 365125"/>
              <a:gd name="connsiteX1" fmla="*/ 2133600 w 2133600"/>
              <a:gd name="connsiteY1" fmla="*/ 0 h 365125"/>
              <a:gd name="connsiteX2" fmla="*/ 2133600 w 2133600"/>
              <a:gd name="connsiteY2" fmla="*/ 365125 h 365125"/>
              <a:gd name="connsiteX3" fmla="*/ 0 w 2133600"/>
              <a:gd name="connsiteY3" fmla="*/ 365125 h 365125"/>
              <a:gd name="connsiteX4" fmla="*/ 0 w 2133600"/>
              <a:gd name="connsiteY4" fmla="*/ 0 h 365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33600" h="365125">
                <a:moveTo>
                  <a:pt x="0" y="0"/>
                </a:moveTo>
                <a:lnTo>
                  <a:pt x="2133600" y="0"/>
                </a:lnTo>
                <a:lnTo>
                  <a:pt x="2133600" y="365125"/>
                </a:lnTo>
                <a:lnTo>
                  <a:pt x="0" y="365125"/>
                </a:lnTo>
                <a:lnTo>
                  <a:pt x="0" y="0"/>
                </a:lnTo>
                <a:close/>
              </a:path>
            </a:pathLst>
          </a:cu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rgbClr val="52B62C"/>
                </a:solidFill>
                <a:latin typeface="Helvetica Neue"/>
                <a:cs typeface="Helvetica Neue"/>
              </a:defRPr>
            </a:lvl1pPr>
          </a:lstStyle>
          <a:p>
            <a:fld id="{9331019C-3939-5F43-B75D-CFD4E736BA37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2587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10029601" cy="1143000"/>
          </a:xfrm>
        </p:spPr>
        <p:txBody>
          <a:bodyPr/>
          <a:lstStyle/>
          <a:p>
            <a:r>
              <a:rPr lang="nl-BE" smtClean="0"/>
              <a:t>Titelstijl van model bewerken</a:t>
            </a:r>
            <a:endParaRPr lang="nl-NL"/>
          </a:p>
        </p:txBody>
      </p:sp>
      <p:pic>
        <p:nvPicPr>
          <p:cNvPr id="7" name="Afbeelding 6" descr="FS ste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30560" y="304800"/>
            <a:ext cx="1056640" cy="706120"/>
          </a:xfrm>
          <a:prstGeom prst="rect">
            <a:avLst/>
          </a:prstGeom>
        </p:spPr>
      </p:pic>
      <p:sp>
        <p:nvSpPr>
          <p:cNvPr id="8" name="Tijdelijke aanduiding voor dianummer 6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custGeom>
            <a:avLst/>
            <a:gdLst>
              <a:gd name="connsiteX0" fmla="*/ 0 w 2133600"/>
              <a:gd name="connsiteY0" fmla="*/ 0 h 365125"/>
              <a:gd name="connsiteX1" fmla="*/ 2133600 w 2133600"/>
              <a:gd name="connsiteY1" fmla="*/ 0 h 365125"/>
              <a:gd name="connsiteX2" fmla="*/ 2133600 w 2133600"/>
              <a:gd name="connsiteY2" fmla="*/ 365125 h 365125"/>
              <a:gd name="connsiteX3" fmla="*/ 0 w 2133600"/>
              <a:gd name="connsiteY3" fmla="*/ 365125 h 365125"/>
              <a:gd name="connsiteX4" fmla="*/ 0 w 2133600"/>
              <a:gd name="connsiteY4" fmla="*/ 0 h 365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33600" h="365125">
                <a:moveTo>
                  <a:pt x="0" y="0"/>
                </a:moveTo>
                <a:lnTo>
                  <a:pt x="2133600" y="0"/>
                </a:lnTo>
                <a:lnTo>
                  <a:pt x="2133600" y="365125"/>
                </a:lnTo>
                <a:lnTo>
                  <a:pt x="0" y="365125"/>
                </a:lnTo>
                <a:lnTo>
                  <a:pt x="0" y="0"/>
                </a:lnTo>
                <a:close/>
              </a:path>
            </a:pathLst>
          </a:cu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rgbClr val="52B62C"/>
                </a:solidFill>
                <a:latin typeface="Helvetica Neue"/>
                <a:cs typeface="Helvetica Neue"/>
              </a:defRPr>
            </a:lvl1pPr>
          </a:lstStyle>
          <a:p>
            <a:fld id="{9331019C-3939-5F43-B75D-CFD4E736BA37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69909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wo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335361" y="1028680"/>
            <a:ext cx="5640624" cy="52807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 dirty="0"/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9" name="Content Placeholder 4"/>
          <p:cNvSpPr>
            <a:spLocks noGrp="1"/>
          </p:cNvSpPr>
          <p:nvPr>
            <p:ph sz="quarter" idx="11"/>
          </p:nvPr>
        </p:nvSpPr>
        <p:spPr>
          <a:xfrm>
            <a:off x="6208528" y="1028680"/>
            <a:ext cx="5640624" cy="52807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04750090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BE"/>
              <a:t>Titel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/>
              <a:t>Eerste niveau</a:t>
            </a:r>
          </a:p>
          <a:p>
            <a:pPr lvl="1"/>
            <a:r>
              <a:rPr lang="nl-BE"/>
              <a:t>Tweede niveau</a:t>
            </a:r>
          </a:p>
          <a:p>
            <a:pPr lvl="2"/>
            <a:r>
              <a:rPr lang="nl-BE"/>
              <a:t>Derde niveau</a:t>
            </a:r>
          </a:p>
          <a:p>
            <a:pPr lvl="3"/>
            <a:r>
              <a:rPr lang="nl-BE"/>
              <a:t>Vierde niveau</a:t>
            </a:r>
          </a:p>
          <a:p>
            <a:pPr lvl="4"/>
            <a:r>
              <a:rPr lang="nl-BE"/>
              <a:t>Vijfde niveau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custGeom>
            <a:avLst/>
            <a:gdLst>
              <a:gd name="connsiteX0" fmla="*/ 0 w 2133600"/>
              <a:gd name="connsiteY0" fmla="*/ 0 h 365125"/>
              <a:gd name="connsiteX1" fmla="*/ 2133600 w 2133600"/>
              <a:gd name="connsiteY1" fmla="*/ 0 h 365125"/>
              <a:gd name="connsiteX2" fmla="*/ 2133600 w 2133600"/>
              <a:gd name="connsiteY2" fmla="*/ 365125 h 365125"/>
              <a:gd name="connsiteX3" fmla="*/ 0 w 2133600"/>
              <a:gd name="connsiteY3" fmla="*/ 365125 h 365125"/>
              <a:gd name="connsiteX4" fmla="*/ 0 w 2133600"/>
              <a:gd name="connsiteY4" fmla="*/ 0 h 365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33600" h="365125">
                <a:moveTo>
                  <a:pt x="0" y="0"/>
                </a:moveTo>
                <a:lnTo>
                  <a:pt x="2133600" y="0"/>
                </a:lnTo>
                <a:lnTo>
                  <a:pt x="2133600" y="365125"/>
                </a:lnTo>
                <a:lnTo>
                  <a:pt x="0" y="365125"/>
                </a:lnTo>
                <a:lnTo>
                  <a:pt x="0" y="0"/>
                </a:lnTo>
                <a:close/>
              </a:path>
            </a:pathLst>
          </a:cu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rgbClr val="52B62C"/>
                </a:solidFill>
                <a:latin typeface="Helvetica Neue"/>
                <a:cs typeface="Helvetica Neue"/>
              </a:defRPr>
            </a:lvl1pPr>
          </a:lstStyle>
          <a:p>
            <a:fld id="{9331019C-3939-5F43-B75D-CFD4E736BA37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4250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800" b="0" i="0" kern="1200">
          <a:solidFill>
            <a:srgbClr val="58735D"/>
          </a:solidFill>
          <a:latin typeface="Helvetica Neue Bold Condensed"/>
          <a:ea typeface="+mj-ea"/>
          <a:cs typeface="Helvetica Neue Bold Condensed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52B62C"/>
        </a:buClr>
        <a:buSzPct val="90000"/>
        <a:buFontTx/>
        <a:buBlip>
          <a:blip r:embed="rId7"/>
        </a:buBlip>
        <a:defRPr sz="3200" b="0" i="0" kern="1200">
          <a:solidFill>
            <a:srgbClr val="3A4D3E"/>
          </a:solidFill>
          <a:latin typeface="Helvetica Neue"/>
          <a:ea typeface="+mn-ea"/>
          <a:cs typeface="Helvetica Neue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52B62C"/>
        </a:buClr>
        <a:buFont typeface="Arial"/>
        <a:buChar char="•"/>
        <a:defRPr sz="2800" b="0" i="0" kern="1200">
          <a:solidFill>
            <a:srgbClr val="3A4D3E"/>
          </a:solidFill>
          <a:latin typeface="Helvetica Neue"/>
          <a:ea typeface="+mn-ea"/>
          <a:cs typeface="Helvetica Neue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52B62C"/>
        </a:buClr>
        <a:buFont typeface="Arial"/>
        <a:buChar char="•"/>
        <a:defRPr sz="2400" b="0" i="0" kern="1200">
          <a:solidFill>
            <a:srgbClr val="3A4D3E"/>
          </a:solidFill>
          <a:latin typeface="Helvetica Neue"/>
          <a:ea typeface="+mn-ea"/>
          <a:cs typeface="Helvetica Neue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52B62C"/>
        </a:buClr>
        <a:buFont typeface="Arial"/>
        <a:buChar char="–"/>
        <a:defRPr sz="2000" b="0" i="0" kern="1200">
          <a:solidFill>
            <a:srgbClr val="3A4D3E"/>
          </a:solidFill>
          <a:latin typeface="Helvetica Neue"/>
          <a:ea typeface="+mn-ea"/>
          <a:cs typeface="Helvetica Neue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52B62C"/>
        </a:buClr>
        <a:buFont typeface="Arial"/>
        <a:buChar char="»"/>
        <a:defRPr sz="2000" b="0" i="0" kern="1200">
          <a:solidFill>
            <a:srgbClr val="3A4D3E"/>
          </a:solidFill>
          <a:latin typeface="Helvetica Neue"/>
          <a:ea typeface="+mn-ea"/>
          <a:cs typeface="Helvetica Neue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Praktijk - fleximatrix</a:t>
            </a:r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defTabSz="457200"/>
            <a:fld id="{9331019C-3939-5F43-B75D-CFD4E736BA37}" type="slidenum">
              <a:rPr lang="nl-NL"/>
              <a:pPr defTabSz="457200"/>
              <a:t>1</a:t>
            </a:fld>
            <a:endParaRPr lang="nl-NL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9824" y="1893939"/>
            <a:ext cx="7440427" cy="3177682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3079424" y="1893940"/>
            <a:ext cx="6500827" cy="962383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/>
            <a:endParaRPr lang="nl-BE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Rectangular Callout 9"/>
          <p:cNvSpPr/>
          <p:nvPr/>
        </p:nvSpPr>
        <p:spPr>
          <a:xfrm>
            <a:off x="7623142" y="160256"/>
            <a:ext cx="2809188" cy="1602556"/>
          </a:xfrm>
          <a:prstGeom prst="wedgeRectCallout">
            <a:avLst>
              <a:gd name="adj1" fmla="val -34256"/>
              <a:gd name="adj2" fmla="val 57794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nl-BE" dirty="0">
                <a:solidFill>
                  <a:prstClr val="white"/>
                </a:solidFill>
                <a:latin typeface="Calibri"/>
              </a:rPr>
              <a:t>1. Rollen benoemen, inclusief rolverwachtingen, -competenties en - bevoegdheden</a:t>
            </a:r>
            <a:endParaRPr lang="nl-BE" dirty="0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42856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Praktijk - fleximatrix</a:t>
            </a:r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defTabSz="457200"/>
            <a:fld id="{9331019C-3939-5F43-B75D-CFD4E736BA37}" type="slidenum">
              <a:rPr lang="nl-NL"/>
              <a:pPr defTabSz="457200"/>
              <a:t>2</a:t>
            </a:fld>
            <a:endParaRPr lang="nl-NL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9824" y="1893939"/>
            <a:ext cx="7440427" cy="3177682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3154839" y="2856323"/>
            <a:ext cx="6500827" cy="499620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/>
            <a:endParaRPr lang="nl-BE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Rectangular Callout 9"/>
          <p:cNvSpPr/>
          <p:nvPr/>
        </p:nvSpPr>
        <p:spPr>
          <a:xfrm>
            <a:off x="4889369" y="3751868"/>
            <a:ext cx="3063711" cy="1696825"/>
          </a:xfrm>
          <a:prstGeom prst="wedgeRectCallout">
            <a:avLst>
              <a:gd name="adj1" fmla="val 13731"/>
              <a:gd name="adj2" fmla="val -74559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nl-BE" dirty="0">
                <a:solidFill>
                  <a:prstClr val="white"/>
                </a:solidFill>
                <a:latin typeface="Calibri"/>
              </a:rPr>
              <a:t>2. Aanduiden wie welke rol opneemt, optioneel in welke mate (bvb Starter-Ervaren-Expert). In praktijk vaak ook onderscheid tussen NU en AMBITIE</a:t>
            </a:r>
            <a:endParaRPr lang="nl-BE" dirty="0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85493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Praktijk - fleximatrix</a:t>
            </a:r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defTabSz="457200"/>
            <a:fld id="{9331019C-3939-5F43-B75D-CFD4E736BA37}" type="slidenum">
              <a:rPr lang="nl-NL"/>
              <a:pPr defTabSz="457200"/>
              <a:t>3</a:t>
            </a:fld>
            <a:endParaRPr lang="nl-NL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9824" y="1893939"/>
            <a:ext cx="7440427" cy="3177682"/>
          </a:xfrm>
          <a:prstGeom prst="rect">
            <a:avLst/>
          </a:prstGeom>
        </p:spPr>
      </p:pic>
      <p:sp>
        <p:nvSpPr>
          <p:cNvPr id="10" name="Rectangular Callout 9"/>
          <p:cNvSpPr/>
          <p:nvPr/>
        </p:nvSpPr>
        <p:spPr>
          <a:xfrm>
            <a:off x="3941713" y="4762893"/>
            <a:ext cx="3063711" cy="1696825"/>
          </a:xfrm>
          <a:prstGeom prst="wedgeRectCallout">
            <a:avLst>
              <a:gd name="adj1" fmla="val 13731"/>
              <a:gd name="adj2" fmla="val -74559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nl-BE" dirty="0">
                <a:solidFill>
                  <a:prstClr val="white"/>
                </a:solidFill>
                <a:latin typeface="Calibri"/>
              </a:rPr>
              <a:t>3. Inschalen in welke mate de rol binnen het team wordt afgedekt en vergelijken ten opzichte van de noodzakelijke rolinvulling</a:t>
            </a:r>
            <a:endParaRPr lang="nl-BE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079424" y="3863856"/>
            <a:ext cx="6500827" cy="49962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/>
            <a:endParaRPr lang="nl-BE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05118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Praktijk - fleximatrix</a:t>
            </a:r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defTabSz="457200"/>
            <a:fld id="{9331019C-3939-5F43-B75D-CFD4E736BA37}" type="slidenum">
              <a:rPr lang="nl-NL"/>
              <a:pPr defTabSz="457200"/>
              <a:t>4</a:t>
            </a:fld>
            <a:endParaRPr lang="nl-NL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9824" y="1893939"/>
            <a:ext cx="7440427" cy="3177682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3154839" y="4363390"/>
            <a:ext cx="6500827" cy="708231"/>
          </a:xfrm>
          <a:prstGeom prst="roundRect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/>
            <a:endParaRPr lang="nl-BE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Rectangular Callout 9"/>
          <p:cNvSpPr/>
          <p:nvPr/>
        </p:nvSpPr>
        <p:spPr>
          <a:xfrm>
            <a:off x="4210445" y="5335505"/>
            <a:ext cx="3063711" cy="1397000"/>
          </a:xfrm>
          <a:prstGeom prst="wedgeRectCallout">
            <a:avLst>
              <a:gd name="adj1" fmla="val 13731"/>
              <a:gd name="adj2" fmla="val -74559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nl-BE" dirty="0">
                <a:solidFill>
                  <a:prstClr val="white"/>
                </a:solidFill>
                <a:latin typeface="Calibri"/>
              </a:rPr>
              <a:t>4. Flexibiliteits% van het team als basis voor ontwikkelingsplannen en als opvolging voor evolutie. </a:t>
            </a:r>
            <a:endParaRPr lang="nl-BE" dirty="0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05745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FS sjabloon voorstel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</Words>
  <Application>Microsoft Office PowerPoint</Application>
  <PresentationFormat>Breedbeeld</PresentationFormat>
  <Paragraphs>12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10" baseType="lpstr">
      <vt:lpstr>Arial</vt:lpstr>
      <vt:lpstr>Calibri</vt:lpstr>
      <vt:lpstr>Helvetica Neue</vt:lpstr>
      <vt:lpstr>Helvetica Neue Bold Condensed</vt:lpstr>
      <vt:lpstr>Helvetica Neue Light</vt:lpstr>
      <vt:lpstr>FS sjabloon voorstel</vt:lpstr>
      <vt:lpstr>Praktijk - fleximatrix</vt:lpstr>
      <vt:lpstr>Praktijk - fleximatrix</vt:lpstr>
      <vt:lpstr>Praktijk - fleximatrix</vt:lpstr>
      <vt:lpstr>Praktijk - fleximatrix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Praktijk - fleximatrix</dc:title>
  <dc:creator>Stefaan</dc:creator>
  <cp:lastModifiedBy>Stefaan</cp:lastModifiedBy>
  <cp:revision>1</cp:revision>
  <dcterms:created xsi:type="dcterms:W3CDTF">2018-04-27T13:12:23Z</dcterms:created>
  <dcterms:modified xsi:type="dcterms:W3CDTF">2018-04-27T13:12:40Z</dcterms:modified>
</cp:coreProperties>
</file>