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</p:sldMasterIdLst>
  <p:notesMasterIdLst>
    <p:notesMasterId r:id="rId33"/>
  </p:notesMasterIdLst>
  <p:sldIdLst>
    <p:sldId id="275" r:id="rId3"/>
    <p:sldId id="276" r:id="rId4"/>
    <p:sldId id="277" r:id="rId5"/>
    <p:sldId id="278" r:id="rId6"/>
    <p:sldId id="279" r:id="rId7"/>
    <p:sldId id="274" r:id="rId8"/>
    <p:sldId id="257" r:id="rId9"/>
    <p:sldId id="258" r:id="rId10"/>
    <p:sldId id="259" r:id="rId11"/>
    <p:sldId id="280" r:id="rId12"/>
    <p:sldId id="262" r:id="rId13"/>
    <p:sldId id="263" r:id="rId14"/>
    <p:sldId id="264" r:id="rId15"/>
    <p:sldId id="281" r:id="rId16"/>
    <p:sldId id="265" r:id="rId17"/>
    <p:sldId id="266" r:id="rId18"/>
    <p:sldId id="282" r:id="rId19"/>
    <p:sldId id="267" r:id="rId20"/>
    <p:sldId id="268" r:id="rId21"/>
    <p:sldId id="269" r:id="rId22"/>
    <p:sldId id="283" r:id="rId23"/>
    <p:sldId id="270" r:id="rId24"/>
    <p:sldId id="271" r:id="rId25"/>
    <p:sldId id="272" r:id="rId26"/>
    <p:sldId id="284" r:id="rId27"/>
    <p:sldId id="273" r:id="rId28"/>
    <p:sldId id="285" r:id="rId29"/>
    <p:sldId id="286" r:id="rId30"/>
    <p:sldId id="287" r:id="rId31"/>
    <p:sldId id="288" r:id="rId32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eamintervisie" id="{C87FF242-204D-4D96-931A-CAC18683A772}">
          <p14:sldIdLst>
            <p14:sldId id="275"/>
            <p14:sldId id="276"/>
            <p14:sldId id="277"/>
            <p14:sldId id="278"/>
            <p14:sldId id="279"/>
            <p14:sldId id="274"/>
            <p14:sldId id="257"/>
            <p14:sldId id="258"/>
            <p14:sldId id="259"/>
            <p14:sldId id="280"/>
            <p14:sldId id="262"/>
            <p14:sldId id="263"/>
            <p14:sldId id="264"/>
            <p14:sldId id="281"/>
            <p14:sldId id="265"/>
            <p14:sldId id="266"/>
            <p14:sldId id="282"/>
            <p14:sldId id="267"/>
            <p14:sldId id="268"/>
            <p14:sldId id="269"/>
            <p14:sldId id="283"/>
            <p14:sldId id="270"/>
            <p14:sldId id="271"/>
            <p14:sldId id="272"/>
            <p14:sldId id="284"/>
            <p14:sldId id="273"/>
            <p14:sldId id="285"/>
            <p14:sldId id="286"/>
            <p14:sldId id="287"/>
            <p14:sldId id="28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81FFC1-D6A1-4A18-97C6-C3619B512F24}" type="datetimeFigureOut">
              <a:rPr lang="nl-BE" smtClean="0"/>
              <a:t>30/01/2018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7E8F2D-1AC5-42AE-A45A-7E7E9E915D4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52583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Bespreek in kleine groepjes : wat</a:t>
            </a:r>
            <a:r>
              <a:rPr lang="nl-BE" baseline="0" dirty="0"/>
              <a:t> voor soort autonomie heb je ervaren ? Waarin kon je autonoom zijn ? Hoe zou je die kunnen omschrijven ? Omschrijf kort elke vorm van autonomie die je ontdekt, op 1 grote post-it, kaart, ...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C9CD15-DFF4-A94F-8509-70594D0B77D2}" type="slidenum">
              <a:rPr kumimoji="0" lang="nl-BE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nl-BE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96852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TIM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C9CD15-DFF4-A94F-8509-70594D0B77D2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06489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000" dirty="0">
                <a:latin typeface="Arial" charset="0"/>
                <a:ea typeface="Arial" charset="0"/>
                <a:cs typeface="Arial" charset="0"/>
              </a:rPr>
              <a:t>Kunnen we die inputs clusteren</a:t>
            </a:r>
            <a:r>
              <a:rPr lang="nl-NL" sz="1000" baseline="0" dirty="0">
                <a:latin typeface="Arial" charset="0"/>
                <a:ea typeface="Arial" charset="0"/>
                <a:cs typeface="Arial" charset="0"/>
              </a:rPr>
              <a:t> op het bovenstaande ? </a:t>
            </a:r>
            <a:endParaRPr lang="nl-NL" sz="10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C9CD15-DFF4-A94F-8509-70594D0B77D2}" type="slidenum">
              <a:rPr kumimoji="0" lang="uk-UA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uk-UA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75761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TIM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C9CD15-DFF4-A94F-8509-70594D0B77D2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95786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TIM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9CD15-DFF4-A94F-8509-70594D0B77D2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058076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LIEZE</a:t>
            </a:r>
          </a:p>
          <a:p>
            <a:r>
              <a:rPr lang="nl-NL" dirty="0"/>
              <a:t>Voor wie en met</a:t>
            </a:r>
            <a:r>
              <a:rPr lang="nl-NL" baseline="0" dirty="0"/>
              <a:t> wie doen we deze opdracht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9CD15-DFF4-A94F-8509-70594D0B77D2}" type="slidenum">
              <a:rPr lang="tr-TR" smtClean="0"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896726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8846">
              <a:defRPr/>
            </a:pPr>
            <a:r>
              <a:rPr lang="en-US" dirty="0"/>
              <a:t>TIM</a:t>
            </a:r>
          </a:p>
          <a:p>
            <a:pPr defTabSz="458846">
              <a:defRPr/>
            </a:pPr>
            <a:r>
              <a:rPr lang="en-US" dirty="0" err="1"/>
              <a:t>Wat</a:t>
            </a:r>
            <a:r>
              <a:rPr lang="en-US" dirty="0"/>
              <a:t> </a:t>
            </a:r>
            <a:r>
              <a:rPr lang="en-US" dirty="0" err="1"/>
              <a:t>verwachten</a:t>
            </a:r>
            <a:r>
              <a:rPr lang="en-US" dirty="0"/>
              <a:t> </a:t>
            </a:r>
            <a:r>
              <a:rPr lang="en-US" dirty="0" err="1"/>
              <a:t>wij</a:t>
            </a:r>
            <a:r>
              <a:rPr lang="en-US" dirty="0"/>
              <a:t> van </a:t>
            </a:r>
            <a:r>
              <a:rPr lang="en-US" dirty="0" err="1"/>
              <a:t>iedereen</a:t>
            </a:r>
            <a:r>
              <a:rPr lang="en-US" dirty="0"/>
              <a:t> </a:t>
            </a:r>
            <a:r>
              <a:rPr lang="en-US" dirty="0" err="1"/>
              <a:t>binnen</a:t>
            </a:r>
            <a:r>
              <a:rPr lang="en-US" dirty="0"/>
              <a:t> het team? </a:t>
            </a:r>
          </a:p>
          <a:p>
            <a:pPr marL="172067" indent="-172067" defTabSz="458846">
              <a:buFont typeface="Arial" charset="0"/>
              <a:buChar char="•"/>
              <a:defRPr/>
            </a:pPr>
            <a:r>
              <a:rPr lang="en-US" dirty="0" err="1"/>
              <a:t>Hanteren</a:t>
            </a:r>
            <a:r>
              <a:rPr lang="en-US" dirty="0"/>
              <a:t> </a:t>
            </a:r>
            <a:r>
              <a:rPr lang="en-US" dirty="0" err="1"/>
              <a:t>wij</a:t>
            </a:r>
            <a:r>
              <a:rPr lang="en-US" dirty="0"/>
              <a:t> </a:t>
            </a:r>
            <a:r>
              <a:rPr lang="en-US" dirty="0" err="1"/>
              <a:t>dezelfde</a:t>
            </a:r>
            <a:r>
              <a:rPr lang="en-US" dirty="0"/>
              <a:t> </a:t>
            </a:r>
            <a:r>
              <a:rPr lang="en-US" dirty="0" err="1"/>
              <a:t>normen</a:t>
            </a:r>
            <a:r>
              <a:rPr lang="en-US" dirty="0"/>
              <a:t> </a:t>
            </a:r>
            <a:r>
              <a:rPr lang="en-US" dirty="0" err="1"/>
              <a:t>aangaande</a:t>
            </a:r>
            <a:r>
              <a:rPr lang="en-US" dirty="0"/>
              <a:t> </a:t>
            </a:r>
            <a:r>
              <a:rPr lang="en-US" dirty="0" err="1"/>
              <a:t>kwaliteit</a:t>
            </a:r>
            <a:r>
              <a:rPr lang="en-US" dirty="0"/>
              <a:t>, engagement en </a:t>
            </a:r>
            <a:r>
              <a:rPr lang="en-US" dirty="0" err="1"/>
              <a:t>waarden</a:t>
            </a:r>
            <a:r>
              <a:rPr lang="en-US" dirty="0"/>
              <a:t> ? </a:t>
            </a:r>
          </a:p>
          <a:p>
            <a:pPr marL="172067" indent="-172067" defTabSz="458846">
              <a:buFont typeface="Arial" charset="0"/>
              <a:buChar char="•"/>
              <a:defRPr/>
            </a:pPr>
            <a:r>
              <a:rPr lang="en-US" dirty="0"/>
              <a:t>Op </a:t>
            </a:r>
            <a:r>
              <a:rPr lang="en-US" dirty="0" err="1"/>
              <a:t>welke</a:t>
            </a:r>
            <a:r>
              <a:rPr lang="en-US" dirty="0"/>
              <a:t> </a:t>
            </a:r>
            <a:r>
              <a:rPr lang="en-US" dirty="0" err="1"/>
              <a:t>manier</a:t>
            </a:r>
            <a:r>
              <a:rPr lang="en-US" dirty="0"/>
              <a:t> </a:t>
            </a:r>
            <a:r>
              <a:rPr lang="en-US" dirty="0" err="1"/>
              <a:t>maken</a:t>
            </a:r>
            <a:r>
              <a:rPr lang="en-US" dirty="0"/>
              <a:t> we </a:t>
            </a:r>
            <a:r>
              <a:rPr lang="en-US" dirty="0" err="1"/>
              <a:t>daar</a:t>
            </a:r>
            <a:r>
              <a:rPr lang="en-US" dirty="0"/>
              <a:t> </a:t>
            </a:r>
            <a:r>
              <a:rPr lang="en-US" dirty="0" err="1"/>
              <a:t>werk</a:t>
            </a:r>
            <a:r>
              <a:rPr lang="en-US" dirty="0"/>
              <a:t> van ?</a:t>
            </a:r>
          </a:p>
          <a:p>
            <a:pPr marL="172067" indent="-172067" defTabSz="458846">
              <a:buFont typeface="Arial" charset="0"/>
              <a:buChar char="•"/>
              <a:defRPr/>
            </a:pPr>
            <a:r>
              <a:rPr lang="en-US" dirty="0" err="1"/>
              <a:t>Welke</a:t>
            </a:r>
            <a:r>
              <a:rPr lang="en-US" dirty="0"/>
              <a:t> </a:t>
            </a:r>
            <a:r>
              <a:rPr lang="en-US" dirty="0" err="1"/>
              <a:t>kennisstandaarden</a:t>
            </a:r>
            <a:r>
              <a:rPr lang="en-US" dirty="0"/>
              <a:t> </a:t>
            </a:r>
            <a:r>
              <a:rPr lang="en-US" dirty="0" err="1"/>
              <a:t>moeten</a:t>
            </a:r>
            <a:r>
              <a:rPr lang="en-US" dirty="0"/>
              <a:t> </a:t>
            </a:r>
            <a:r>
              <a:rPr lang="en-US" dirty="0" err="1"/>
              <a:t>wij</a:t>
            </a:r>
            <a:r>
              <a:rPr lang="en-US" dirty="0"/>
              <a:t> </a:t>
            </a:r>
            <a:r>
              <a:rPr lang="en-US" dirty="0" err="1"/>
              <a:t>beheersen</a:t>
            </a:r>
            <a:r>
              <a:rPr lang="en-US" dirty="0"/>
              <a:t> en </a:t>
            </a:r>
            <a:r>
              <a:rPr lang="en-US" dirty="0" err="1"/>
              <a:t>volgen</a:t>
            </a:r>
            <a:r>
              <a:rPr lang="en-US" dirty="0"/>
              <a:t> ?</a:t>
            </a:r>
          </a:p>
          <a:p>
            <a:pPr marL="172067" indent="-172067" defTabSz="458846">
              <a:buFont typeface="Arial" charset="0"/>
              <a:buChar char="•"/>
              <a:defRPr/>
            </a:pPr>
            <a:endParaRPr lang="en-US" dirty="0"/>
          </a:p>
          <a:p>
            <a:pPr marL="172067" indent="-172067" defTabSz="458846">
              <a:buFont typeface="Arial" charset="0"/>
              <a:buChar char="•"/>
              <a:defRPr/>
            </a:pPr>
            <a:endParaRPr lang="en-US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9CD15-DFF4-A94F-8509-70594D0B77D2}" type="slidenum">
              <a:rPr lang="tr-TR" smtClean="0"/>
              <a:t>17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560882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8846">
              <a:defRPr/>
            </a:pPr>
            <a:r>
              <a:rPr lang="nl-BE" dirty="0"/>
              <a:t>LIEZE</a:t>
            </a:r>
          </a:p>
          <a:p>
            <a:pPr marL="172067" indent="-172067" defTabSz="458846">
              <a:buFontTx/>
              <a:buChar char="-"/>
              <a:defRPr/>
            </a:pPr>
            <a:r>
              <a:rPr lang="nl-BE" dirty="0"/>
              <a:t>Hoe komt het binnen, hoe wordt het gepland, opgenomen en opgevolgd ? </a:t>
            </a:r>
          </a:p>
          <a:p>
            <a:pPr marL="172067" indent="-172067">
              <a:buFontTx/>
              <a:buChar char="-"/>
            </a:pPr>
            <a:r>
              <a:rPr lang="nl-NL" dirty="0"/>
              <a:t>teamoverleg: </a:t>
            </a:r>
            <a:r>
              <a:rPr lang="nl-BE" dirty="0"/>
              <a:t>(doel, inhoud, frequentie, deelnemers, enz...) </a:t>
            </a:r>
          </a:p>
          <a:p>
            <a:pPr marL="172067" indent="-172067" defTabSz="458846">
              <a:buFontTx/>
              <a:buChar char="-"/>
              <a:defRPr/>
            </a:pPr>
            <a:r>
              <a:rPr lang="nl-BE" dirty="0"/>
              <a:t>Hoe delen wij informatie – welke informatie, waar en hoe ?</a:t>
            </a:r>
          </a:p>
          <a:p>
            <a:pPr marL="172067" indent="-172067" defTabSz="458846">
              <a:buFontTx/>
              <a:buChar char="-"/>
              <a:defRPr/>
            </a:pPr>
            <a:r>
              <a:rPr lang="nl-BE" dirty="0"/>
              <a:t>Hoe kunnen wij onze werkomgeving zodanig inrichten dat zij onze werking optimaal ondersteunt ?</a:t>
            </a:r>
          </a:p>
          <a:p>
            <a:pPr marL="172067" indent="-172067" defTabSz="458846">
              <a:buFontTx/>
              <a:buChar char="-"/>
              <a:defRPr/>
            </a:pPr>
            <a:endParaRPr lang="nl-BE" dirty="0"/>
          </a:p>
          <a:p>
            <a:pPr marL="172067" indent="-172067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C9CD15-DFF4-A94F-8509-70594D0B77D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90184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LIEZE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9CD15-DFF4-A94F-8509-70594D0B77D2}" type="slidenum">
              <a:rPr lang="tr-TR" smtClean="0"/>
              <a:t>25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584735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TIM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C9CD15-DFF4-A94F-8509-70594D0B77D2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433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jpeg"/><Relationship Id="rId4" Type="http://schemas.openxmlformats.org/officeDocument/2006/relationships/image" Target="../media/image10.jpe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eperen 6"/>
          <p:cNvGrpSpPr/>
          <p:nvPr userDrawn="1"/>
        </p:nvGrpSpPr>
        <p:grpSpPr>
          <a:xfrm>
            <a:off x="854459" y="4793484"/>
            <a:ext cx="3296405" cy="754380"/>
            <a:chOff x="685800" y="5715000"/>
            <a:chExt cx="2747004" cy="838200"/>
          </a:xfrm>
        </p:grpSpPr>
        <p:pic>
          <p:nvPicPr>
            <p:cNvPr id="8" name="Afbeelding 7" descr="FS-symbooltjes.jpg"/>
            <p:cNvPicPr>
              <a:picLocks noChangeAspect="1"/>
            </p:cNvPicPr>
            <p:nvPr userDrawn="1"/>
          </p:nvPicPr>
          <p:blipFill>
            <a:blip r:embed="rId2" cstate="email">
              <a:grayscl/>
              <a:lum/>
              <a:alphaModFix amt="4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685800" y="5715000"/>
              <a:ext cx="866785" cy="831215"/>
            </a:xfrm>
            <a:prstGeom prst="rect">
              <a:avLst/>
            </a:prstGeom>
          </p:spPr>
        </p:pic>
        <p:pic>
          <p:nvPicPr>
            <p:cNvPr id="9" name="Afbeelding 8" descr="FS-symbooltjes.jpg"/>
            <p:cNvPicPr>
              <a:picLocks noChangeAspect="1"/>
            </p:cNvPicPr>
            <p:nvPr userDrawn="1"/>
          </p:nvPicPr>
          <p:blipFill>
            <a:blip r:embed="rId3" cstate="email">
              <a:grayscl/>
              <a:lum/>
              <a:alphaModFix amt="4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666890" y="5721985"/>
              <a:ext cx="800095" cy="831215"/>
            </a:xfrm>
            <a:prstGeom prst="rect">
              <a:avLst/>
            </a:prstGeom>
          </p:spPr>
        </p:pic>
        <p:pic>
          <p:nvPicPr>
            <p:cNvPr id="10" name="Afbeelding 9" descr="FS-symbooltjes.jpg"/>
            <p:cNvPicPr>
              <a:picLocks noChangeAspect="1"/>
            </p:cNvPicPr>
            <p:nvPr userDrawn="1"/>
          </p:nvPicPr>
          <p:blipFill>
            <a:blip r:embed="rId4" cstate="email">
              <a:grayscl/>
              <a:lum/>
              <a:alphaModFix amt="4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2619385" y="5715000"/>
              <a:ext cx="813419" cy="831215"/>
            </a:xfrm>
            <a:prstGeom prst="rect">
              <a:avLst/>
            </a:prstGeom>
          </p:spPr>
        </p:pic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1213707"/>
            <a:ext cx="10363200" cy="2386744"/>
          </a:xfrm>
        </p:spPr>
        <p:txBody>
          <a:bodyPr anchor="b" anchorCtr="0">
            <a:normAutofit/>
          </a:bodyPr>
          <a:lstStyle>
            <a:lvl1pPr>
              <a:defRPr sz="6000"/>
            </a:lvl1pPr>
          </a:lstStyle>
          <a:p>
            <a:r>
              <a:rPr lang="nl-BE"/>
              <a:t>Titelstijl van model bewerken</a:t>
            </a:r>
            <a:endParaRPr lang="nl-NL"/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914400" y="3717631"/>
            <a:ext cx="10363200" cy="1036051"/>
          </a:xfrm>
        </p:spPr>
        <p:txBody>
          <a:bodyPr>
            <a:normAutofit/>
          </a:bodyPr>
          <a:lstStyle>
            <a:lvl1pPr marL="0" indent="0" algn="l">
              <a:buNone/>
              <a:defRPr sz="2800" b="1" i="1">
                <a:solidFill>
                  <a:srgbClr val="52B62C"/>
                </a:solidFill>
                <a:latin typeface="Helvetica Neue"/>
                <a:cs typeface="Helvetica Neue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/>
              <a:t>Ondertitel</a:t>
            </a:r>
            <a:endParaRPr lang="nl-NL"/>
          </a:p>
        </p:txBody>
      </p:sp>
      <p:pic>
        <p:nvPicPr>
          <p:cNvPr id="13" name="FS.jpg"/>
          <p:cNvPicPr/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667258" y="5257801"/>
            <a:ext cx="2813543" cy="1348147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Tijdelijke aanduiding voor inhoud 16"/>
          <p:cNvSpPr>
            <a:spLocks noGrp="1"/>
          </p:cNvSpPr>
          <p:nvPr>
            <p:ph sz="quarter" idx="10" hasCustomPrompt="1"/>
          </p:nvPr>
        </p:nvSpPr>
        <p:spPr>
          <a:xfrm>
            <a:off x="914401" y="5548314"/>
            <a:ext cx="7752857" cy="1057275"/>
          </a:xfrm>
        </p:spPr>
        <p:txBody>
          <a:bodyPr>
            <a:normAutofit/>
          </a:bodyPr>
          <a:lstStyle>
            <a:lvl1pPr>
              <a:buFont typeface="Arial"/>
              <a:buNone/>
              <a:defRPr sz="2000" b="0" i="0" baseline="0">
                <a:solidFill>
                  <a:srgbClr val="595959"/>
                </a:solidFill>
                <a:latin typeface="Helvetica Neue Light"/>
                <a:cs typeface="Helvetica Neue Light"/>
              </a:defRPr>
            </a:lvl1pPr>
          </a:lstStyle>
          <a:p>
            <a:pPr lvl="0"/>
            <a:r>
              <a:rPr lang="nl-BE"/>
              <a:t>Naam - Datum - Locatie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00557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/>
              <a:t>Klik om de tekststijl van het model te bewerken</a:t>
            </a:r>
          </a:p>
          <a:p>
            <a:pPr lvl="1"/>
            <a:r>
              <a:rPr lang="nl-BE"/>
              <a:t>Tweede niveau</a:t>
            </a:r>
          </a:p>
          <a:p>
            <a:pPr lvl="2"/>
            <a:r>
              <a:rPr lang="nl-BE"/>
              <a:t>Derde niveau</a:t>
            </a:r>
          </a:p>
          <a:p>
            <a:pPr lvl="3"/>
            <a:r>
              <a:rPr lang="nl-BE"/>
              <a:t>Vierde niveau</a:t>
            </a:r>
          </a:p>
          <a:p>
            <a:pPr lvl="4"/>
            <a:r>
              <a:rPr lang="nl-BE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/>
              <a:t>Klik om de tekststijl van het model te bewerken</a:t>
            </a:r>
          </a:p>
          <a:p>
            <a:pPr lvl="1"/>
            <a:r>
              <a:rPr lang="nl-BE"/>
              <a:t>Tweede niveau</a:t>
            </a:r>
          </a:p>
          <a:p>
            <a:pPr lvl="2"/>
            <a:r>
              <a:rPr lang="nl-BE"/>
              <a:t>Derde niveau</a:t>
            </a:r>
          </a:p>
          <a:p>
            <a:pPr lvl="3"/>
            <a:r>
              <a:rPr lang="nl-BE"/>
              <a:t>Vierde niveau</a:t>
            </a:r>
          </a:p>
          <a:p>
            <a:pPr lvl="4"/>
            <a:r>
              <a:rPr lang="nl-BE"/>
              <a:t>Vijfde niveau</a:t>
            </a:r>
            <a:endParaRPr lang="nl-NL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609602" y="274638"/>
            <a:ext cx="10029601" cy="1143000"/>
          </a:xfrm>
        </p:spPr>
        <p:txBody>
          <a:bodyPr/>
          <a:lstStyle/>
          <a:p>
            <a:r>
              <a:rPr lang="nl-BE"/>
              <a:t>Titelstijl van model bewerken</a:t>
            </a:r>
            <a:endParaRPr lang="nl-NL"/>
          </a:p>
        </p:txBody>
      </p:sp>
      <p:pic>
        <p:nvPicPr>
          <p:cNvPr id="9" name="Afbeelding 8" descr="FS ster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30560" y="304800"/>
            <a:ext cx="1056640" cy="706120"/>
          </a:xfrm>
          <a:prstGeom prst="rect">
            <a:avLst/>
          </a:prstGeom>
        </p:spPr>
      </p:pic>
      <p:sp>
        <p:nvSpPr>
          <p:cNvPr id="10" name="Tijdelijke aanduiding voor dianummer 6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custGeom>
            <a:avLst/>
            <a:gdLst>
              <a:gd name="connsiteX0" fmla="*/ 0 w 2133600"/>
              <a:gd name="connsiteY0" fmla="*/ 0 h 365125"/>
              <a:gd name="connsiteX1" fmla="*/ 2133600 w 2133600"/>
              <a:gd name="connsiteY1" fmla="*/ 0 h 365125"/>
              <a:gd name="connsiteX2" fmla="*/ 2133600 w 2133600"/>
              <a:gd name="connsiteY2" fmla="*/ 365125 h 365125"/>
              <a:gd name="connsiteX3" fmla="*/ 0 w 2133600"/>
              <a:gd name="connsiteY3" fmla="*/ 365125 h 365125"/>
              <a:gd name="connsiteX4" fmla="*/ 0 w 2133600"/>
              <a:gd name="connsiteY4" fmla="*/ 0 h 365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33600" h="365125">
                <a:moveTo>
                  <a:pt x="0" y="0"/>
                </a:moveTo>
                <a:lnTo>
                  <a:pt x="2133600" y="0"/>
                </a:lnTo>
                <a:lnTo>
                  <a:pt x="2133600" y="365125"/>
                </a:lnTo>
                <a:lnTo>
                  <a:pt x="0" y="365125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rgbClr val="52B62C"/>
                </a:solidFill>
                <a:latin typeface="Helvetica Neue"/>
                <a:cs typeface="Helvetica Neue"/>
              </a:defRPr>
            </a:lvl1pPr>
          </a:lstStyle>
          <a:p>
            <a:fld id="{9331019C-3939-5F43-B75D-CFD4E736BA37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30757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FS ster.jpg"/>
          <p:cNvPicPr>
            <a:picLocks noChangeAspect="1"/>
          </p:cNvPicPr>
          <p:nvPr userDrawn="1"/>
        </p:nvPicPr>
        <p:blipFill>
          <a:blip r:embed="rId2" cstate="screen">
            <a:biLevel thresh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30560" y="304800"/>
            <a:ext cx="1056640" cy="706120"/>
          </a:xfrm>
          <a:prstGeom prst="rect">
            <a:avLst/>
          </a:prstGeom>
        </p:spPr>
      </p:pic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914400" y="1917065"/>
            <a:ext cx="10363200" cy="4373304"/>
          </a:xfrm>
        </p:spPr>
        <p:txBody>
          <a:bodyPr anchor="t" anchorCtr="0">
            <a:normAutofit/>
          </a:bodyPr>
          <a:lstStyle>
            <a:lvl1pPr>
              <a:lnSpc>
                <a:spcPct val="80000"/>
              </a:lnSpc>
              <a:defRPr sz="6000">
                <a:solidFill>
                  <a:srgbClr val="FFFFFF"/>
                </a:solidFill>
              </a:defRPr>
            </a:lvl1pPr>
          </a:lstStyle>
          <a:p>
            <a:r>
              <a:rPr lang="nl-BE"/>
              <a:t>Titelstijl van model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793580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lleen titel"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FS ster.jpg"/>
          <p:cNvPicPr>
            <a:picLocks noChangeAspect="1"/>
          </p:cNvPicPr>
          <p:nvPr userDrawn="1"/>
        </p:nvPicPr>
        <p:blipFill>
          <a:blip r:embed="rId2" cstate="screen">
            <a:biLevel thresh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30560" y="304800"/>
            <a:ext cx="1056640" cy="706120"/>
          </a:xfrm>
          <a:prstGeom prst="rect">
            <a:avLst/>
          </a:prstGeom>
        </p:spPr>
      </p:pic>
      <p:sp>
        <p:nvSpPr>
          <p:cNvPr id="6" name="Titel 1"/>
          <p:cNvSpPr txBox="1">
            <a:spLocks/>
          </p:cNvSpPr>
          <p:nvPr userDrawn="1"/>
        </p:nvSpPr>
        <p:spPr>
          <a:xfrm>
            <a:off x="334884" y="52360"/>
            <a:ext cx="1789632" cy="324256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6000" b="0" i="0" kern="1200">
                <a:solidFill>
                  <a:srgbClr val="58735D"/>
                </a:solidFill>
                <a:latin typeface="Helvetica Neue Bold Condensed"/>
                <a:ea typeface="+mj-ea"/>
                <a:cs typeface="Helvetica Neue Bold Condensed"/>
              </a:defRPr>
            </a:lvl1pPr>
          </a:lstStyle>
          <a:p>
            <a:r>
              <a:rPr lang="nl-BE" sz="20000" b="1" i="1" dirty="0">
                <a:solidFill>
                  <a:schemeClr val="bg1"/>
                </a:solidFill>
                <a:latin typeface="Times New Roman"/>
                <a:cs typeface="Times New Roman"/>
              </a:rPr>
              <a:t>“</a:t>
            </a:r>
            <a:endParaRPr lang="nl-NL" sz="20000" b="1" i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11" name="Titel 1"/>
          <p:cNvSpPr>
            <a:spLocks noGrp="1"/>
          </p:cNvSpPr>
          <p:nvPr>
            <p:ph type="ctrTitle"/>
          </p:nvPr>
        </p:nvSpPr>
        <p:spPr>
          <a:xfrm>
            <a:off x="2124518" y="1917065"/>
            <a:ext cx="8881431" cy="4373304"/>
          </a:xfrm>
        </p:spPr>
        <p:txBody>
          <a:bodyPr anchor="t" anchorCtr="0">
            <a:normAutofit/>
          </a:bodyPr>
          <a:lstStyle>
            <a:lvl1pPr>
              <a:lnSpc>
                <a:spcPct val="80000"/>
              </a:lnSpc>
              <a:defRPr sz="4800" i="1">
                <a:solidFill>
                  <a:srgbClr val="FFFFFF"/>
                </a:solidFill>
              </a:defRPr>
            </a:lvl1pPr>
          </a:lstStyle>
          <a:p>
            <a:r>
              <a:rPr lang="nl-BE"/>
              <a:t>Titelstijl van model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502350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88608-5B33-4104-8F91-0D8F055F55DB}" type="datetimeFigureOut">
              <a:rPr lang="nl-BE" smtClean="0"/>
              <a:t>30/01/2018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B03D6-FF63-4465-AE0F-0704F18902A7}" type="slidenum">
              <a:rPr lang="nl-BE" smtClean="0"/>
              <a:t>‹nr.›</a:t>
            </a:fld>
            <a:endParaRPr lang="nl-BE"/>
          </a:p>
        </p:txBody>
      </p:sp>
      <p:pic>
        <p:nvPicPr>
          <p:cNvPr id="6" name="FS.jpg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9982201" y="3175"/>
            <a:ext cx="2181667" cy="142783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5748426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88608-5B33-4104-8F91-0D8F055F55DB}" type="datetimeFigureOut">
              <a:rPr lang="nl-BE" smtClean="0"/>
              <a:t>30/01/2018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B03D6-FF63-4465-AE0F-0704F18902A7}" type="slidenum">
              <a:rPr lang="nl-BE" smtClean="0"/>
              <a:t>‹nr.›</a:t>
            </a:fld>
            <a:endParaRPr lang="nl-BE"/>
          </a:p>
        </p:txBody>
      </p:sp>
      <p:pic>
        <p:nvPicPr>
          <p:cNvPr id="5" name="FS.jpg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9982201" y="3175"/>
            <a:ext cx="2181667" cy="142783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950332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029601" cy="1143000"/>
          </a:xfrm>
        </p:spPr>
        <p:txBody>
          <a:bodyPr/>
          <a:lstStyle/>
          <a:p>
            <a:r>
              <a:rPr lang="nl-BE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609600" y="1600201"/>
            <a:ext cx="10972800" cy="4525963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Eerste niveau</a:t>
            </a:r>
          </a:p>
          <a:p>
            <a:pPr lvl="1"/>
            <a:r>
              <a:rPr lang="nl-BE"/>
              <a:t>Tweede niveau</a:t>
            </a:r>
          </a:p>
          <a:p>
            <a:pPr lvl="2"/>
            <a:r>
              <a:rPr lang="nl-BE"/>
              <a:t>Derde niveau</a:t>
            </a:r>
          </a:p>
          <a:p>
            <a:pPr lvl="3"/>
            <a:r>
              <a:rPr lang="nl-BE"/>
              <a:t>Vierde niveau</a:t>
            </a:r>
          </a:p>
        </p:txBody>
      </p:sp>
      <p:pic>
        <p:nvPicPr>
          <p:cNvPr id="7" name="Afbeelding 6" descr="FS ster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30560" y="304800"/>
            <a:ext cx="1056640" cy="706120"/>
          </a:xfrm>
          <a:prstGeom prst="rect">
            <a:avLst/>
          </a:prstGeom>
        </p:spPr>
      </p:pic>
      <p:sp>
        <p:nvSpPr>
          <p:cNvPr id="8" name="Tijdelijke aanduiding voor dianummer 6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custGeom>
            <a:avLst/>
            <a:gdLst>
              <a:gd name="connsiteX0" fmla="*/ 0 w 2133600"/>
              <a:gd name="connsiteY0" fmla="*/ 0 h 365125"/>
              <a:gd name="connsiteX1" fmla="*/ 2133600 w 2133600"/>
              <a:gd name="connsiteY1" fmla="*/ 0 h 365125"/>
              <a:gd name="connsiteX2" fmla="*/ 2133600 w 2133600"/>
              <a:gd name="connsiteY2" fmla="*/ 365125 h 365125"/>
              <a:gd name="connsiteX3" fmla="*/ 0 w 2133600"/>
              <a:gd name="connsiteY3" fmla="*/ 365125 h 365125"/>
              <a:gd name="connsiteX4" fmla="*/ 0 w 2133600"/>
              <a:gd name="connsiteY4" fmla="*/ 0 h 365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33600" h="365125">
                <a:moveTo>
                  <a:pt x="0" y="0"/>
                </a:moveTo>
                <a:lnTo>
                  <a:pt x="2133600" y="0"/>
                </a:lnTo>
                <a:lnTo>
                  <a:pt x="2133600" y="365125"/>
                </a:lnTo>
                <a:lnTo>
                  <a:pt x="0" y="365125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rgbClr val="52B62C"/>
                </a:solidFill>
                <a:latin typeface="Helvetica Neue"/>
                <a:cs typeface="Helvetica Neue"/>
              </a:defRPr>
            </a:lvl1pPr>
          </a:lstStyle>
          <a:p>
            <a:fld id="{9331019C-3939-5F43-B75D-CFD4E736BA37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32876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/>
              <a:t>Klik om de tekststijl van het model te bewerken</a:t>
            </a:r>
          </a:p>
          <a:p>
            <a:pPr lvl="1"/>
            <a:r>
              <a:rPr lang="nl-BE"/>
              <a:t>Tweede niveau</a:t>
            </a:r>
          </a:p>
          <a:p>
            <a:pPr lvl="2"/>
            <a:r>
              <a:rPr lang="nl-BE"/>
              <a:t>Derde niveau</a:t>
            </a:r>
          </a:p>
          <a:p>
            <a:pPr lvl="3"/>
            <a:r>
              <a:rPr lang="nl-BE"/>
              <a:t>Vierde niveau</a:t>
            </a:r>
          </a:p>
          <a:p>
            <a:pPr lvl="4"/>
            <a:r>
              <a:rPr lang="nl-BE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/>
              <a:t>Klik om de tekststijl van het model te bewerken</a:t>
            </a:r>
          </a:p>
          <a:p>
            <a:pPr lvl="1"/>
            <a:r>
              <a:rPr lang="nl-BE"/>
              <a:t>Tweede niveau</a:t>
            </a:r>
          </a:p>
          <a:p>
            <a:pPr lvl="2"/>
            <a:r>
              <a:rPr lang="nl-BE"/>
              <a:t>Derde niveau</a:t>
            </a:r>
          </a:p>
          <a:p>
            <a:pPr lvl="3"/>
            <a:r>
              <a:rPr lang="nl-BE"/>
              <a:t>Vierde niveau</a:t>
            </a:r>
          </a:p>
          <a:p>
            <a:pPr lvl="4"/>
            <a:r>
              <a:rPr lang="nl-BE"/>
              <a:t>Vijfde niveau</a:t>
            </a:r>
            <a:endParaRPr lang="nl-NL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029601" cy="1143000"/>
          </a:xfrm>
        </p:spPr>
        <p:txBody>
          <a:bodyPr/>
          <a:lstStyle/>
          <a:p>
            <a:r>
              <a:rPr lang="nl-BE"/>
              <a:t>Titelstijl van model bewerken</a:t>
            </a:r>
            <a:endParaRPr lang="nl-NL"/>
          </a:p>
        </p:txBody>
      </p:sp>
      <p:pic>
        <p:nvPicPr>
          <p:cNvPr id="9" name="Afbeelding 8" descr="FS ster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30560" y="304800"/>
            <a:ext cx="1056640" cy="706120"/>
          </a:xfrm>
          <a:prstGeom prst="rect">
            <a:avLst/>
          </a:prstGeom>
        </p:spPr>
      </p:pic>
      <p:sp>
        <p:nvSpPr>
          <p:cNvPr id="10" name="Tijdelijke aanduiding voor dianummer 6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custGeom>
            <a:avLst/>
            <a:gdLst>
              <a:gd name="connsiteX0" fmla="*/ 0 w 2133600"/>
              <a:gd name="connsiteY0" fmla="*/ 0 h 365125"/>
              <a:gd name="connsiteX1" fmla="*/ 2133600 w 2133600"/>
              <a:gd name="connsiteY1" fmla="*/ 0 h 365125"/>
              <a:gd name="connsiteX2" fmla="*/ 2133600 w 2133600"/>
              <a:gd name="connsiteY2" fmla="*/ 365125 h 365125"/>
              <a:gd name="connsiteX3" fmla="*/ 0 w 2133600"/>
              <a:gd name="connsiteY3" fmla="*/ 365125 h 365125"/>
              <a:gd name="connsiteX4" fmla="*/ 0 w 2133600"/>
              <a:gd name="connsiteY4" fmla="*/ 0 h 365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33600" h="365125">
                <a:moveTo>
                  <a:pt x="0" y="0"/>
                </a:moveTo>
                <a:lnTo>
                  <a:pt x="2133600" y="0"/>
                </a:lnTo>
                <a:lnTo>
                  <a:pt x="2133600" y="365125"/>
                </a:lnTo>
                <a:lnTo>
                  <a:pt x="0" y="365125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rgbClr val="52B62C"/>
                </a:solidFill>
                <a:latin typeface="Helvetica Neue"/>
                <a:cs typeface="Helvetica Neue"/>
              </a:defRPr>
            </a:lvl1pPr>
          </a:lstStyle>
          <a:p>
            <a:fld id="{9331019C-3939-5F43-B75D-CFD4E736BA37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9890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029601" cy="1143000"/>
          </a:xfrm>
        </p:spPr>
        <p:txBody>
          <a:bodyPr/>
          <a:lstStyle/>
          <a:p>
            <a:r>
              <a:rPr lang="nl-BE"/>
              <a:t>Titelstijl van model bewerken</a:t>
            </a:r>
            <a:endParaRPr lang="nl-NL"/>
          </a:p>
        </p:txBody>
      </p:sp>
      <p:pic>
        <p:nvPicPr>
          <p:cNvPr id="7" name="Afbeelding 6" descr="FS ster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30560" y="304800"/>
            <a:ext cx="1056640" cy="706120"/>
          </a:xfrm>
          <a:prstGeom prst="rect">
            <a:avLst/>
          </a:prstGeom>
        </p:spPr>
      </p:pic>
      <p:sp>
        <p:nvSpPr>
          <p:cNvPr id="8" name="Tijdelijke aanduiding voor dianummer 6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custGeom>
            <a:avLst/>
            <a:gdLst>
              <a:gd name="connsiteX0" fmla="*/ 0 w 2133600"/>
              <a:gd name="connsiteY0" fmla="*/ 0 h 365125"/>
              <a:gd name="connsiteX1" fmla="*/ 2133600 w 2133600"/>
              <a:gd name="connsiteY1" fmla="*/ 0 h 365125"/>
              <a:gd name="connsiteX2" fmla="*/ 2133600 w 2133600"/>
              <a:gd name="connsiteY2" fmla="*/ 365125 h 365125"/>
              <a:gd name="connsiteX3" fmla="*/ 0 w 2133600"/>
              <a:gd name="connsiteY3" fmla="*/ 365125 h 365125"/>
              <a:gd name="connsiteX4" fmla="*/ 0 w 2133600"/>
              <a:gd name="connsiteY4" fmla="*/ 0 h 365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33600" h="365125">
                <a:moveTo>
                  <a:pt x="0" y="0"/>
                </a:moveTo>
                <a:lnTo>
                  <a:pt x="2133600" y="0"/>
                </a:lnTo>
                <a:lnTo>
                  <a:pt x="2133600" y="365125"/>
                </a:lnTo>
                <a:lnTo>
                  <a:pt x="0" y="365125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rgbClr val="52B62C"/>
                </a:solidFill>
                <a:latin typeface="Helvetica Neue"/>
                <a:cs typeface="Helvetica Neue"/>
              </a:defRPr>
            </a:lvl1pPr>
          </a:lstStyle>
          <a:p>
            <a:fld id="{9331019C-3939-5F43-B75D-CFD4E736BA37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95671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86F49322-AF94-4E7B-A27B-F9D79564BBC3}" type="datetimeFigureOut">
              <a:rPr lang="nl-BE" smtClean="0"/>
              <a:t>30/01/2018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F43BC-3EA4-4A50-ABD7-B8DAE8E72DB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42073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8DDD19CB-AC4B-4AC1-9C62-8B21DB9B1C59}" type="datetimeFigureOut">
              <a:rPr lang="nl-BE" smtClean="0">
                <a:solidFill>
                  <a:prstClr val="black"/>
                </a:solidFill>
              </a:rPr>
              <a:pPr/>
              <a:t>30/01/2018</a:t>
            </a:fld>
            <a:endParaRPr lang="nl-BE">
              <a:solidFill>
                <a:prstClr val="black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l-BE">
              <a:solidFill>
                <a:prstClr val="black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7D11E549-0059-44FF-8EC3-54D94A912FA5}" type="slidenum">
              <a:rPr lang="nl-BE" smtClean="0">
                <a:solidFill>
                  <a:prstClr val="black"/>
                </a:solidFill>
              </a:rPr>
              <a:pPr/>
              <a:t>‹nr.›</a:t>
            </a:fld>
            <a:endParaRPr lang="nl-B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135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1879600"/>
            <a:ext cx="10363200" cy="1720851"/>
          </a:xfrm>
        </p:spPr>
        <p:txBody>
          <a:bodyPr anchor="b" anchorCtr="0">
            <a:normAutofit/>
          </a:bodyPr>
          <a:lstStyle>
            <a:lvl1pPr>
              <a:lnSpc>
                <a:spcPct val="80000"/>
              </a:lnSpc>
              <a:defRPr sz="5400"/>
            </a:lvl1pPr>
          </a:lstStyle>
          <a:p>
            <a:r>
              <a:rPr lang="nl-BE"/>
              <a:t>Titelstijl van model bewerken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914400" y="3717632"/>
            <a:ext cx="10363200" cy="1036051"/>
          </a:xfrm>
        </p:spPr>
        <p:txBody>
          <a:bodyPr>
            <a:normAutofit/>
          </a:bodyPr>
          <a:lstStyle>
            <a:lvl1pPr marL="0" indent="0" algn="l">
              <a:buNone/>
              <a:defRPr sz="2800" b="1" i="1">
                <a:solidFill>
                  <a:srgbClr val="52B62C"/>
                </a:solidFill>
                <a:latin typeface="Helvetica Neue"/>
                <a:cs typeface="Helvetica Neue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/>
              <a:t>Ondertitel</a:t>
            </a:r>
            <a:endParaRPr lang="nl-NL"/>
          </a:p>
        </p:txBody>
      </p:sp>
      <p:sp>
        <p:nvSpPr>
          <p:cNvPr id="17" name="Tijdelijke aanduiding voor inhoud 16"/>
          <p:cNvSpPr>
            <a:spLocks noGrp="1"/>
          </p:cNvSpPr>
          <p:nvPr>
            <p:ph sz="quarter" idx="10" hasCustomPrompt="1"/>
          </p:nvPr>
        </p:nvSpPr>
        <p:spPr>
          <a:xfrm>
            <a:off x="914402" y="5548314"/>
            <a:ext cx="7752857" cy="1057275"/>
          </a:xfrm>
        </p:spPr>
        <p:txBody>
          <a:bodyPr>
            <a:normAutofit/>
          </a:bodyPr>
          <a:lstStyle>
            <a:lvl1pPr>
              <a:buFont typeface="Arial"/>
              <a:buNone/>
              <a:defRPr sz="2000" b="0" i="0" baseline="0">
                <a:solidFill>
                  <a:srgbClr val="595959"/>
                </a:solidFill>
                <a:latin typeface="Helvetica Neue Light"/>
                <a:cs typeface="Helvetica Neue Light"/>
              </a:defRPr>
            </a:lvl1pPr>
          </a:lstStyle>
          <a:p>
            <a:pPr lvl="0"/>
            <a:r>
              <a:rPr lang="nl-BE"/>
              <a:t>Naam - Datum - Locatie</a:t>
            </a:r>
            <a:endParaRPr lang="nl-NL"/>
          </a:p>
        </p:txBody>
      </p:sp>
      <p:pic>
        <p:nvPicPr>
          <p:cNvPr id="11" name="FS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999349" y="112968"/>
            <a:ext cx="2028537" cy="972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342385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eperen 6"/>
          <p:cNvGrpSpPr/>
          <p:nvPr userDrawn="1"/>
        </p:nvGrpSpPr>
        <p:grpSpPr>
          <a:xfrm>
            <a:off x="854459" y="4793484"/>
            <a:ext cx="3296405" cy="754380"/>
            <a:chOff x="685800" y="5715000"/>
            <a:chExt cx="2747004" cy="838200"/>
          </a:xfrm>
        </p:grpSpPr>
        <p:pic>
          <p:nvPicPr>
            <p:cNvPr id="8" name="Afbeelding 7" descr="FS-symbooltjes.jpg"/>
            <p:cNvPicPr>
              <a:picLocks noChangeAspect="1"/>
            </p:cNvPicPr>
            <p:nvPr userDrawn="1"/>
          </p:nvPicPr>
          <p:blipFill>
            <a:blip r:embed="rId2" cstate="screen">
              <a:grayscl/>
              <a:lum/>
              <a:alphaModFix amt="4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685800" y="5715000"/>
              <a:ext cx="866785" cy="831215"/>
            </a:xfrm>
            <a:prstGeom prst="rect">
              <a:avLst/>
            </a:prstGeom>
          </p:spPr>
        </p:pic>
        <p:pic>
          <p:nvPicPr>
            <p:cNvPr id="9" name="Afbeelding 8" descr="FS-symbooltjes.jpg"/>
            <p:cNvPicPr>
              <a:picLocks noChangeAspect="1"/>
            </p:cNvPicPr>
            <p:nvPr userDrawn="1"/>
          </p:nvPicPr>
          <p:blipFill>
            <a:blip r:embed="rId3" cstate="screen">
              <a:grayscl/>
              <a:lum/>
              <a:alphaModFix amt="4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666890" y="5721985"/>
              <a:ext cx="800095" cy="831215"/>
            </a:xfrm>
            <a:prstGeom prst="rect">
              <a:avLst/>
            </a:prstGeom>
          </p:spPr>
        </p:pic>
        <p:pic>
          <p:nvPicPr>
            <p:cNvPr id="10" name="Afbeelding 9" descr="FS-symbooltjes.jpg"/>
            <p:cNvPicPr>
              <a:picLocks noChangeAspect="1"/>
            </p:cNvPicPr>
            <p:nvPr userDrawn="1"/>
          </p:nvPicPr>
          <p:blipFill>
            <a:blip r:embed="rId4" cstate="screen">
              <a:grayscl/>
              <a:lum/>
              <a:alphaModFix amt="4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2619385" y="5715000"/>
              <a:ext cx="813419" cy="831215"/>
            </a:xfrm>
            <a:prstGeom prst="rect">
              <a:avLst/>
            </a:prstGeom>
          </p:spPr>
        </p:pic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1213707"/>
            <a:ext cx="10363200" cy="2386744"/>
          </a:xfrm>
        </p:spPr>
        <p:txBody>
          <a:bodyPr anchor="b" anchorCtr="0">
            <a:normAutofit/>
          </a:bodyPr>
          <a:lstStyle>
            <a:lvl1pPr>
              <a:lnSpc>
                <a:spcPct val="80000"/>
              </a:lnSpc>
              <a:defRPr sz="5400"/>
            </a:lvl1pPr>
          </a:lstStyle>
          <a:p>
            <a:r>
              <a:rPr lang="nl-BE"/>
              <a:t>Titelstijl van model bewerken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914400" y="3717632"/>
            <a:ext cx="10363200" cy="1036051"/>
          </a:xfrm>
        </p:spPr>
        <p:txBody>
          <a:bodyPr>
            <a:normAutofit/>
          </a:bodyPr>
          <a:lstStyle>
            <a:lvl1pPr marL="0" indent="0" algn="l">
              <a:buNone/>
              <a:defRPr sz="2800" b="1" i="1">
                <a:solidFill>
                  <a:srgbClr val="52B62C"/>
                </a:solidFill>
                <a:latin typeface="Helvetica Neue"/>
                <a:cs typeface="Helvetica Neue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/>
              <a:t>Ondertitel</a:t>
            </a:r>
            <a:endParaRPr lang="nl-NL"/>
          </a:p>
        </p:txBody>
      </p:sp>
      <p:pic>
        <p:nvPicPr>
          <p:cNvPr id="13" name="FS.jpg"/>
          <p:cNvPicPr/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667259" y="5257802"/>
            <a:ext cx="2813543" cy="1348147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Tijdelijke aanduiding voor inhoud 16"/>
          <p:cNvSpPr>
            <a:spLocks noGrp="1"/>
          </p:cNvSpPr>
          <p:nvPr>
            <p:ph sz="quarter" idx="10" hasCustomPrompt="1"/>
          </p:nvPr>
        </p:nvSpPr>
        <p:spPr>
          <a:xfrm>
            <a:off x="914402" y="5548314"/>
            <a:ext cx="7752857" cy="1057275"/>
          </a:xfrm>
        </p:spPr>
        <p:txBody>
          <a:bodyPr>
            <a:normAutofit/>
          </a:bodyPr>
          <a:lstStyle>
            <a:lvl1pPr>
              <a:buFont typeface="Arial"/>
              <a:buNone/>
              <a:defRPr sz="2000" b="0" i="0" baseline="0">
                <a:solidFill>
                  <a:srgbClr val="595959"/>
                </a:solidFill>
                <a:latin typeface="Helvetica Neue Light"/>
                <a:cs typeface="Helvetica Neue Light"/>
              </a:defRPr>
            </a:lvl1pPr>
          </a:lstStyle>
          <a:p>
            <a:pPr lvl="0"/>
            <a:r>
              <a:rPr lang="nl-BE"/>
              <a:t>Naam - Datum - Locatie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01531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2" y="274638"/>
            <a:ext cx="10029601" cy="1143000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nl-BE" dirty="0"/>
              <a:t>Titelstijl van model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609600" y="1600202"/>
            <a:ext cx="10972800" cy="4525963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Eerste niveau</a:t>
            </a:r>
          </a:p>
          <a:p>
            <a:pPr lvl="1"/>
            <a:r>
              <a:rPr lang="nl-BE"/>
              <a:t>Tweede niveau</a:t>
            </a:r>
          </a:p>
          <a:p>
            <a:pPr lvl="2"/>
            <a:r>
              <a:rPr lang="nl-BE"/>
              <a:t>Derde niveau</a:t>
            </a:r>
          </a:p>
          <a:p>
            <a:pPr lvl="3"/>
            <a:r>
              <a:rPr lang="nl-BE"/>
              <a:t>Vierde niveau</a:t>
            </a:r>
          </a:p>
        </p:txBody>
      </p:sp>
      <p:pic>
        <p:nvPicPr>
          <p:cNvPr id="7" name="Afbeelding 6" descr="FS ster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30560" y="304800"/>
            <a:ext cx="1056640" cy="706120"/>
          </a:xfrm>
          <a:prstGeom prst="rect">
            <a:avLst/>
          </a:prstGeom>
        </p:spPr>
      </p:pic>
      <p:sp>
        <p:nvSpPr>
          <p:cNvPr id="8" name="Tijdelijke aanduiding voor dianummer 6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custGeom>
            <a:avLst/>
            <a:gdLst>
              <a:gd name="connsiteX0" fmla="*/ 0 w 2133600"/>
              <a:gd name="connsiteY0" fmla="*/ 0 h 365125"/>
              <a:gd name="connsiteX1" fmla="*/ 2133600 w 2133600"/>
              <a:gd name="connsiteY1" fmla="*/ 0 h 365125"/>
              <a:gd name="connsiteX2" fmla="*/ 2133600 w 2133600"/>
              <a:gd name="connsiteY2" fmla="*/ 365125 h 365125"/>
              <a:gd name="connsiteX3" fmla="*/ 0 w 2133600"/>
              <a:gd name="connsiteY3" fmla="*/ 365125 h 365125"/>
              <a:gd name="connsiteX4" fmla="*/ 0 w 2133600"/>
              <a:gd name="connsiteY4" fmla="*/ 0 h 365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33600" h="365125">
                <a:moveTo>
                  <a:pt x="0" y="0"/>
                </a:moveTo>
                <a:lnTo>
                  <a:pt x="2133600" y="0"/>
                </a:lnTo>
                <a:lnTo>
                  <a:pt x="2133600" y="365125"/>
                </a:lnTo>
                <a:lnTo>
                  <a:pt x="0" y="365125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rgbClr val="52B62C"/>
                </a:solidFill>
                <a:latin typeface="Helvetica Neue"/>
                <a:cs typeface="Helvetica Neue"/>
              </a:defRPr>
            </a:lvl1pPr>
          </a:lstStyle>
          <a:p>
            <a:fld id="{9331019C-3939-5F43-B75D-CFD4E736BA37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08212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10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BE"/>
              <a:t>Titel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/>
              <a:t>Eerste niveau</a:t>
            </a:r>
          </a:p>
          <a:p>
            <a:pPr lvl="1"/>
            <a:r>
              <a:rPr lang="nl-BE"/>
              <a:t>Tweede niveau</a:t>
            </a:r>
          </a:p>
          <a:p>
            <a:pPr lvl="2"/>
            <a:r>
              <a:rPr lang="nl-BE"/>
              <a:t>Derde niveau</a:t>
            </a:r>
          </a:p>
          <a:p>
            <a:pPr lvl="3"/>
            <a:r>
              <a:rPr lang="nl-BE"/>
              <a:t>Vierde niveau</a:t>
            </a:r>
          </a:p>
          <a:p>
            <a:pPr lvl="4"/>
            <a:r>
              <a:rPr lang="nl-BE"/>
              <a:t>Vijfde niveau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custGeom>
            <a:avLst/>
            <a:gdLst>
              <a:gd name="connsiteX0" fmla="*/ 0 w 2133600"/>
              <a:gd name="connsiteY0" fmla="*/ 0 h 365125"/>
              <a:gd name="connsiteX1" fmla="*/ 2133600 w 2133600"/>
              <a:gd name="connsiteY1" fmla="*/ 0 h 365125"/>
              <a:gd name="connsiteX2" fmla="*/ 2133600 w 2133600"/>
              <a:gd name="connsiteY2" fmla="*/ 365125 h 365125"/>
              <a:gd name="connsiteX3" fmla="*/ 0 w 2133600"/>
              <a:gd name="connsiteY3" fmla="*/ 365125 h 365125"/>
              <a:gd name="connsiteX4" fmla="*/ 0 w 2133600"/>
              <a:gd name="connsiteY4" fmla="*/ 0 h 365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33600" h="365125">
                <a:moveTo>
                  <a:pt x="0" y="0"/>
                </a:moveTo>
                <a:lnTo>
                  <a:pt x="2133600" y="0"/>
                </a:lnTo>
                <a:lnTo>
                  <a:pt x="2133600" y="365125"/>
                </a:lnTo>
                <a:lnTo>
                  <a:pt x="0" y="365125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rgbClr val="52B62C"/>
                </a:solidFill>
                <a:latin typeface="Helvetica Neue"/>
                <a:cs typeface="Helvetica Neue"/>
              </a:defRPr>
            </a:lvl1pPr>
          </a:lstStyle>
          <a:p>
            <a:fld id="{9331019C-3939-5F43-B75D-CFD4E736BA37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0699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800" b="0" i="0" kern="1200">
          <a:solidFill>
            <a:srgbClr val="58735D"/>
          </a:solidFill>
          <a:latin typeface="Helvetica Neue Bold Condensed"/>
          <a:ea typeface="+mj-ea"/>
          <a:cs typeface="Helvetica Neue Bold Condensed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52B62C"/>
        </a:buClr>
        <a:buSzPct val="90000"/>
        <a:buFontTx/>
        <a:buBlip>
          <a:blip r:embed="rId8"/>
        </a:buBlip>
        <a:defRPr sz="3200" b="0" i="0" kern="1200">
          <a:solidFill>
            <a:srgbClr val="3A4D3E"/>
          </a:solidFill>
          <a:latin typeface="Helvetica Neue"/>
          <a:ea typeface="+mn-ea"/>
          <a:cs typeface="Helvetica Neue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52B62C"/>
        </a:buClr>
        <a:buFont typeface="Arial"/>
        <a:buChar char="•"/>
        <a:defRPr sz="2800" b="0" i="0" kern="1200">
          <a:solidFill>
            <a:srgbClr val="3A4D3E"/>
          </a:solidFill>
          <a:latin typeface="Helvetica Neue"/>
          <a:ea typeface="+mn-ea"/>
          <a:cs typeface="Helvetica Neue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52B62C"/>
        </a:buClr>
        <a:buFont typeface="Arial"/>
        <a:buChar char="•"/>
        <a:defRPr sz="2400" b="0" i="0" kern="1200">
          <a:solidFill>
            <a:srgbClr val="3A4D3E"/>
          </a:solidFill>
          <a:latin typeface="Helvetica Neue"/>
          <a:ea typeface="+mn-ea"/>
          <a:cs typeface="Helvetica Neue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52B62C"/>
        </a:buClr>
        <a:buFont typeface="Arial"/>
        <a:buChar char="–"/>
        <a:defRPr sz="2000" b="0" i="0" kern="1200">
          <a:solidFill>
            <a:srgbClr val="3A4D3E"/>
          </a:solidFill>
          <a:latin typeface="Helvetica Neue"/>
          <a:ea typeface="+mn-ea"/>
          <a:cs typeface="Helvetica Neue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52B62C"/>
        </a:buClr>
        <a:buFont typeface="Arial"/>
        <a:buChar char="»"/>
        <a:defRPr sz="2000" b="0" i="0" kern="1200">
          <a:solidFill>
            <a:srgbClr val="3A4D3E"/>
          </a:solidFill>
          <a:latin typeface="Helvetica Neue"/>
          <a:ea typeface="+mn-ea"/>
          <a:cs typeface="Helvetica Neue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BE" dirty="0"/>
              <a:t>Titel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 dirty="0"/>
              <a:t>Eerste niveau</a:t>
            </a:r>
          </a:p>
          <a:p>
            <a:pPr lvl="1"/>
            <a:r>
              <a:rPr lang="nl-BE" dirty="0"/>
              <a:t>Tweede niveau</a:t>
            </a:r>
          </a:p>
          <a:p>
            <a:pPr lvl="2"/>
            <a:r>
              <a:rPr lang="nl-BE" dirty="0"/>
              <a:t>Derde niveau</a:t>
            </a:r>
          </a:p>
          <a:p>
            <a:pPr lvl="3"/>
            <a:r>
              <a:rPr lang="nl-BE" dirty="0"/>
              <a:t>Vierde niveau</a:t>
            </a:r>
          </a:p>
          <a:p>
            <a:pPr lvl="4"/>
            <a:r>
              <a:rPr lang="nl-BE" dirty="0"/>
              <a:t>Vijfde niveau</a:t>
            </a: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custGeom>
            <a:avLst/>
            <a:gdLst>
              <a:gd name="connsiteX0" fmla="*/ 0 w 2133600"/>
              <a:gd name="connsiteY0" fmla="*/ 0 h 365125"/>
              <a:gd name="connsiteX1" fmla="*/ 2133600 w 2133600"/>
              <a:gd name="connsiteY1" fmla="*/ 0 h 365125"/>
              <a:gd name="connsiteX2" fmla="*/ 2133600 w 2133600"/>
              <a:gd name="connsiteY2" fmla="*/ 365125 h 365125"/>
              <a:gd name="connsiteX3" fmla="*/ 0 w 2133600"/>
              <a:gd name="connsiteY3" fmla="*/ 365125 h 365125"/>
              <a:gd name="connsiteX4" fmla="*/ 0 w 2133600"/>
              <a:gd name="connsiteY4" fmla="*/ 0 h 365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33600" h="365125">
                <a:moveTo>
                  <a:pt x="0" y="0"/>
                </a:moveTo>
                <a:lnTo>
                  <a:pt x="2133600" y="0"/>
                </a:lnTo>
                <a:lnTo>
                  <a:pt x="2133600" y="365125"/>
                </a:lnTo>
                <a:lnTo>
                  <a:pt x="0" y="365125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rgbClr val="52B62C"/>
                </a:solidFill>
                <a:latin typeface="Helvetica Neue"/>
                <a:cs typeface="Helvetica Neue"/>
              </a:defRPr>
            </a:lvl1pPr>
          </a:lstStyle>
          <a:p>
            <a:fld id="{9331019C-3939-5F43-B75D-CFD4E736BA37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5959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</p:sldLayoutIdLst>
  <p:hf sldNum="0" hdr="0" ftr="0" dt="0"/>
  <p:txStyles>
    <p:titleStyle>
      <a:lvl1pPr algn="l" defTabSz="457200" rtl="0" eaLnBrk="1" latinLnBrk="0" hangingPunct="1">
        <a:lnSpc>
          <a:spcPct val="80000"/>
        </a:lnSpc>
        <a:spcBef>
          <a:spcPct val="0"/>
        </a:spcBef>
        <a:buNone/>
        <a:defRPr sz="3600" b="1" i="0" kern="1200">
          <a:solidFill>
            <a:srgbClr val="58735D"/>
          </a:solidFill>
          <a:latin typeface="Arial Black"/>
          <a:ea typeface="+mj-ea"/>
          <a:cs typeface="Arial Black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52B62C"/>
        </a:buClr>
        <a:buSzPct val="90000"/>
        <a:buFontTx/>
        <a:buBlip>
          <a:blip r:embed="rId10"/>
        </a:buBlip>
        <a:defRPr sz="2800" b="0" i="0" kern="1200">
          <a:solidFill>
            <a:srgbClr val="3A4D3E"/>
          </a:solidFill>
          <a:latin typeface="Arial" charset="0"/>
          <a:ea typeface="+mn-ea"/>
          <a:cs typeface="Arial" charset="0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52B62C"/>
        </a:buClr>
        <a:buFont typeface="Arial"/>
        <a:buChar char="•"/>
        <a:defRPr sz="2400" b="0" i="0" kern="1200">
          <a:solidFill>
            <a:srgbClr val="3A4D3E"/>
          </a:solidFill>
          <a:latin typeface="Arial" charset="0"/>
          <a:ea typeface="+mn-ea"/>
          <a:cs typeface="Arial" charset="0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52B62C"/>
        </a:buClr>
        <a:buFont typeface="Arial"/>
        <a:buChar char="•"/>
        <a:defRPr sz="2000" b="0" i="0" kern="1200">
          <a:solidFill>
            <a:srgbClr val="3A4D3E"/>
          </a:solidFill>
          <a:latin typeface="Arial" charset="0"/>
          <a:ea typeface="+mn-ea"/>
          <a:cs typeface="Arial" charset="0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52B62C"/>
        </a:buClr>
        <a:buFont typeface="Arial"/>
        <a:buChar char="–"/>
        <a:defRPr sz="1800" b="0" i="0" kern="1200">
          <a:solidFill>
            <a:srgbClr val="3A4D3E"/>
          </a:solidFill>
          <a:latin typeface="Arial" charset="0"/>
          <a:ea typeface="+mn-ea"/>
          <a:cs typeface="Arial" charset="0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52B62C"/>
        </a:buClr>
        <a:buFont typeface="Arial"/>
        <a:buChar char="»"/>
        <a:defRPr sz="1800" b="0" i="0" kern="1200">
          <a:solidFill>
            <a:srgbClr val="3A4D3E"/>
          </a:solidFill>
          <a:latin typeface="Arial" charset="0"/>
          <a:ea typeface="+mn-ea"/>
          <a:cs typeface="Arial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m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/>
              <a:t>Instrument Team Intervisie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dirty="0"/>
              <a:t>Groeien als team  - </a:t>
            </a:r>
          </a:p>
          <a:p>
            <a:r>
              <a:rPr lang="nl-BE" dirty="0"/>
              <a:t>het teamcharter als hulpmiddel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nl-BE" dirty="0"/>
              <a:t>Oktober 2017</a:t>
            </a:r>
          </a:p>
          <a:p>
            <a:r>
              <a:rPr lang="nl-BE" dirty="0"/>
              <a:t>Tim Van Daele</a:t>
            </a:r>
          </a:p>
        </p:txBody>
      </p:sp>
    </p:spTree>
    <p:extLst>
      <p:ext uri="{BB962C8B-B14F-4D97-AF65-F5344CB8AC3E}">
        <p14:creationId xmlns:p14="http://schemas.microsoft.com/office/powerpoint/2010/main" val="22324376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2AF73-DE69-49AA-BE9D-EEC826839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917A6A-3B9D-48A3-BD9C-B624BB4CA0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546D0B-D7D5-4FFF-881F-E2B0B31F74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1019C-3939-5F43-B75D-CFD4E736BA37}" type="slidenum">
              <a:rPr lang="nl-NL" smtClean="0"/>
              <a:pPr/>
              <a:t>10</a:t>
            </a:fld>
            <a:endParaRPr lang="nl-NL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0A9E38-1BC1-4503-BED1-966E127F18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092" y="178496"/>
            <a:ext cx="10249988" cy="6648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0983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/>
              <a:t>Intervisie: onze opdracht goed doen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nl-BE" dirty="0"/>
              <a:t>We hebben als team een duidelijke opdracht waarmee we voor iets/iemand echt een verschil kunnen maken </a:t>
            </a:r>
          </a:p>
          <a:p>
            <a:r>
              <a:rPr lang="nl-BE" dirty="0"/>
              <a:t>Wij hebben een gedeelde visie over hoe wij onze opdracht ingevuld zien en hebben een gezamenlijk beeld van wanneer wij onze opdracht geslaagd vinden</a:t>
            </a:r>
          </a:p>
          <a:p>
            <a:pPr lvl="1"/>
            <a:r>
              <a:rPr lang="nl-BE" dirty="0"/>
              <a:t>Bvb wat is een goed onthaal</a:t>
            </a:r>
          </a:p>
          <a:p>
            <a:pPr lvl="1"/>
            <a:r>
              <a:rPr lang="nl-BE" dirty="0"/>
              <a:t>Bvb wat is een goede begeleiding</a:t>
            </a:r>
          </a:p>
          <a:p>
            <a:pPr lvl="1"/>
            <a:r>
              <a:rPr lang="nl-BE" dirty="0"/>
              <a:t>Bvb wat is goede schoolondersteuning</a:t>
            </a:r>
          </a:p>
          <a:p>
            <a:pPr lvl="1"/>
            <a:r>
              <a:rPr lang="nl-BE" dirty="0"/>
              <a:t>Bvb wat is een goede ondersteuning van andere teams</a:t>
            </a:r>
          </a:p>
          <a:p>
            <a:pPr lvl="1"/>
            <a:r>
              <a:rPr lang="nl-BE" dirty="0"/>
              <a:t>...</a:t>
            </a:r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r>
              <a:rPr lang="nl-BE" sz="3400" dirty="0"/>
              <a:t> 		</a:t>
            </a:r>
            <a:r>
              <a:rPr lang="nl-NL" sz="3400" dirty="0"/>
              <a:t>1__________2_________3_________4____________5</a:t>
            </a:r>
            <a:endParaRPr lang="nl-BE" sz="3400" dirty="0"/>
          </a:p>
          <a:p>
            <a:pPr marL="0" indent="0">
              <a:buNone/>
            </a:pPr>
            <a:r>
              <a:rPr lang="nl-NL" sz="3400" dirty="0"/>
              <a:t>		Uiterst ontevreden								uiterst tevreden</a:t>
            </a:r>
            <a:endParaRPr lang="nl-BE" sz="3400" dirty="0"/>
          </a:p>
          <a:p>
            <a:pPr marL="0" indent="0">
              <a:buNone/>
            </a:pP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457200">
              <a:defRPr/>
            </a:pPr>
            <a:fld id="{9331019C-3939-5F43-B75D-CFD4E736BA37}" type="slidenum">
              <a:rPr lang="nl-NL"/>
              <a:pPr defTabSz="457200">
                <a:defRPr/>
              </a:pPr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974707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457200">
              <a:defRPr/>
            </a:pPr>
            <a:fld id="{9331019C-3939-5F43-B75D-CFD4E736BA37}" type="slidenum">
              <a:rPr lang="nl-NL"/>
              <a:pPr defTabSz="457200">
                <a:defRPr/>
              </a:pPr>
              <a:t>12</a:t>
            </a:fld>
            <a:endParaRPr lang="nl-NL"/>
          </a:p>
        </p:txBody>
      </p:sp>
      <p:sp>
        <p:nvSpPr>
          <p:cNvPr id="4" name="Rectangle 3"/>
          <p:cNvSpPr/>
          <p:nvPr/>
        </p:nvSpPr>
        <p:spPr>
          <a:xfrm>
            <a:off x="2056185" y="2902884"/>
            <a:ext cx="737223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nl-BE" sz="4400" b="1" dirty="0">
                <a:solidFill>
                  <a:srgbClr val="0D4E91"/>
                </a:solidFill>
                <a:latin typeface="Bradley Hand ITC" panose="03070402050302030203" pitchFamily="66" charset="0"/>
                <a:cs typeface="Arial" pitchFamily="34" charset="0"/>
              </a:rPr>
              <a:t>2. Ambities delen</a:t>
            </a:r>
          </a:p>
        </p:txBody>
      </p:sp>
      <p:grpSp>
        <p:nvGrpSpPr>
          <p:cNvPr id="6" name="Group 42"/>
          <p:cNvGrpSpPr>
            <a:grpSpLocks noChangeAspect="1"/>
          </p:cNvGrpSpPr>
          <p:nvPr/>
        </p:nvGrpSpPr>
        <p:grpSpPr>
          <a:xfrm>
            <a:off x="8972551" y="61594"/>
            <a:ext cx="1648119" cy="1648119"/>
            <a:chOff x="214282" y="1904723"/>
            <a:chExt cx="3867894" cy="3867894"/>
          </a:xfrm>
        </p:grpSpPr>
        <p:sp>
          <p:nvSpPr>
            <p:cNvPr id="7" name="Oval 6"/>
            <p:cNvSpPr/>
            <p:nvPr/>
          </p:nvSpPr>
          <p:spPr>
            <a:xfrm>
              <a:off x="214282" y="1904723"/>
              <a:ext cx="3867894" cy="386789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FF8900"/>
              </a:solidFill>
            </a:ln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1">
              <a:scrgbClr r="0" g="0" b="0"/>
            </a:lnRef>
            <a:fillRef idx="3">
              <a:scrgbClr r="0" g="0" b="0"/>
            </a:fillRef>
            <a:effectRef idx="2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Oval 7"/>
            <p:cNvSpPr/>
            <p:nvPr/>
          </p:nvSpPr>
          <p:spPr>
            <a:xfrm>
              <a:off x="643940" y="2334382"/>
              <a:ext cx="3008576" cy="300857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FFD49F"/>
              </a:solidFill>
            </a:ln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1">
              <a:scrgbClr r="0" g="0" b="0"/>
            </a:lnRef>
            <a:fillRef idx="3">
              <a:scrgbClr r="0" g="0" b="0"/>
            </a:fillRef>
            <a:effectRef idx="2">
              <a:schemeClr val="accent5">
                <a:hueOff val="-7450407"/>
                <a:satOff val="29858"/>
                <a:lumOff val="647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1073599" y="2764040"/>
              <a:ext cx="2149259" cy="2149259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CEE5FA"/>
              </a:solidFill>
            </a:ln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1">
              <a:scrgbClr r="0" g="0" b="0"/>
            </a:lnRef>
            <a:fillRef idx="3">
              <a:scrgbClr r="0" g="0" b="0"/>
            </a:fillRef>
            <a:effectRef idx="2">
              <a:schemeClr val="accent5">
                <a:hueOff val="-4966938"/>
                <a:satOff val="19906"/>
                <a:lumOff val="431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1503580" y="3194021"/>
              <a:ext cx="1289298" cy="1289298"/>
            </a:xfrm>
            <a:prstGeom prst="ellipse">
              <a:avLst/>
            </a:prstGeom>
            <a:solidFill>
              <a:srgbClr val="73B5F1"/>
            </a:solidFill>
            <a:ln>
              <a:solidFill>
                <a:srgbClr val="73B5F1"/>
              </a:solidFill>
            </a:ln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1">
              <a:scrgbClr r="0" g="0" b="0"/>
            </a:lnRef>
            <a:fillRef idx="3">
              <a:scrgbClr r="0" g="0" b="0"/>
            </a:fillRef>
            <a:effectRef idx="2">
              <a:schemeClr val="accent5">
                <a:hueOff val="-2483469"/>
                <a:satOff val="9953"/>
                <a:lumOff val="2157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1933238" y="3623680"/>
              <a:ext cx="429980" cy="42998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0D4E91"/>
              </a:solidFill>
            </a:ln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1">
              <a:scrgbClr r="0" g="0" b="0"/>
            </a:lnRef>
            <a:fillRef idx="3">
              <a:scrgbClr r="0" g="0" b="0"/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</p:spTree>
    <p:extLst>
      <p:ext uri="{BB962C8B-B14F-4D97-AF65-F5344CB8AC3E}">
        <p14:creationId xmlns:p14="http://schemas.microsoft.com/office/powerpoint/2010/main" val="19598100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457200">
              <a:defRPr/>
            </a:pPr>
            <a:fld id="{9331019C-3939-5F43-B75D-CFD4E736BA37}" type="slidenum">
              <a:rPr lang="nl-NL"/>
              <a:pPr defTabSz="457200">
                <a:defRPr/>
              </a:pPr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601779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Ambities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BE" dirty="0"/>
              <a:t>Wat zijn onze gedeelde, </a:t>
            </a:r>
            <a:r>
              <a:rPr lang="nl-BE" b="1" dirty="0"/>
              <a:t>lange termijn </a:t>
            </a:r>
            <a:r>
              <a:rPr lang="nl-BE" dirty="0"/>
              <a:t>ambities en hoe geven zij invulling aan de visie en ambities van het CLB?</a:t>
            </a:r>
          </a:p>
          <a:p>
            <a:r>
              <a:rPr lang="nl-BE" dirty="0"/>
              <a:t>Wat zijn daarbinnen onze </a:t>
            </a:r>
            <a:r>
              <a:rPr lang="nl-BE" b="1" dirty="0"/>
              <a:t>korte termijn </a:t>
            </a:r>
            <a:r>
              <a:rPr lang="nl-BE" dirty="0"/>
              <a:t>doelen voor de komende weken/maanden ?</a:t>
            </a:r>
          </a:p>
          <a:p>
            <a:pPr lvl="1"/>
            <a:r>
              <a:rPr lang="nl-BE" dirty="0"/>
              <a:t>Geen 40 dingen tegelijkertijd, maar 1 of 2 belangrijke dingen die onze aandacht verdienen</a:t>
            </a:r>
          </a:p>
          <a:p>
            <a:r>
              <a:rPr lang="nl-BE" dirty="0"/>
              <a:t>Wie gaat hierin welke engagementen aan ? </a:t>
            </a:r>
          </a:p>
          <a:p>
            <a:r>
              <a:rPr lang="nl-BE" dirty="0"/>
              <a:t>Hoe volgen wij dit op en sturen we dit bij ?</a:t>
            </a:r>
          </a:p>
          <a:p>
            <a:r>
              <a:rPr lang="nl-BE" dirty="0"/>
              <a:t>Hoe zorgen wij voor een proces van continue verbetering ? Welke instrumenten helpen ons hierbij ? 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1559099" y="2012332"/>
            <a:ext cx="3758012" cy="187915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0688" tIns="30480" rIns="30480" bIns="30480" numCol="1" spcCol="1270" anchor="ctr" anchorCtr="0">
            <a:noAutofit/>
          </a:bodyPr>
          <a:lstStyle/>
          <a:p>
            <a:pPr marL="342900" indent="-342900">
              <a:buFontTx/>
              <a:buChar char="-"/>
            </a:pPr>
            <a:endParaRPr lang="nl-BE" b="1" dirty="0">
              <a:solidFill>
                <a:srgbClr val="0D4E9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Group 42"/>
          <p:cNvGrpSpPr>
            <a:grpSpLocks noChangeAspect="1"/>
          </p:cNvGrpSpPr>
          <p:nvPr/>
        </p:nvGrpSpPr>
        <p:grpSpPr>
          <a:xfrm>
            <a:off x="9460301" y="92076"/>
            <a:ext cx="1160368" cy="1160368"/>
            <a:chOff x="214282" y="1904723"/>
            <a:chExt cx="3867894" cy="3867894"/>
          </a:xfrm>
        </p:grpSpPr>
        <p:sp>
          <p:nvSpPr>
            <p:cNvPr id="6" name="Oval 5"/>
            <p:cNvSpPr/>
            <p:nvPr/>
          </p:nvSpPr>
          <p:spPr>
            <a:xfrm>
              <a:off x="214282" y="1904723"/>
              <a:ext cx="3867894" cy="386789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FF8900"/>
              </a:solidFill>
            </a:ln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1">
              <a:scrgbClr r="0" g="0" b="0"/>
            </a:lnRef>
            <a:fillRef idx="3">
              <a:scrgbClr r="0" g="0" b="0"/>
            </a:fillRef>
            <a:effectRef idx="2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Oval 6"/>
            <p:cNvSpPr/>
            <p:nvPr/>
          </p:nvSpPr>
          <p:spPr>
            <a:xfrm>
              <a:off x="643940" y="2334382"/>
              <a:ext cx="3008576" cy="300857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FFD49F"/>
              </a:solidFill>
            </a:ln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1">
              <a:scrgbClr r="0" g="0" b="0"/>
            </a:lnRef>
            <a:fillRef idx="3">
              <a:scrgbClr r="0" g="0" b="0"/>
            </a:fillRef>
            <a:effectRef idx="2">
              <a:schemeClr val="accent5">
                <a:hueOff val="-7450407"/>
                <a:satOff val="29858"/>
                <a:lumOff val="647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Oval 7"/>
            <p:cNvSpPr/>
            <p:nvPr/>
          </p:nvSpPr>
          <p:spPr>
            <a:xfrm>
              <a:off x="1073599" y="2764040"/>
              <a:ext cx="2149259" cy="2149259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CEE5FA"/>
              </a:solidFill>
            </a:ln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1">
              <a:scrgbClr r="0" g="0" b="0"/>
            </a:lnRef>
            <a:fillRef idx="3">
              <a:scrgbClr r="0" g="0" b="0"/>
            </a:fillRef>
            <a:effectRef idx="2">
              <a:schemeClr val="accent5">
                <a:hueOff val="-4966938"/>
                <a:satOff val="19906"/>
                <a:lumOff val="431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1503580" y="3194021"/>
              <a:ext cx="1289298" cy="1289298"/>
            </a:xfrm>
            <a:prstGeom prst="ellipse">
              <a:avLst/>
            </a:prstGeom>
            <a:solidFill>
              <a:srgbClr val="73B5F1"/>
            </a:solidFill>
            <a:ln>
              <a:solidFill>
                <a:srgbClr val="73B5F1"/>
              </a:solidFill>
            </a:ln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1">
              <a:scrgbClr r="0" g="0" b="0"/>
            </a:lnRef>
            <a:fillRef idx="3">
              <a:scrgbClr r="0" g="0" b="0"/>
            </a:fillRef>
            <a:effectRef idx="2">
              <a:schemeClr val="accent5">
                <a:hueOff val="-2483469"/>
                <a:satOff val="9953"/>
                <a:lumOff val="2157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1933238" y="3623680"/>
              <a:ext cx="429980" cy="42998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0D4E91"/>
              </a:solidFill>
            </a:ln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1">
              <a:scrgbClr r="0" g="0" b="0"/>
            </a:lnRef>
            <a:fillRef idx="3">
              <a:scrgbClr r="0" g="0" b="0"/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</p:spTree>
    <p:extLst>
      <p:ext uri="{BB962C8B-B14F-4D97-AF65-F5344CB8AC3E}">
        <p14:creationId xmlns:p14="http://schemas.microsoft.com/office/powerpoint/2010/main" val="2159145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/>
              <a:t>Intervisie: neuzen in dezelfde richting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BE" dirty="0"/>
              <a:t>Wij hebben samen één of enkele waardevolle ambities voor onze leerlingen/scholen/klanten geformuleerd waardoor wij onze kernopdrachten nog beter kunnen vervullen.</a:t>
            </a:r>
          </a:p>
          <a:p>
            <a:r>
              <a:rPr lang="nl-BE" dirty="0"/>
              <a:t>Wij evalueren regelmatig of wij vorderingen maken in het bereiken van onze ambitie</a:t>
            </a:r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r>
              <a:rPr lang="nl-NL" sz="2600" dirty="0"/>
              <a:t>		1__________2_________3_________4____________5</a:t>
            </a:r>
            <a:endParaRPr lang="nl-BE" sz="2600" dirty="0"/>
          </a:p>
          <a:p>
            <a:pPr marL="0" indent="0">
              <a:buNone/>
            </a:pPr>
            <a:r>
              <a:rPr lang="nl-NL" sz="2600" dirty="0"/>
              <a:t>		Uiterst ontevreden								uiterst tevreden</a:t>
            </a:r>
            <a:endParaRPr lang="nl-BE" sz="2600" dirty="0"/>
          </a:p>
          <a:p>
            <a:endParaRPr lang="nl-BE" dirty="0"/>
          </a:p>
          <a:p>
            <a:pPr marL="0" indent="0">
              <a:buNone/>
            </a:pPr>
            <a:endParaRPr lang="nl-BE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457200">
              <a:defRPr/>
            </a:pPr>
            <a:fld id="{9331019C-3939-5F43-B75D-CFD4E736BA37}" type="slidenum">
              <a:rPr lang="nl-NL"/>
              <a:pPr defTabSz="457200">
                <a:defRPr/>
              </a:pPr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508547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457200">
              <a:defRPr/>
            </a:pPr>
            <a:fld id="{9331019C-3939-5F43-B75D-CFD4E736BA37}" type="slidenum">
              <a:rPr lang="nl-NL"/>
              <a:pPr defTabSz="457200">
                <a:defRPr/>
              </a:pPr>
              <a:t>16</a:t>
            </a:fld>
            <a:endParaRPr lang="nl-NL"/>
          </a:p>
        </p:txBody>
      </p:sp>
      <p:sp>
        <p:nvSpPr>
          <p:cNvPr id="4" name="Rectangle 3"/>
          <p:cNvSpPr/>
          <p:nvPr/>
        </p:nvSpPr>
        <p:spPr>
          <a:xfrm>
            <a:off x="2056185" y="2902884"/>
            <a:ext cx="737223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nl-BE" sz="4400" b="1" dirty="0">
                <a:solidFill>
                  <a:srgbClr val="0D4E91"/>
                </a:solidFill>
                <a:latin typeface="Bradley Hand ITC" panose="03070402050302030203" pitchFamily="66" charset="0"/>
                <a:cs typeface="Arial" pitchFamily="34" charset="0"/>
              </a:rPr>
              <a:t>3. Rollen en verwachtingen</a:t>
            </a:r>
          </a:p>
        </p:txBody>
      </p:sp>
    </p:spTree>
    <p:extLst>
      <p:ext uri="{BB962C8B-B14F-4D97-AF65-F5344CB8AC3E}">
        <p14:creationId xmlns:p14="http://schemas.microsoft.com/office/powerpoint/2010/main" val="25930042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Rollen en verwachtingen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/>
              <a:t>Welke</a:t>
            </a:r>
            <a:r>
              <a:rPr lang="en-US" dirty="0"/>
              <a:t> </a:t>
            </a:r>
            <a:r>
              <a:rPr lang="en-US" dirty="0" err="1"/>
              <a:t>rollen</a:t>
            </a:r>
            <a:r>
              <a:rPr lang="en-US" dirty="0"/>
              <a:t> </a:t>
            </a:r>
            <a:r>
              <a:rPr lang="en-US" dirty="0" err="1"/>
              <a:t>hebben</a:t>
            </a:r>
            <a:r>
              <a:rPr lang="en-US" dirty="0"/>
              <a:t> </a:t>
            </a:r>
            <a:r>
              <a:rPr lang="en-US" dirty="0" err="1"/>
              <a:t>wij</a:t>
            </a:r>
            <a:r>
              <a:rPr lang="en-US" dirty="0"/>
              <a:t> </a:t>
            </a:r>
            <a:r>
              <a:rPr lang="en-US" dirty="0" err="1"/>
              <a:t>nodig</a:t>
            </a:r>
            <a:r>
              <a:rPr lang="en-US" dirty="0"/>
              <a:t> </a:t>
            </a:r>
            <a:r>
              <a:rPr lang="en-US" dirty="0" err="1"/>
              <a:t>binnen</a:t>
            </a:r>
            <a:r>
              <a:rPr lang="en-US" dirty="0"/>
              <a:t> het team (kern-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regelrollen</a:t>
            </a:r>
            <a:r>
              <a:rPr lang="en-US" dirty="0"/>
              <a:t>) ? </a:t>
            </a:r>
          </a:p>
          <a:p>
            <a:r>
              <a:rPr lang="en-US" dirty="0"/>
              <a:t>Wat </a:t>
            </a:r>
            <a:r>
              <a:rPr lang="en-US" dirty="0" err="1"/>
              <a:t>verwachten</a:t>
            </a:r>
            <a:r>
              <a:rPr lang="en-US" dirty="0"/>
              <a:t> </a:t>
            </a:r>
            <a:r>
              <a:rPr lang="en-US" dirty="0" err="1"/>
              <a:t>wij</a:t>
            </a:r>
            <a:r>
              <a:rPr lang="en-US" dirty="0"/>
              <a:t> van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bepaalde</a:t>
            </a:r>
            <a:r>
              <a:rPr lang="en-US" dirty="0"/>
              <a:t> </a:t>
            </a:r>
            <a:r>
              <a:rPr lang="en-US" dirty="0" err="1"/>
              <a:t>rol</a:t>
            </a:r>
            <a:r>
              <a:rPr lang="en-US" dirty="0"/>
              <a:t> – </a:t>
            </a:r>
            <a:r>
              <a:rPr lang="en-US" dirty="0" err="1"/>
              <a:t>wanneer</a:t>
            </a:r>
            <a:r>
              <a:rPr lang="en-US" dirty="0"/>
              <a:t> </a:t>
            </a:r>
            <a:r>
              <a:rPr lang="en-US" dirty="0" err="1"/>
              <a:t>heeft</a:t>
            </a:r>
            <a:r>
              <a:rPr lang="en-US" dirty="0"/>
              <a:t> die </a:t>
            </a:r>
            <a:r>
              <a:rPr lang="en-US" dirty="0" err="1"/>
              <a:t>goed</a:t>
            </a:r>
            <a:r>
              <a:rPr lang="en-US" dirty="0"/>
              <a:t> </a:t>
            </a:r>
            <a:r>
              <a:rPr lang="en-US" dirty="0" err="1"/>
              <a:t>werk</a:t>
            </a:r>
            <a:r>
              <a:rPr lang="en-US" dirty="0"/>
              <a:t> </a:t>
            </a:r>
            <a:r>
              <a:rPr lang="en-US" dirty="0" err="1"/>
              <a:t>geleverd</a:t>
            </a:r>
            <a:r>
              <a:rPr lang="en-US" dirty="0"/>
              <a:t> ? </a:t>
            </a:r>
          </a:p>
          <a:p>
            <a:r>
              <a:rPr lang="en-US" dirty="0" err="1"/>
              <a:t>Wie</a:t>
            </a:r>
            <a:r>
              <a:rPr lang="en-US" dirty="0"/>
              <a:t> </a:t>
            </a:r>
            <a:r>
              <a:rPr lang="en-US" dirty="0" err="1"/>
              <a:t>neemt</a:t>
            </a:r>
            <a:r>
              <a:rPr lang="en-US" dirty="0"/>
              <a:t> </a:t>
            </a:r>
            <a:r>
              <a:rPr lang="en-US" dirty="0" err="1"/>
              <a:t>welke</a:t>
            </a:r>
            <a:r>
              <a:rPr lang="en-US" dirty="0"/>
              <a:t> </a:t>
            </a:r>
            <a:r>
              <a:rPr lang="en-US" dirty="0" err="1"/>
              <a:t>rol</a:t>
            </a:r>
            <a:r>
              <a:rPr lang="en-US" dirty="0"/>
              <a:t> op </a:t>
            </a:r>
            <a:r>
              <a:rPr lang="en-US" dirty="0" err="1"/>
              <a:t>zich</a:t>
            </a:r>
            <a:r>
              <a:rPr lang="en-US" dirty="0"/>
              <a:t> ?</a:t>
            </a:r>
          </a:p>
          <a:p>
            <a:r>
              <a:rPr lang="en-US" dirty="0" err="1"/>
              <a:t>Kunnen</a:t>
            </a:r>
            <a:r>
              <a:rPr lang="en-US" dirty="0"/>
              <a:t> </a:t>
            </a:r>
            <a:r>
              <a:rPr lang="en-US" dirty="0" err="1"/>
              <a:t>wij</a:t>
            </a:r>
            <a:r>
              <a:rPr lang="en-US" dirty="0"/>
              <a:t> </a:t>
            </a:r>
            <a:r>
              <a:rPr lang="en-US" dirty="0" err="1"/>
              <a:t>als</a:t>
            </a:r>
            <a:r>
              <a:rPr lang="en-US" dirty="0"/>
              <a:t> team </a:t>
            </a:r>
            <a:r>
              <a:rPr lang="en-US" dirty="0" err="1"/>
              <a:t>continuïteit</a:t>
            </a:r>
            <a:r>
              <a:rPr lang="en-US" dirty="0"/>
              <a:t> </a:t>
            </a:r>
            <a:r>
              <a:rPr lang="en-US" dirty="0" err="1"/>
              <a:t>garanderen</a:t>
            </a:r>
            <a:r>
              <a:rPr lang="en-US" dirty="0"/>
              <a:t> ?</a:t>
            </a:r>
          </a:p>
          <a:p>
            <a:r>
              <a:rPr lang="en-US" dirty="0" err="1"/>
              <a:t>Welke</a:t>
            </a:r>
            <a:r>
              <a:rPr lang="en-US" dirty="0"/>
              <a:t> </a:t>
            </a:r>
            <a:r>
              <a:rPr lang="en-US" dirty="0" err="1"/>
              <a:t>kennis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competenties</a:t>
            </a:r>
            <a:r>
              <a:rPr lang="en-US" dirty="0"/>
              <a:t> </a:t>
            </a:r>
            <a:r>
              <a:rPr lang="en-US" dirty="0" err="1"/>
              <a:t>moeten</a:t>
            </a:r>
            <a:r>
              <a:rPr lang="en-US" dirty="0"/>
              <a:t> </a:t>
            </a:r>
            <a:r>
              <a:rPr lang="en-US" dirty="0" err="1"/>
              <a:t>wij</a:t>
            </a:r>
            <a:r>
              <a:rPr lang="en-US" dirty="0"/>
              <a:t> </a:t>
            </a:r>
            <a:r>
              <a:rPr lang="en-US" dirty="0" err="1"/>
              <a:t>binnen</a:t>
            </a:r>
            <a:r>
              <a:rPr lang="en-US" dirty="0"/>
              <a:t> het team </a:t>
            </a:r>
            <a:r>
              <a:rPr lang="en-US" dirty="0" err="1"/>
              <a:t>nog</a:t>
            </a:r>
            <a:r>
              <a:rPr lang="en-US" dirty="0"/>
              <a:t> </a:t>
            </a:r>
            <a:r>
              <a:rPr lang="en-US" dirty="0" err="1"/>
              <a:t>opbouwen</a:t>
            </a:r>
            <a:r>
              <a:rPr lang="en-US" dirty="0"/>
              <a:t> ? </a:t>
            </a:r>
          </a:p>
          <a:p>
            <a:r>
              <a:rPr lang="en-US" dirty="0" err="1"/>
              <a:t>Wie</a:t>
            </a:r>
            <a:r>
              <a:rPr lang="en-US" dirty="0"/>
              <a:t> </a:t>
            </a:r>
            <a:r>
              <a:rPr lang="en-US" dirty="0" err="1"/>
              <a:t>zijn</a:t>
            </a:r>
            <a:r>
              <a:rPr lang="en-US" dirty="0"/>
              <a:t> </a:t>
            </a:r>
            <a:r>
              <a:rPr lang="en-US" dirty="0" err="1"/>
              <a:t>onze</a:t>
            </a:r>
            <a:r>
              <a:rPr lang="en-US" dirty="0"/>
              <a:t> </a:t>
            </a:r>
            <a:r>
              <a:rPr lang="en-US" dirty="0" err="1"/>
              <a:t>belangrijke</a:t>
            </a:r>
            <a:r>
              <a:rPr lang="en-US" dirty="0"/>
              <a:t> partners </a:t>
            </a:r>
            <a:r>
              <a:rPr lang="en-US" dirty="0" err="1"/>
              <a:t>en</a:t>
            </a:r>
            <a:r>
              <a:rPr lang="en-US" dirty="0"/>
              <a:t> hoe </a:t>
            </a:r>
            <a:r>
              <a:rPr lang="en-US" dirty="0" err="1"/>
              <a:t>gaan</a:t>
            </a:r>
            <a:r>
              <a:rPr lang="en-US" dirty="0"/>
              <a:t> </a:t>
            </a:r>
            <a:r>
              <a:rPr lang="en-US" dirty="0" err="1"/>
              <a:t>wij</a:t>
            </a:r>
            <a:r>
              <a:rPr lang="en-US" dirty="0"/>
              <a:t> </a:t>
            </a:r>
            <a:r>
              <a:rPr lang="en-US" dirty="0" err="1"/>
              <a:t>goede</a:t>
            </a:r>
            <a:r>
              <a:rPr lang="en-US" dirty="0"/>
              <a:t> </a:t>
            </a:r>
            <a:r>
              <a:rPr lang="en-US" dirty="0" err="1"/>
              <a:t>relaties</a:t>
            </a:r>
            <a:r>
              <a:rPr lang="en-US" dirty="0"/>
              <a:t> met hen </a:t>
            </a:r>
            <a:r>
              <a:rPr lang="en-US" dirty="0" err="1"/>
              <a:t>opbouwen</a:t>
            </a:r>
            <a:r>
              <a:rPr lang="en-US" dirty="0"/>
              <a:t> ? </a:t>
            </a:r>
          </a:p>
        </p:txBody>
      </p:sp>
      <p:grpSp>
        <p:nvGrpSpPr>
          <p:cNvPr id="4" name="Group 42"/>
          <p:cNvGrpSpPr>
            <a:grpSpLocks noChangeAspect="1"/>
          </p:cNvGrpSpPr>
          <p:nvPr/>
        </p:nvGrpSpPr>
        <p:grpSpPr>
          <a:xfrm>
            <a:off x="9374503" y="103419"/>
            <a:ext cx="1160368" cy="1160368"/>
            <a:chOff x="214282" y="1904723"/>
            <a:chExt cx="3867894" cy="3867894"/>
          </a:xfrm>
        </p:grpSpPr>
        <p:sp>
          <p:nvSpPr>
            <p:cNvPr id="5" name="Oval 4"/>
            <p:cNvSpPr/>
            <p:nvPr/>
          </p:nvSpPr>
          <p:spPr>
            <a:xfrm>
              <a:off x="214282" y="1904723"/>
              <a:ext cx="3867894" cy="386789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FF8900"/>
              </a:solidFill>
            </a:ln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1">
              <a:scrgbClr r="0" g="0" b="0"/>
            </a:lnRef>
            <a:fillRef idx="3">
              <a:scrgbClr r="0" g="0" b="0"/>
            </a:fillRef>
            <a:effectRef idx="2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Oval 5"/>
            <p:cNvSpPr/>
            <p:nvPr/>
          </p:nvSpPr>
          <p:spPr>
            <a:xfrm>
              <a:off x="643940" y="2334382"/>
              <a:ext cx="3008576" cy="300857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FFD49F"/>
              </a:solidFill>
            </a:ln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1">
              <a:scrgbClr r="0" g="0" b="0"/>
            </a:lnRef>
            <a:fillRef idx="3">
              <a:scrgbClr r="0" g="0" b="0"/>
            </a:fillRef>
            <a:effectRef idx="2">
              <a:schemeClr val="accent5">
                <a:hueOff val="-7450407"/>
                <a:satOff val="29858"/>
                <a:lumOff val="647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Oval 6"/>
            <p:cNvSpPr/>
            <p:nvPr/>
          </p:nvSpPr>
          <p:spPr>
            <a:xfrm>
              <a:off x="1073599" y="2764040"/>
              <a:ext cx="2149259" cy="2149259"/>
            </a:xfrm>
            <a:prstGeom prst="ellipse">
              <a:avLst/>
            </a:prstGeom>
            <a:solidFill>
              <a:srgbClr val="CEE5FA"/>
            </a:solidFill>
            <a:ln>
              <a:solidFill>
                <a:srgbClr val="CEE5FA"/>
              </a:solidFill>
            </a:ln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1">
              <a:scrgbClr r="0" g="0" b="0"/>
            </a:lnRef>
            <a:fillRef idx="3">
              <a:scrgbClr r="0" g="0" b="0"/>
            </a:fillRef>
            <a:effectRef idx="2">
              <a:schemeClr val="accent5">
                <a:hueOff val="-4966938"/>
                <a:satOff val="19906"/>
                <a:lumOff val="431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Oval 7"/>
            <p:cNvSpPr/>
            <p:nvPr/>
          </p:nvSpPr>
          <p:spPr>
            <a:xfrm>
              <a:off x="1503580" y="3194021"/>
              <a:ext cx="1289298" cy="128929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73B5F1"/>
              </a:solidFill>
            </a:ln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1">
              <a:scrgbClr r="0" g="0" b="0"/>
            </a:lnRef>
            <a:fillRef idx="3">
              <a:scrgbClr r="0" g="0" b="0"/>
            </a:fillRef>
            <a:effectRef idx="2">
              <a:schemeClr val="accent5">
                <a:hueOff val="-2483469"/>
                <a:satOff val="9953"/>
                <a:lumOff val="2157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1933238" y="3623680"/>
              <a:ext cx="429980" cy="42998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0D4E91"/>
              </a:solidFill>
            </a:ln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1">
              <a:scrgbClr r="0" g="0" b="0"/>
            </a:lnRef>
            <a:fillRef idx="3">
              <a:scrgbClr r="0" g="0" b="0"/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</p:spTree>
    <p:extLst>
      <p:ext uri="{BB962C8B-B14F-4D97-AF65-F5344CB8AC3E}">
        <p14:creationId xmlns:p14="http://schemas.microsoft.com/office/powerpoint/2010/main" val="3806009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/>
              <a:t>Intervisie: wie doet wat is duidelijk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nl-BE" dirty="0"/>
              <a:t>Het team heeft alle bevoegdheden die nodig zijn om het werk goed te doen</a:t>
            </a:r>
          </a:p>
          <a:p>
            <a:r>
              <a:rPr lang="nl-BE" dirty="0"/>
              <a:t>In ons team weet iedereen welke taken hij moet opnemen voor het uitvoeren en het organiseren van de ons toegewezen kernprocessen </a:t>
            </a:r>
          </a:p>
          <a:p>
            <a:r>
              <a:rPr lang="nl-BE" dirty="0"/>
              <a:t>De taken zijn evenwichtig verdeeld in het team</a:t>
            </a:r>
          </a:p>
          <a:p>
            <a:r>
              <a:rPr lang="nl-BE" dirty="0"/>
              <a:t>De verwachtingen naar elkaar toe zijn duidelijk geformuleerd</a:t>
            </a:r>
          </a:p>
          <a:p>
            <a:r>
              <a:rPr lang="nl-BE" dirty="0"/>
              <a:t>Iedereen neemt zijn individuele verantwoordelijkheid op en we spreken er elkaar over aan (rollen bespreken – afspreken – aanspreken)</a:t>
            </a:r>
          </a:p>
          <a:p>
            <a:r>
              <a:rPr lang="nl-BE" dirty="0"/>
              <a:t>Er is afstemming met de partners (ouders, school, PBD, IJH, ...) waardoor de samenwerking optimaal verloopt</a:t>
            </a:r>
          </a:p>
          <a:p>
            <a:pPr marL="0" indent="0">
              <a:buNone/>
            </a:pPr>
            <a:endParaRPr lang="nl-BE" sz="3800" dirty="0"/>
          </a:p>
          <a:p>
            <a:pPr marL="0" indent="0">
              <a:buNone/>
            </a:pPr>
            <a:r>
              <a:rPr lang="nl-NL" sz="3800" dirty="0"/>
              <a:t>1__________2_________3_________4____________5</a:t>
            </a:r>
            <a:endParaRPr lang="nl-BE" sz="3800" dirty="0"/>
          </a:p>
          <a:p>
            <a:pPr marL="0" indent="0">
              <a:buNone/>
            </a:pPr>
            <a:r>
              <a:rPr lang="nl-NL" sz="3800" dirty="0"/>
              <a:t>Uiterst ontevreden								uiterst tevreden</a:t>
            </a:r>
            <a:endParaRPr lang="nl-BE" sz="3800" dirty="0"/>
          </a:p>
          <a:p>
            <a:endParaRPr lang="nl-BE" dirty="0"/>
          </a:p>
          <a:p>
            <a:endParaRPr lang="nl-BE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457200">
              <a:defRPr/>
            </a:pPr>
            <a:fld id="{9331019C-3939-5F43-B75D-CFD4E736BA37}" type="slidenum">
              <a:rPr lang="nl-NL"/>
              <a:pPr defTabSz="457200">
                <a:defRPr/>
              </a:pPr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114188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457200">
              <a:defRPr/>
            </a:pPr>
            <a:fld id="{9331019C-3939-5F43-B75D-CFD4E736BA37}" type="slidenum">
              <a:rPr lang="nl-NL"/>
              <a:pPr defTabSz="457200">
                <a:defRPr/>
              </a:pPr>
              <a:t>19</a:t>
            </a:fld>
            <a:endParaRPr lang="nl-NL"/>
          </a:p>
        </p:txBody>
      </p:sp>
      <p:sp>
        <p:nvSpPr>
          <p:cNvPr id="4" name="Rectangle 3"/>
          <p:cNvSpPr/>
          <p:nvPr/>
        </p:nvSpPr>
        <p:spPr>
          <a:xfrm>
            <a:off x="2056185" y="2902884"/>
            <a:ext cx="737223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nl-BE" sz="4400" b="1" dirty="0">
                <a:solidFill>
                  <a:srgbClr val="0D4E91"/>
                </a:solidFill>
                <a:latin typeface="Bradley Hand ITC" panose="03070402050302030203" pitchFamily="66" charset="0"/>
                <a:cs typeface="Arial" pitchFamily="34" charset="0"/>
              </a:rPr>
              <a:t>4. Afspraken en regels</a:t>
            </a:r>
          </a:p>
        </p:txBody>
      </p:sp>
    </p:spTree>
    <p:extLst>
      <p:ext uri="{BB962C8B-B14F-4D97-AF65-F5344CB8AC3E}">
        <p14:creationId xmlns:p14="http://schemas.microsoft.com/office/powerpoint/2010/main" val="173630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/>
              <a:t>Groeien in wat 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457200">
              <a:defRPr/>
            </a:pPr>
            <a:fld id="{9331019C-3939-5F43-B75D-CFD4E736BA37}" type="slidenum">
              <a:rPr lang="nl-NL"/>
              <a:pPr defTabSz="457200">
                <a:defRPr/>
              </a:pPr>
              <a:t>2</a:t>
            </a:fld>
            <a:endParaRPr lang="nl-NL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2817" y="2144487"/>
            <a:ext cx="9112793" cy="471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0501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457200">
              <a:defRPr/>
            </a:pPr>
            <a:fld id="{9331019C-3939-5F43-B75D-CFD4E736BA37}" type="slidenum">
              <a:rPr lang="nl-NL"/>
              <a:pPr defTabSz="457200">
                <a:defRPr/>
              </a:pPr>
              <a:t>20</a:t>
            </a:fld>
            <a:endParaRPr lang="nl-NL"/>
          </a:p>
        </p:txBody>
      </p:sp>
      <p:sp>
        <p:nvSpPr>
          <p:cNvPr id="7" name="Tijdelijke aanduiding voor inhoud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889140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Afspraken en regels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BE" dirty="0"/>
              <a:t>Hoe gaan wij het werk organiseren? </a:t>
            </a:r>
          </a:p>
          <a:p>
            <a:r>
              <a:rPr lang="nl-BE" dirty="0"/>
              <a:t>Wat voor (team) overleg hebben wij nodig?</a:t>
            </a:r>
          </a:p>
          <a:p>
            <a:r>
              <a:rPr lang="nl-BE" dirty="0"/>
              <a:t>Hoe communiceren wij onderling? </a:t>
            </a:r>
          </a:p>
          <a:p>
            <a:r>
              <a:rPr lang="nl-BE" dirty="0"/>
              <a:t>Hoe nemen wij welke beslissingen ?</a:t>
            </a:r>
          </a:p>
          <a:p>
            <a:r>
              <a:rPr lang="nl-BE" dirty="0"/>
              <a:t>Wat zijn regels en procedures die over teams heen gelden, en waaraan elk team (dus wij ook) zich dient te houden ? </a:t>
            </a:r>
          </a:p>
          <a:p>
            <a:r>
              <a:rPr lang="nl-BE" dirty="0"/>
              <a:t>Welke ondersteunende instrumenten/tools zijn er beschikbaar om ons te helpen ons werk te doen, competenties, vaardigheden en kennis te ontwikkelen ? </a:t>
            </a:r>
          </a:p>
        </p:txBody>
      </p:sp>
      <p:grpSp>
        <p:nvGrpSpPr>
          <p:cNvPr id="4" name="Group 42"/>
          <p:cNvGrpSpPr>
            <a:grpSpLocks noChangeAspect="1"/>
          </p:cNvGrpSpPr>
          <p:nvPr/>
        </p:nvGrpSpPr>
        <p:grpSpPr>
          <a:xfrm>
            <a:off x="9451738" y="92076"/>
            <a:ext cx="1160368" cy="1160368"/>
            <a:chOff x="214282" y="1904723"/>
            <a:chExt cx="3867894" cy="3867894"/>
          </a:xfrm>
        </p:grpSpPr>
        <p:sp>
          <p:nvSpPr>
            <p:cNvPr id="5" name="Oval 4"/>
            <p:cNvSpPr/>
            <p:nvPr/>
          </p:nvSpPr>
          <p:spPr>
            <a:xfrm>
              <a:off x="214282" y="1904723"/>
              <a:ext cx="3867894" cy="386789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FF8900"/>
              </a:solidFill>
            </a:ln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1">
              <a:scrgbClr r="0" g="0" b="0"/>
            </a:lnRef>
            <a:fillRef idx="3">
              <a:scrgbClr r="0" g="0" b="0"/>
            </a:fillRef>
            <a:effectRef idx="2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Oval 5"/>
            <p:cNvSpPr/>
            <p:nvPr/>
          </p:nvSpPr>
          <p:spPr>
            <a:xfrm>
              <a:off x="643940" y="2334382"/>
              <a:ext cx="3008576" cy="3008576"/>
            </a:xfrm>
            <a:prstGeom prst="ellipse">
              <a:avLst/>
            </a:prstGeom>
            <a:solidFill>
              <a:srgbClr val="FFD49F"/>
            </a:solidFill>
            <a:ln>
              <a:solidFill>
                <a:srgbClr val="FFD49F"/>
              </a:solidFill>
            </a:ln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1">
              <a:scrgbClr r="0" g="0" b="0"/>
            </a:lnRef>
            <a:fillRef idx="3">
              <a:scrgbClr r="0" g="0" b="0"/>
            </a:fillRef>
            <a:effectRef idx="2">
              <a:schemeClr val="accent5">
                <a:hueOff val="-7450407"/>
                <a:satOff val="29858"/>
                <a:lumOff val="647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Oval 6"/>
            <p:cNvSpPr/>
            <p:nvPr/>
          </p:nvSpPr>
          <p:spPr>
            <a:xfrm>
              <a:off x="1073599" y="2764040"/>
              <a:ext cx="2149259" cy="2149259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CEE5FA"/>
              </a:solidFill>
            </a:ln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1">
              <a:scrgbClr r="0" g="0" b="0"/>
            </a:lnRef>
            <a:fillRef idx="3">
              <a:scrgbClr r="0" g="0" b="0"/>
            </a:fillRef>
            <a:effectRef idx="2">
              <a:schemeClr val="accent5">
                <a:hueOff val="-4966938"/>
                <a:satOff val="19906"/>
                <a:lumOff val="431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Oval 7"/>
            <p:cNvSpPr/>
            <p:nvPr/>
          </p:nvSpPr>
          <p:spPr>
            <a:xfrm>
              <a:off x="1503580" y="3194021"/>
              <a:ext cx="1289298" cy="128929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73B5F1"/>
              </a:solidFill>
            </a:ln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1">
              <a:scrgbClr r="0" g="0" b="0"/>
            </a:lnRef>
            <a:fillRef idx="3">
              <a:scrgbClr r="0" g="0" b="0"/>
            </a:fillRef>
            <a:effectRef idx="2">
              <a:schemeClr val="accent5">
                <a:hueOff val="-2483469"/>
                <a:satOff val="9953"/>
                <a:lumOff val="2157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1933238" y="3623680"/>
              <a:ext cx="429980" cy="42998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0D4E91"/>
              </a:solidFill>
            </a:ln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1">
              <a:scrgbClr r="0" g="0" b="0"/>
            </a:lnRef>
            <a:fillRef idx="3">
              <a:scrgbClr r="0" g="0" b="0"/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</p:spTree>
    <p:extLst>
      <p:ext uri="{BB962C8B-B14F-4D97-AF65-F5344CB8AC3E}">
        <p14:creationId xmlns:p14="http://schemas.microsoft.com/office/powerpoint/2010/main" val="1388418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/>
              <a:t>Intervisie: het team is goed geregeld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nl-BE" dirty="0"/>
              <a:t>We nemen beslissingen via het werkingsprincipe: iedereen heeft initiatiefrecht mits adviesplicht bij belanghebbenden en experten, maar niet de plicht om het advies te volgen tenzij een principieel bezwaar)</a:t>
            </a:r>
          </a:p>
          <a:p>
            <a:r>
              <a:rPr lang="nl-BE" dirty="0"/>
              <a:t>Goede systemen ondersteunen de samenwerking (planning, dossierbeheer, ...)</a:t>
            </a:r>
          </a:p>
          <a:p>
            <a:r>
              <a:rPr lang="nl-BE" dirty="0"/>
              <a:t>Het team durft anders werken door bestaande werkvormen in vraag te stellen </a:t>
            </a:r>
          </a:p>
          <a:p>
            <a:r>
              <a:rPr lang="nl-BE" dirty="0"/>
              <a:t>Het team heeft zinvol overleg en iedereen is op elkaar afgestemd</a:t>
            </a:r>
          </a:p>
          <a:p>
            <a:r>
              <a:rPr lang="nl-BE" dirty="0"/>
              <a:t>Het team krijgt feedback en is er op uit om continu te verbeteren</a:t>
            </a:r>
          </a:p>
          <a:p>
            <a:r>
              <a:rPr lang="nl-BE" dirty="0"/>
              <a:t>Waar nodig zijn er afspraken om over de teams heen samen te werken (overleg, regels en procedures, …)</a:t>
            </a:r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r>
              <a:rPr lang="nl-NL" sz="3100" dirty="0"/>
              <a:t>1__________2_________3_________4____________5</a:t>
            </a:r>
            <a:endParaRPr lang="nl-BE" sz="3100" dirty="0"/>
          </a:p>
          <a:p>
            <a:pPr marL="0" indent="0">
              <a:buNone/>
            </a:pPr>
            <a:r>
              <a:rPr lang="nl-NL" sz="3100" dirty="0"/>
              <a:t>Uiterst ontevreden								uiterst tevreden</a:t>
            </a:r>
            <a:endParaRPr lang="nl-BE" sz="3100" dirty="0"/>
          </a:p>
          <a:p>
            <a:pPr marL="0" indent="0">
              <a:buNone/>
            </a:pPr>
            <a:endParaRPr lang="nl-BE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457200">
              <a:defRPr/>
            </a:pPr>
            <a:fld id="{9331019C-3939-5F43-B75D-CFD4E736BA37}" type="slidenum">
              <a:rPr lang="nl-NL"/>
              <a:pPr defTabSz="457200">
                <a:defRPr/>
              </a:pPr>
              <a:t>22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104875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457200">
              <a:defRPr/>
            </a:pPr>
            <a:fld id="{9331019C-3939-5F43-B75D-CFD4E736BA37}" type="slidenum">
              <a:rPr lang="nl-NL"/>
              <a:pPr defTabSz="457200">
                <a:defRPr/>
              </a:pPr>
              <a:t>23</a:t>
            </a:fld>
            <a:endParaRPr lang="nl-NL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2486" y="1073799"/>
            <a:ext cx="9145515" cy="557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6825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457200">
              <a:defRPr/>
            </a:pPr>
            <a:fld id="{9331019C-3939-5F43-B75D-CFD4E736BA37}" type="slidenum">
              <a:rPr lang="nl-NL"/>
              <a:pPr defTabSz="457200">
                <a:defRPr/>
              </a:pPr>
              <a:t>24</a:t>
            </a:fld>
            <a:endParaRPr lang="nl-NL"/>
          </a:p>
        </p:txBody>
      </p:sp>
      <p:sp>
        <p:nvSpPr>
          <p:cNvPr id="4" name="Rectangle 3"/>
          <p:cNvSpPr/>
          <p:nvPr/>
        </p:nvSpPr>
        <p:spPr>
          <a:xfrm>
            <a:off x="2056185" y="2902884"/>
            <a:ext cx="737223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nl-BE" sz="4400" b="1" dirty="0">
                <a:solidFill>
                  <a:srgbClr val="0D4E91"/>
                </a:solidFill>
                <a:latin typeface="Bradley Hand ITC" panose="03070402050302030203" pitchFamily="66" charset="0"/>
                <a:cs typeface="Arial" pitchFamily="34" charset="0"/>
              </a:rPr>
              <a:t>5. Persoonlijke relaties</a:t>
            </a:r>
          </a:p>
        </p:txBody>
      </p:sp>
      <p:grpSp>
        <p:nvGrpSpPr>
          <p:cNvPr id="6" name="Group 42"/>
          <p:cNvGrpSpPr>
            <a:grpSpLocks noChangeAspect="1"/>
          </p:cNvGrpSpPr>
          <p:nvPr/>
        </p:nvGrpSpPr>
        <p:grpSpPr>
          <a:xfrm>
            <a:off x="8972551" y="61594"/>
            <a:ext cx="1648119" cy="1648119"/>
            <a:chOff x="214282" y="1904723"/>
            <a:chExt cx="3867894" cy="3867894"/>
          </a:xfrm>
        </p:grpSpPr>
        <p:sp>
          <p:nvSpPr>
            <p:cNvPr id="7" name="Oval 6"/>
            <p:cNvSpPr/>
            <p:nvPr/>
          </p:nvSpPr>
          <p:spPr>
            <a:xfrm>
              <a:off x="214282" y="1904723"/>
              <a:ext cx="3867894" cy="386789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FF8900"/>
              </a:solidFill>
            </a:ln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1">
              <a:scrgbClr r="0" g="0" b="0"/>
            </a:lnRef>
            <a:fillRef idx="3">
              <a:scrgbClr r="0" g="0" b="0"/>
            </a:fillRef>
            <a:effectRef idx="2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Oval 7"/>
            <p:cNvSpPr/>
            <p:nvPr/>
          </p:nvSpPr>
          <p:spPr>
            <a:xfrm>
              <a:off x="643940" y="2334382"/>
              <a:ext cx="3008576" cy="300857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FFD49F"/>
              </a:solidFill>
            </a:ln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1">
              <a:scrgbClr r="0" g="0" b="0"/>
            </a:lnRef>
            <a:fillRef idx="3">
              <a:scrgbClr r="0" g="0" b="0"/>
            </a:fillRef>
            <a:effectRef idx="2">
              <a:schemeClr val="accent5">
                <a:hueOff val="-7450407"/>
                <a:satOff val="29858"/>
                <a:lumOff val="647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1073599" y="2764040"/>
              <a:ext cx="2149259" cy="2149259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CEE5FA"/>
              </a:solidFill>
            </a:ln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1">
              <a:scrgbClr r="0" g="0" b="0"/>
            </a:lnRef>
            <a:fillRef idx="3">
              <a:scrgbClr r="0" g="0" b="0"/>
            </a:fillRef>
            <a:effectRef idx="2">
              <a:schemeClr val="accent5">
                <a:hueOff val="-4966938"/>
                <a:satOff val="19906"/>
                <a:lumOff val="431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1503580" y="3194021"/>
              <a:ext cx="1289298" cy="1289298"/>
            </a:xfrm>
            <a:prstGeom prst="ellipse">
              <a:avLst/>
            </a:prstGeom>
            <a:solidFill>
              <a:srgbClr val="73B5F1"/>
            </a:solidFill>
            <a:ln>
              <a:solidFill>
                <a:srgbClr val="73B5F1"/>
              </a:solidFill>
            </a:ln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1">
              <a:scrgbClr r="0" g="0" b="0"/>
            </a:lnRef>
            <a:fillRef idx="3">
              <a:scrgbClr r="0" g="0" b="0"/>
            </a:fillRef>
            <a:effectRef idx="2">
              <a:schemeClr val="accent5">
                <a:hueOff val="-2483469"/>
                <a:satOff val="9953"/>
                <a:lumOff val="2157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1933238" y="3623680"/>
              <a:ext cx="429980" cy="42998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0D4E91"/>
              </a:solidFill>
            </a:ln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1">
              <a:scrgbClr r="0" g="0" b="0"/>
            </a:lnRef>
            <a:fillRef idx="3">
              <a:scrgbClr r="0" g="0" b="0"/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</p:spTree>
    <p:extLst>
      <p:ext uri="{BB962C8B-B14F-4D97-AF65-F5344CB8AC3E}">
        <p14:creationId xmlns:p14="http://schemas.microsoft.com/office/powerpoint/2010/main" val="41855752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Persoonlijke relaties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dirty="0"/>
              <a:t>Hoe goed kennen we elkaar, zodat we ieders sterktes kunnen inzetten en elkaar leren begrijpen? </a:t>
            </a:r>
          </a:p>
          <a:p>
            <a:r>
              <a:rPr lang="nl-BE" dirty="0"/>
              <a:t>Wat is onze leefregel waar wij ons aan willen houden? </a:t>
            </a:r>
          </a:p>
          <a:p>
            <a:r>
              <a:rPr lang="nl-BE" dirty="0"/>
              <a:t>Hoe geven wij elkaar feedback? </a:t>
            </a:r>
          </a:p>
          <a:p>
            <a:r>
              <a:rPr lang="nl-BE" dirty="0"/>
              <a:t>Hoe kunnen wij conflicten in ons voordeel gebruiken? </a:t>
            </a:r>
          </a:p>
        </p:txBody>
      </p:sp>
      <p:grpSp>
        <p:nvGrpSpPr>
          <p:cNvPr id="4" name="Group 42"/>
          <p:cNvGrpSpPr>
            <a:grpSpLocks noChangeAspect="1"/>
          </p:cNvGrpSpPr>
          <p:nvPr/>
        </p:nvGrpSpPr>
        <p:grpSpPr>
          <a:xfrm>
            <a:off x="9374503" y="92076"/>
            <a:ext cx="1160368" cy="1160368"/>
            <a:chOff x="214282" y="1904723"/>
            <a:chExt cx="3867894" cy="3867894"/>
          </a:xfrm>
        </p:grpSpPr>
        <p:sp>
          <p:nvSpPr>
            <p:cNvPr id="5" name="Oval 4"/>
            <p:cNvSpPr/>
            <p:nvPr/>
          </p:nvSpPr>
          <p:spPr>
            <a:xfrm>
              <a:off x="214282" y="1904723"/>
              <a:ext cx="3867894" cy="3867894"/>
            </a:xfrm>
            <a:prstGeom prst="ellipse">
              <a:avLst/>
            </a:prstGeom>
            <a:solidFill>
              <a:srgbClr val="FF8900"/>
            </a:solidFill>
            <a:ln>
              <a:solidFill>
                <a:srgbClr val="FF8900"/>
              </a:solidFill>
            </a:ln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1">
              <a:scrgbClr r="0" g="0" b="0"/>
            </a:lnRef>
            <a:fillRef idx="3">
              <a:scrgbClr r="0" g="0" b="0"/>
            </a:fillRef>
            <a:effectRef idx="2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Oval 5"/>
            <p:cNvSpPr/>
            <p:nvPr/>
          </p:nvSpPr>
          <p:spPr>
            <a:xfrm>
              <a:off x="643940" y="2334382"/>
              <a:ext cx="3008576" cy="300857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FFD49F"/>
              </a:solidFill>
            </a:ln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1">
              <a:scrgbClr r="0" g="0" b="0"/>
            </a:lnRef>
            <a:fillRef idx="3">
              <a:scrgbClr r="0" g="0" b="0"/>
            </a:fillRef>
            <a:effectRef idx="2">
              <a:schemeClr val="accent5">
                <a:hueOff val="-7450407"/>
                <a:satOff val="29858"/>
                <a:lumOff val="647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Oval 6"/>
            <p:cNvSpPr/>
            <p:nvPr/>
          </p:nvSpPr>
          <p:spPr>
            <a:xfrm>
              <a:off x="1073599" y="2764040"/>
              <a:ext cx="2149259" cy="2149259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CEE5FA"/>
              </a:solidFill>
            </a:ln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1">
              <a:scrgbClr r="0" g="0" b="0"/>
            </a:lnRef>
            <a:fillRef idx="3">
              <a:scrgbClr r="0" g="0" b="0"/>
            </a:fillRef>
            <a:effectRef idx="2">
              <a:schemeClr val="accent5">
                <a:hueOff val="-4966938"/>
                <a:satOff val="19906"/>
                <a:lumOff val="431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Oval 7"/>
            <p:cNvSpPr/>
            <p:nvPr/>
          </p:nvSpPr>
          <p:spPr>
            <a:xfrm>
              <a:off x="1503580" y="3194021"/>
              <a:ext cx="1289298" cy="128929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73B5F1"/>
              </a:solidFill>
            </a:ln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1">
              <a:scrgbClr r="0" g="0" b="0"/>
            </a:lnRef>
            <a:fillRef idx="3">
              <a:scrgbClr r="0" g="0" b="0"/>
            </a:fillRef>
            <a:effectRef idx="2">
              <a:schemeClr val="accent5">
                <a:hueOff val="-2483469"/>
                <a:satOff val="9953"/>
                <a:lumOff val="2157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1933238" y="3623680"/>
              <a:ext cx="429980" cy="42998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0D4E91"/>
              </a:solidFill>
            </a:ln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1">
              <a:scrgbClr r="0" g="0" b="0"/>
            </a:lnRef>
            <a:fillRef idx="3">
              <a:scrgbClr r="0" g="0" b="0"/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</p:spTree>
    <p:extLst>
      <p:ext uri="{BB962C8B-B14F-4D97-AF65-F5344CB8AC3E}">
        <p14:creationId xmlns:p14="http://schemas.microsoft.com/office/powerpoint/2010/main" val="4218134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/>
              <a:t>Intervisie: ons team werkt veilig en professioneel samen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nl-BE" dirty="0"/>
              <a:t>Spanningen in het team zijn niet bedreigend maar zijn opportuniteiten om goede afspraken te maken</a:t>
            </a:r>
          </a:p>
          <a:p>
            <a:r>
              <a:rPr lang="nl-BE" dirty="0"/>
              <a:t>Diversiteit en authenticiteit wordt in ons team gewaardeerd</a:t>
            </a:r>
          </a:p>
          <a:p>
            <a:r>
              <a:rPr lang="nl-BE" dirty="0"/>
              <a:t>In ons team ondersteunen we elkaar professioneel maar ook persoonlijk</a:t>
            </a:r>
          </a:p>
          <a:p>
            <a:r>
              <a:rPr lang="nl-BE" dirty="0"/>
              <a:t>In ons team spreken we over (on)gewenst gedrag, bespreken wij het, maken wij afspraken en spreken wij elkaar hierover aan</a:t>
            </a:r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r>
              <a:rPr lang="nl-NL" sz="3100" dirty="0"/>
              <a:t>1__________2_________3_________4____________5</a:t>
            </a:r>
            <a:endParaRPr lang="nl-BE" sz="3100" dirty="0"/>
          </a:p>
          <a:p>
            <a:pPr marL="0" indent="0">
              <a:buNone/>
            </a:pPr>
            <a:r>
              <a:rPr lang="nl-NL" sz="3100" dirty="0"/>
              <a:t>Uiterst ontevreden								uiterst tevreden</a:t>
            </a:r>
            <a:endParaRPr lang="nl-BE" sz="3100" dirty="0"/>
          </a:p>
          <a:p>
            <a:pPr marL="0" indent="0">
              <a:buNone/>
            </a:pPr>
            <a:endParaRPr lang="nl-BE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457200">
              <a:defRPr/>
            </a:pPr>
            <a:fld id="{9331019C-3939-5F43-B75D-CFD4E736BA37}" type="slidenum">
              <a:rPr lang="nl-NL"/>
              <a:pPr defTabSz="457200">
                <a:defRPr/>
              </a:pPr>
              <a:t>26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50514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Ogers are like onions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457200"/>
            <a:fld id="{9331019C-3939-5F43-B75D-CFD4E736BA37}" type="slidenum">
              <a:rPr lang="nl-NL"/>
              <a:pPr defTabSz="457200"/>
              <a:t>27</a:t>
            </a:fld>
            <a:endParaRPr lang="nl-NL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304433"/>
            <a:ext cx="9144000" cy="51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7647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Teams are like onions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457200"/>
            <a:fld id="{9331019C-3939-5F43-B75D-CFD4E736BA37}" type="slidenum">
              <a:rPr lang="nl-NL"/>
              <a:pPr defTabSz="457200"/>
              <a:t>28</a:t>
            </a:fld>
            <a:endParaRPr lang="nl-NL"/>
          </a:p>
        </p:txBody>
      </p:sp>
      <p:pic>
        <p:nvPicPr>
          <p:cNvPr id="6" name="Picture 5" descr="3d people - human character, person with different professions. Doctor, policeman, businessman, engineer, fireman. 3d render Stock Photo - 14802060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407307" y="3763354"/>
            <a:ext cx="1780488" cy="130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712391" y="4733569"/>
            <a:ext cx="1170320" cy="117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650270" y="5716226"/>
            <a:ext cx="1294562" cy="1225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42"/>
          <p:cNvGrpSpPr/>
          <p:nvPr/>
        </p:nvGrpSpPr>
        <p:grpSpPr>
          <a:xfrm>
            <a:off x="6407571" y="1857364"/>
            <a:ext cx="3867894" cy="3867894"/>
            <a:chOff x="214282" y="1904723"/>
            <a:chExt cx="3867894" cy="3867894"/>
          </a:xfrm>
        </p:grpSpPr>
        <p:sp>
          <p:nvSpPr>
            <p:cNvPr id="11" name="Oval 10"/>
            <p:cNvSpPr/>
            <p:nvPr/>
          </p:nvSpPr>
          <p:spPr>
            <a:xfrm>
              <a:off x="214282" y="1904723"/>
              <a:ext cx="3867894" cy="3867894"/>
            </a:xfrm>
            <a:prstGeom prst="ellipse">
              <a:avLst/>
            </a:prstGeom>
            <a:solidFill>
              <a:srgbClr val="FF8900"/>
            </a:solidFill>
            <a:ln>
              <a:solidFill>
                <a:srgbClr val="FF8900"/>
              </a:solidFill>
            </a:ln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1">
              <a:scrgbClr r="0" g="0" b="0"/>
            </a:lnRef>
            <a:fillRef idx="3">
              <a:scrgbClr r="0" g="0" b="0"/>
            </a:fillRef>
            <a:effectRef idx="2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43940" y="2334382"/>
              <a:ext cx="3008576" cy="3008576"/>
            </a:xfrm>
            <a:prstGeom prst="ellipse">
              <a:avLst/>
            </a:prstGeom>
            <a:solidFill>
              <a:srgbClr val="FFD49F"/>
            </a:solidFill>
            <a:ln>
              <a:solidFill>
                <a:srgbClr val="FFD49F"/>
              </a:solidFill>
            </a:ln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1">
              <a:scrgbClr r="0" g="0" b="0"/>
            </a:lnRef>
            <a:fillRef idx="3">
              <a:scrgbClr r="0" g="0" b="0"/>
            </a:fillRef>
            <a:effectRef idx="2">
              <a:schemeClr val="accent5">
                <a:hueOff val="-7450407"/>
                <a:satOff val="29858"/>
                <a:lumOff val="647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1073599" y="2764040"/>
              <a:ext cx="2149259" cy="2149259"/>
            </a:xfrm>
            <a:prstGeom prst="ellipse">
              <a:avLst/>
            </a:prstGeom>
            <a:solidFill>
              <a:srgbClr val="CEE5FA"/>
            </a:solidFill>
            <a:ln>
              <a:solidFill>
                <a:srgbClr val="CEE5FA"/>
              </a:solidFill>
            </a:ln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1">
              <a:scrgbClr r="0" g="0" b="0"/>
            </a:lnRef>
            <a:fillRef idx="3">
              <a:scrgbClr r="0" g="0" b="0"/>
            </a:fillRef>
            <a:effectRef idx="2">
              <a:schemeClr val="accent5">
                <a:hueOff val="-4966938"/>
                <a:satOff val="19906"/>
                <a:lumOff val="431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503580" y="3194021"/>
              <a:ext cx="1289298" cy="1289298"/>
            </a:xfrm>
            <a:prstGeom prst="ellipse">
              <a:avLst/>
            </a:prstGeom>
            <a:solidFill>
              <a:srgbClr val="73B5F1"/>
            </a:solidFill>
            <a:ln>
              <a:solidFill>
                <a:srgbClr val="73B5F1"/>
              </a:solidFill>
            </a:ln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1">
              <a:scrgbClr r="0" g="0" b="0"/>
            </a:lnRef>
            <a:fillRef idx="3">
              <a:scrgbClr r="0" g="0" b="0"/>
            </a:fillRef>
            <a:effectRef idx="2">
              <a:schemeClr val="accent5">
                <a:hueOff val="-2483469"/>
                <a:satOff val="9953"/>
                <a:lumOff val="2157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933238" y="3623680"/>
              <a:ext cx="429980" cy="429980"/>
            </a:xfrm>
            <a:prstGeom prst="ellipse">
              <a:avLst/>
            </a:prstGeom>
            <a:solidFill>
              <a:srgbClr val="0D4E91"/>
            </a:solidFill>
            <a:ln>
              <a:solidFill>
                <a:srgbClr val="0D4E91"/>
              </a:solidFill>
            </a:ln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1">
              <a:scrgbClr r="0" g="0" b="0"/>
            </a:lnRef>
            <a:fillRef idx="3">
              <a:scrgbClr r="0" g="0" b="0"/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sp>
        <p:nvSpPr>
          <p:cNvPr id="16" name="Straight Connector 15"/>
          <p:cNvSpPr/>
          <p:nvPr/>
        </p:nvSpPr>
        <p:spPr>
          <a:xfrm rot="16200000" flipV="1">
            <a:off x="6086100" y="1535893"/>
            <a:ext cx="1928826" cy="2571768"/>
          </a:xfrm>
          <a:prstGeom prst="line">
            <a:avLst/>
          </a:prstGeom>
          <a:ln>
            <a:solidFill>
              <a:srgbClr val="7F7F7F"/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127000" prstMaterial="matte"/>
        </p:spPr>
        <p:style>
          <a:lnRef idx="2">
            <a:schemeClr val="accent5">
              <a:tint val="50000"/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Straight Connector 16"/>
          <p:cNvSpPr/>
          <p:nvPr/>
        </p:nvSpPr>
        <p:spPr>
          <a:xfrm rot="16200000" flipV="1">
            <a:off x="6503062" y="2366208"/>
            <a:ext cx="1108069" cy="2558602"/>
          </a:xfrm>
          <a:prstGeom prst="line">
            <a:avLst/>
          </a:prstGeom>
          <a:ln>
            <a:solidFill>
              <a:srgbClr val="7F7F7F"/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127000" prstMaterial="matte"/>
        </p:spPr>
        <p:style>
          <a:lnRef idx="2">
            <a:schemeClr val="accent5">
              <a:tint val="50000"/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Straight Connector 17"/>
          <p:cNvSpPr/>
          <p:nvPr/>
        </p:nvSpPr>
        <p:spPr>
          <a:xfrm rot="16200000" flipV="1">
            <a:off x="6941530" y="3252231"/>
            <a:ext cx="360843" cy="2428892"/>
          </a:xfrm>
          <a:prstGeom prst="line">
            <a:avLst/>
          </a:prstGeom>
          <a:ln>
            <a:solidFill>
              <a:srgbClr val="7F7F7F"/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127000" prstMaterial="matte"/>
        </p:spPr>
        <p:style>
          <a:lnRef idx="2">
            <a:schemeClr val="accent5">
              <a:tint val="50000"/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9" name="Straight Connector 18"/>
          <p:cNvSpPr/>
          <p:nvPr/>
        </p:nvSpPr>
        <p:spPr>
          <a:xfrm rot="16200000" flipH="1" flipV="1">
            <a:off x="7120837" y="3950713"/>
            <a:ext cx="73667" cy="2357454"/>
          </a:xfrm>
          <a:prstGeom prst="line">
            <a:avLst/>
          </a:prstGeom>
          <a:ln>
            <a:solidFill>
              <a:srgbClr val="7F7F7F"/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127000" prstMaterial="matte"/>
        </p:spPr>
        <p:style>
          <a:lnRef idx="2">
            <a:schemeClr val="accent5">
              <a:tint val="50000"/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0" name="Straight Connector 19"/>
          <p:cNvSpPr/>
          <p:nvPr/>
        </p:nvSpPr>
        <p:spPr>
          <a:xfrm rot="16200000" flipH="1" flipV="1">
            <a:off x="6599433" y="4594460"/>
            <a:ext cx="830722" cy="2643206"/>
          </a:xfrm>
          <a:prstGeom prst="line">
            <a:avLst/>
          </a:prstGeom>
          <a:ln>
            <a:solidFill>
              <a:srgbClr val="7F7F7F"/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127000" prstMaterial="matte"/>
        </p:spPr>
        <p:style>
          <a:lnRef idx="2">
            <a:schemeClr val="accent5">
              <a:tint val="50000"/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1" name="Rectangle 20"/>
          <p:cNvSpPr/>
          <p:nvPr/>
        </p:nvSpPr>
        <p:spPr>
          <a:xfrm>
            <a:off x="2438413" y="1508048"/>
            <a:ext cx="1978450" cy="68281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0688" tIns="30480" rIns="30480" bIns="30480" numCol="1" spcCol="1270" anchor="ctr" anchorCtr="0">
            <a:noAutofit/>
          </a:bodyPr>
          <a:lstStyle/>
          <a:p>
            <a:pPr algn="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l-BE" b="1" dirty="0">
                <a:solidFill>
                  <a:srgbClr val="0D4E91"/>
                </a:solidFill>
                <a:latin typeface="Arial" pitchFamily="34" charset="0"/>
                <a:cs typeface="Arial" pitchFamily="34" charset="0"/>
              </a:rPr>
              <a:t>Opdracht - Missie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304395" y="4040990"/>
            <a:ext cx="3174350" cy="68281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0688" tIns="30480" rIns="30480" bIns="30480" numCol="1" spcCol="1270" anchor="ctr" anchorCtr="0">
            <a:noAutofit/>
          </a:bodyPr>
          <a:lstStyle/>
          <a:p>
            <a:pPr algn="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l-BE" b="1" dirty="0">
                <a:solidFill>
                  <a:srgbClr val="0D4E91"/>
                </a:solidFill>
                <a:latin typeface="Arial" pitchFamily="34" charset="0"/>
                <a:cs typeface="Arial" pitchFamily="34" charset="0"/>
              </a:rPr>
              <a:t>Rollen en</a:t>
            </a:r>
          </a:p>
          <a:p>
            <a:pPr algn="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l-BE" b="1" dirty="0">
                <a:solidFill>
                  <a:srgbClr val="0D4E91"/>
                </a:solidFill>
                <a:latin typeface="Arial" pitchFamily="34" charset="0"/>
                <a:cs typeface="Arial" pitchFamily="34" charset="0"/>
              </a:rPr>
              <a:t>Verwachtingen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304395" y="2798739"/>
            <a:ext cx="3174350" cy="68281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0688" tIns="30480" rIns="30480" bIns="30480" numCol="1" spcCol="1270" anchor="ctr" anchorCtr="0">
            <a:noAutofit/>
          </a:bodyPr>
          <a:lstStyle/>
          <a:p>
            <a:pPr algn="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l-BE" b="1" dirty="0">
                <a:solidFill>
                  <a:srgbClr val="0D4E91"/>
                </a:solidFill>
                <a:latin typeface="Arial" pitchFamily="34" charset="0"/>
                <a:cs typeface="Arial" pitchFamily="34" charset="0"/>
              </a:rPr>
              <a:t>Prioriteiten -  </a:t>
            </a:r>
          </a:p>
          <a:p>
            <a:pPr algn="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l-BE" b="1" dirty="0">
                <a:solidFill>
                  <a:srgbClr val="0D4E91"/>
                </a:solidFill>
                <a:latin typeface="Arial" pitchFamily="34" charset="0"/>
                <a:cs typeface="Arial" pitchFamily="34" charset="0"/>
              </a:rPr>
              <a:t>Ambities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304395" y="4989275"/>
            <a:ext cx="3174350" cy="68281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0688" tIns="30480" rIns="30480" bIns="30480" numCol="1" spcCol="1270" anchor="ctr" anchorCtr="0">
            <a:noAutofit/>
          </a:bodyPr>
          <a:lstStyle/>
          <a:p>
            <a:pPr algn="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l-BE" b="1" dirty="0">
                <a:solidFill>
                  <a:srgbClr val="0D4E91"/>
                </a:solidFill>
                <a:latin typeface="Arial" pitchFamily="34" charset="0"/>
                <a:cs typeface="Arial" pitchFamily="34" charset="0"/>
              </a:rPr>
              <a:t>Afspraken en</a:t>
            </a:r>
          </a:p>
          <a:p>
            <a:pPr algn="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l-BE" b="1" dirty="0">
                <a:solidFill>
                  <a:srgbClr val="0D4E91"/>
                </a:solidFill>
                <a:latin typeface="Arial" pitchFamily="34" charset="0"/>
                <a:cs typeface="Arial" pitchFamily="34" charset="0"/>
              </a:rPr>
              <a:t>Regels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304395" y="5990018"/>
            <a:ext cx="3174350" cy="68281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0688" tIns="30480" rIns="30480" bIns="30480" numCol="1" spcCol="1270" anchor="ctr" anchorCtr="0">
            <a:noAutofit/>
          </a:bodyPr>
          <a:lstStyle/>
          <a:p>
            <a:pPr algn="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l-BE" b="1" dirty="0">
                <a:solidFill>
                  <a:srgbClr val="0D4E91"/>
                </a:solidFill>
                <a:latin typeface="Arial" pitchFamily="34" charset="0"/>
                <a:cs typeface="Arial" pitchFamily="34" charset="0"/>
              </a:rPr>
              <a:t>Persoonlijke</a:t>
            </a:r>
            <a:br>
              <a:rPr lang="nl-BE" b="1" dirty="0">
                <a:solidFill>
                  <a:srgbClr val="0D4E91"/>
                </a:solidFill>
                <a:latin typeface="Arial" pitchFamily="34" charset="0"/>
                <a:cs typeface="Arial" pitchFamily="34" charset="0"/>
              </a:rPr>
            </a:br>
            <a:r>
              <a:rPr lang="nl-BE" b="1" dirty="0">
                <a:solidFill>
                  <a:srgbClr val="0D4E91"/>
                </a:solidFill>
                <a:latin typeface="Arial" pitchFamily="34" charset="0"/>
                <a:cs typeface="Arial" pitchFamily="34" charset="0"/>
              </a:rPr>
              <a:t>Relaties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3066" y="1283789"/>
            <a:ext cx="1098102" cy="109810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17125" y="2247312"/>
            <a:ext cx="2021391" cy="1516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529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sz="7200" dirty="0">
                <a:latin typeface="Bradley Hand ITC" panose="03070402050302030203" pitchFamily="66" charset="0"/>
              </a:rPr>
              <a:t>Dat charter, formaliseren?</a:t>
            </a:r>
            <a:r>
              <a:rPr lang="nl-BE" dirty="0">
                <a:latin typeface="Bradley Hand ITC" panose="03070402050302030203" pitchFamily="66" charset="0"/>
              </a:rPr>
              <a:t/>
            </a:r>
            <a:br>
              <a:rPr lang="nl-BE" dirty="0">
                <a:latin typeface="Bradley Hand ITC" panose="03070402050302030203" pitchFamily="66" charset="0"/>
              </a:rPr>
            </a:br>
            <a:r>
              <a:rPr lang="nl-BE" dirty="0">
                <a:latin typeface="Bradley Hand ITC" panose="03070402050302030203" pitchFamily="66" charset="0"/>
              </a:rPr>
              <a:t/>
            </a:r>
            <a:br>
              <a:rPr lang="nl-BE" dirty="0">
                <a:latin typeface="Bradley Hand ITC" panose="03070402050302030203" pitchFamily="66" charset="0"/>
              </a:rPr>
            </a:br>
            <a:r>
              <a:rPr lang="nl-BE" dirty="0">
                <a:latin typeface="Bradley Hand ITC" panose="03070402050302030203" pitchFamily="66" charset="0"/>
              </a:rPr>
              <a:t> ja of neen </a:t>
            </a:r>
            <a:br>
              <a:rPr lang="nl-BE" dirty="0">
                <a:latin typeface="Bradley Hand ITC" panose="03070402050302030203" pitchFamily="66" charset="0"/>
              </a:rPr>
            </a:b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534400" y="6356351"/>
            <a:ext cx="2133600" cy="365125"/>
          </a:xfrm>
        </p:spPr>
        <p:txBody>
          <a:bodyPr/>
          <a:lstStyle/>
          <a:p>
            <a:pPr defTabSz="457200"/>
            <a:fld id="{9331019C-3939-5F43-B75D-CFD4E736BA37}" type="slidenum">
              <a:rPr lang="nl-NL"/>
              <a:pPr defTabSz="457200"/>
              <a:t>29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54329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rc 20"/>
          <p:cNvSpPr/>
          <p:nvPr/>
        </p:nvSpPr>
        <p:spPr>
          <a:xfrm rot="1143055">
            <a:off x="4742483" y="2587020"/>
            <a:ext cx="1079106" cy="6995951"/>
          </a:xfrm>
          <a:prstGeom prst="arc">
            <a:avLst/>
          </a:prstGeom>
          <a:ln w="762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nl-NL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Teardrop 10"/>
          <p:cNvSpPr/>
          <p:nvPr/>
        </p:nvSpPr>
        <p:spPr>
          <a:xfrm flipH="1">
            <a:off x="6567263" y="2814514"/>
            <a:ext cx="2212961" cy="1785539"/>
          </a:xfrm>
          <a:prstGeom prst="teardrop">
            <a:avLst/>
          </a:prstGeom>
          <a:effectLst>
            <a:outerShdw blurRad="3429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 defTabSz="457200">
              <a:defRPr/>
            </a:pPr>
            <a:endParaRPr lang="nl-NL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Teardrop 11"/>
          <p:cNvSpPr/>
          <p:nvPr/>
        </p:nvSpPr>
        <p:spPr>
          <a:xfrm flipH="1" flipV="1">
            <a:off x="6567263" y="924582"/>
            <a:ext cx="2212961" cy="1785539"/>
          </a:xfrm>
          <a:prstGeom prst="teardrop">
            <a:avLst/>
          </a:prstGeom>
          <a:effectLst>
            <a:outerShdw blurRad="3429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 defTabSz="457200">
              <a:defRPr/>
            </a:pPr>
            <a:endParaRPr lang="nl-NL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03868" y="1373417"/>
            <a:ext cx="19918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nl-NL" sz="1600" b="1" dirty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Resultaatgericht werken</a:t>
            </a:r>
          </a:p>
          <a:p>
            <a:pPr defTabSz="457200">
              <a:defRPr/>
            </a:pPr>
            <a:r>
              <a:rPr lang="nl-NL" sz="1200" b="1" dirty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(ondernemerschap)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982604" y="3400795"/>
            <a:ext cx="1904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nl-NL" sz="1600" b="1" dirty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Zelfstandig</a:t>
            </a:r>
          </a:p>
          <a:p>
            <a:pPr defTabSz="457200">
              <a:defRPr/>
            </a:pPr>
            <a:r>
              <a:rPr lang="nl-NL" sz="1600" b="1" dirty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organiseren</a:t>
            </a:r>
          </a:p>
        </p:txBody>
      </p:sp>
      <p:sp>
        <p:nvSpPr>
          <p:cNvPr id="23" name="Teardrop 22"/>
          <p:cNvSpPr/>
          <p:nvPr/>
        </p:nvSpPr>
        <p:spPr>
          <a:xfrm>
            <a:off x="4224354" y="2814515"/>
            <a:ext cx="2212961" cy="1785539"/>
          </a:xfrm>
          <a:prstGeom prst="teardrop">
            <a:avLst/>
          </a:prstGeom>
          <a:effectLst>
            <a:outerShdw blurRad="3429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 defTabSz="457200">
              <a:defRPr/>
            </a:pPr>
            <a:endParaRPr lang="nl-NL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" name="Teardrop 23"/>
          <p:cNvSpPr/>
          <p:nvPr/>
        </p:nvSpPr>
        <p:spPr>
          <a:xfrm flipV="1">
            <a:off x="4224355" y="924582"/>
            <a:ext cx="2212961" cy="1785538"/>
          </a:xfrm>
          <a:prstGeom prst="teardrop">
            <a:avLst/>
          </a:prstGeom>
          <a:effectLst>
            <a:outerShdw blurRad="3429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 defTabSz="457200">
              <a:defRPr/>
            </a:pPr>
            <a:endParaRPr lang="nl-NL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441372" y="3414898"/>
            <a:ext cx="17830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>
              <a:defRPr/>
            </a:pPr>
            <a:r>
              <a:rPr lang="nl-NL" sz="1600" b="1" dirty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Verbonden samenwerken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157657" y="1378818"/>
            <a:ext cx="18266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>
              <a:defRPr/>
            </a:pPr>
            <a:r>
              <a:rPr lang="nl-NL" sz="1600" b="1" dirty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Vakmanschap ontwikkelen</a:t>
            </a:r>
          </a:p>
          <a:p>
            <a:pPr algn="r" defTabSz="457200">
              <a:defRPr/>
            </a:pPr>
            <a:r>
              <a:rPr lang="nl-NL" sz="1200" b="1" dirty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(procesbeheersing)</a:t>
            </a:r>
          </a:p>
        </p:txBody>
      </p:sp>
    </p:spTree>
    <p:extLst>
      <p:ext uri="{BB962C8B-B14F-4D97-AF65-F5344CB8AC3E}">
        <p14:creationId xmlns:p14="http://schemas.microsoft.com/office/powerpoint/2010/main" val="8976084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981200" y="288165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nl-BE" sz="7200" dirty="0">
                <a:latin typeface="Bradley Hand ITC" panose="03070402050302030203" pitchFamily="66" charset="0"/>
              </a:rPr>
              <a:t>Regel: als het niet vanzelf komt</a:t>
            </a:r>
            <a:r>
              <a:rPr lang="is-IS" sz="7200" dirty="0">
                <a:latin typeface="Bradley Hand ITC" panose="03070402050302030203" pitchFamily="66" charset="0"/>
              </a:rPr>
              <a:t>…</a:t>
            </a:r>
            <a:r>
              <a:rPr lang="nl-BE" dirty="0">
                <a:latin typeface="Bradley Hand ITC" panose="03070402050302030203" pitchFamily="66" charset="0"/>
              </a:rPr>
              <a:t/>
            </a:r>
            <a:br>
              <a:rPr lang="nl-BE" dirty="0">
                <a:latin typeface="Bradley Hand ITC" panose="03070402050302030203" pitchFamily="66" charset="0"/>
              </a:rPr>
            </a:b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9331019C-3939-5F43-B75D-CFD4E736BA37}" type="slidenum">
              <a:rPr lang="nl-NL"/>
              <a:pPr defTabSz="457200"/>
              <a:t>30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890817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Groeiproces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457200">
              <a:defRPr/>
            </a:pPr>
            <a:fld id="{9331019C-3939-5F43-B75D-CFD4E736BA37}" type="slidenum">
              <a:rPr lang="nl-NL"/>
              <a:pPr defTabSz="457200">
                <a:defRPr/>
              </a:pPr>
              <a:t>4</a:t>
            </a:fld>
            <a:endParaRPr lang="nl-NL"/>
          </a:p>
        </p:txBody>
      </p:sp>
      <p:cxnSp>
        <p:nvCxnSpPr>
          <p:cNvPr id="8" name="Straight Connector 7"/>
          <p:cNvCxnSpPr/>
          <p:nvPr/>
        </p:nvCxnSpPr>
        <p:spPr>
          <a:xfrm>
            <a:off x="1905001" y="6126163"/>
            <a:ext cx="8175171" cy="0"/>
          </a:xfrm>
          <a:prstGeom prst="line">
            <a:avLst/>
          </a:prstGeom>
          <a:ln w="762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9280" y="2040767"/>
            <a:ext cx="3877720" cy="420049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1468" y="4691743"/>
            <a:ext cx="1430448" cy="1549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2071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1960880" y="1917065"/>
            <a:ext cx="8341360" cy="4373304"/>
          </a:xfrm>
        </p:spPr>
        <p:txBody>
          <a:bodyPr>
            <a:noAutofit/>
          </a:bodyPr>
          <a:lstStyle/>
          <a:p>
            <a:r>
              <a:rPr lang="nl-BE" dirty="0">
                <a:latin typeface="Bradley Hand ITC" panose="03070402050302030203" pitchFamily="66" charset="0"/>
              </a:rPr>
              <a:t>Wat heeft een team nodig om goed te kunnen samenwerken ?</a:t>
            </a:r>
            <a:endParaRPr lang="nl-NL" sz="4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534400" y="6356351"/>
            <a:ext cx="2133600" cy="365125"/>
          </a:xfrm>
        </p:spPr>
        <p:txBody>
          <a:bodyPr/>
          <a:lstStyle/>
          <a:p>
            <a:pPr defTabSz="457200">
              <a:defRPr/>
            </a:pPr>
            <a:fld id="{9331019C-3939-5F43-B75D-CFD4E736BA37}" type="slidenum">
              <a:rPr lang="nl-NL"/>
              <a:pPr defTabSz="457200">
                <a:defRPr/>
              </a:pPr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271226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Team Charter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1019C-3939-5F43-B75D-CFD4E736BA37}" type="slidenum">
              <a:rPr lang="nl-NL" smtClean="0"/>
              <a:pPr/>
              <a:t>6</a:t>
            </a:fld>
            <a:endParaRPr lang="nl-NL"/>
          </a:p>
        </p:txBody>
      </p:sp>
      <p:pic>
        <p:nvPicPr>
          <p:cNvPr id="6" name="Picture 5" descr="3d people - human character, person with different professions. Doctor, policeman, businessman, engineer, fireman. 3d render Stock Photo - 14802060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407307" y="3763354"/>
            <a:ext cx="1780488" cy="130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712391" y="4733569"/>
            <a:ext cx="1170320" cy="117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4650270" y="5716226"/>
            <a:ext cx="1294562" cy="1225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42"/>
          <p:cNvGrpSpPr/>
          <p:nvPr/>
        </p:nvGrpSpPr>
        <p:grpSpPr>
          <a:xfrm>
            <a:off x="6407571" y="1857364"/>
            <a:ext cx="3867894" cy="3867894"/>
            <a:chOff x="214282" y="1904723"/>
            <a:chExt cx="3867894" cy="3867894"/>
          </a:xfrm>
        </p:grpSpPr>
        <p:sp>
          <p:nvSpPr>
            <p:cNvPr id="11" name="Oval 10"/>
            <p:cNvSpPr/>
            <p:nvPr/>
          </p:nvSpPr>
          <p:spPr>
            <a:xfrm>
              <a:off x="214282" y="1904723"/>
              <a:ext cx="3867894" cy="3867894"/>
            </a:xfrm>
            <a:prstGeom prst="ellipse">
              <a:avLst/>
            </a:prstGeom>
            <a:solidFill>
              <a:srgbClr val="FF8900"/>
            </a:solidFill>
            <a:ln>
              <a:solidFill>
                <a:srgbClr val="FF8900"/>
              </a:solidFill>
            </a:ln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1">
              <a:scrgbClr r="0" g="0" b="0"/>
            </a:lnRef>
            <a:fillRef idx="3">
              <a:scrgbClr r="0" g="0" b="0"/>
            </a:fillRef>
            <a:effectRef idx="2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43940" y="2334382"/>
              <a:ext cx="3008576" cy="3008576"/>
            </a:xfrm>
            <a:prstGeom prst="ellipse">
              <a:avLst/>
            </a:prstGeom>
            <a:solidFill>
              <a:srgbClr val="FFD49F"/>
            </a:solidFill>
            <a:ln>
              <a:solidFill>
                <a:srgbClr val="FFD49F"/>
              </a:solidFill>
            </a:ln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1">
              <a:scrgbClr r="0" g="0" b="0"/>
            </a:lnRef>
            <a:fillRef idx="3">
              <a:scrgbClr r="0" g="0" b="0"/>
            </a:fillRef>
            <a:effectRef idx="2">
              <a:schemeClr val="accent5">
                <a:hueOff val="-7450407"/>
                <a:satOff val="29858"/>
                <a:lumOff val="647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1073599" y="2764040"/>
              <a:ext cx="2149259" cy="2149259"/>
            </a:xfrm>
            <a:prstGeom prst="ellipse">
              <a:avLst/>
            </a:prstGeom>
            <a:solidFill>
              <a:srgbClr val="CEE5FA"/>
            </a:solidFill>
            <a:ln>
              <a:solidFill>
                <a:srgbClr val="CEE5FA"/>
              </a:solidFill>
            </a:ln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1">
              <a:scrgbClr r="0" g="0" b="0"/>
            </a:lnRef>
            <a:fillRef idx="3">
              <a:scrgbClr r="0" g="0" b="0"/>
            </a:fillRef>
            <a:effectRef idx="2">
              <a:schemeClr val="accent5">
                <a:hueOff val="-4966938"/>
                <a:satOff val="19906"/>
                <a:lumOff val="431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503580" y="3194021"/>
              <a:ext cx="1289298" cy="1289298"/>
            </a:xfrm>
            <a:prstGeom prst="ellipse">
              <a:avLst/>
            </a:prstGeom>
            <a:solidFill>
              <a:srgbClr val="73B5F1"/>
            </a:solidFill>
            <a:ln>
              <a:solidFill>
                <a:srgbClr val="73B5F1"/>
              </a:solidFill>
            </a:ln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1">
              <a:scrgbClr r="0" g="0" b="0"/>
            </a:lnRef>
            <a:fillRef idx="3">
              <a:scrgbClr r="0" g="0" b="0"/>
            </a:fillRef>
            <a:effectRef idx="2">
              <a:schemeClr val="accent5">
                <a:hueOff val="-2483469"/>
                <a:satOff val="9953"/>
                <a:lumOff val="2157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933238" y="3623680"/>
              <a:ext cx="429980" cy="429980"/>
            </a:xfrm>
            <a:prstGeom prst="ellipse">
              <a:avLst/>
            </a:prstGeom>
            <a:solidFill>
              <a:srgbClr val="0D4E91"/>
            </a:solidFill>
            <a:ln>
              <a:solidFill>
                <a:srgbClr val="0D4E91"/>
              </a:solidFill>
            </a:ln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1">
              <a:scrgbClr r="0" g="0" b="0"/>
            </a:lnRef>
            <a:fillRef idx="3">
              <a:scrgbClr r="0" g="0" b="0"/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sp>
        <p:nvSpPr>
          <p:cNvPr id="16" name="Straight Connector 15"/>
          <p:cNvSpPr/>
          <p:nvPr/>
        </p:nvSpPr>
        <p:spPr>
          <a:xfrm rot="16200000" flipV="1">
            <a:off x="6086100" y="1535893"/>
            <a:ext cx="1928826" cy="2571768"/>
          </a:xfrm>
          <a:prstGeom prst="line">
            <a:avLst/>
          </a:prstGeom>
          <a:ln>
            <a:solidFill>
              <a:srgbClr val="7F7F7F"/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127000" prstMaterial="matte"/>
        </p:spPr>
        <p:style>
          <a:lnRef idx="2">
            <a:schemeClr val="accent5">
              <a:tint val="50000"/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Straight Connector 16"/>
          <p:cNvSpPr/>
          <p:nvPr/>
        </p:nvSpPr>
        <p:spPr>
          <a:xfrm rot="16200000" flipV="1">
            <a:off x="6503062" y="2366208"/>
            <a:ext cx="1108069" cy="2558602"/>
          </a:xfrm>
          <a:prstGeom prst="line">
            <a:avLst/>
          </a:prstGeom>
          <a:ln>
            <a:solidFill>
              <a:srgbClr val="7F7F7F"/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127000" prstMaterial="matte"/>
        </p:spPr>
        <p:style>
          <a:lnRef idx="2">
            <a:schemeClr val="accent5">
              <a:tint val="50000"/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Straight Connector 17"/>
          <p:cNvSpPr/>
          <p:nvPr/>
        </p:nvSpPr>
        <p:spPr>
          <a:xfrm rot="16200000" flipV="1">
            <a:off x="6941530" y="3252231"/>
            <a:ext cx="360843" cy="2428892"/>
          </a:xfrm>
          <a:prstGeom prst="line">
            <a:avLst/>
          </a:prstGeom>
          <a:ln>
            <a:solidFill>
              <a:srgbClr val="7F7F7F"/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127000" prstMaterial="matte"/>
        </p:spPr>
        <p:style>
          <a:lnRef idx="2">
            <a:schemeClr val="accent5">
              <a:tint val="50000"/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9" name="Straight Connector 18"/>
          <p:cNvSpPr/>
          <p:nvPr/>
        </p:nvSpPr>
        <p:spPr>
          <a:xfrm rot="16200000" flipH="1" flipV="1">
            <a:off x="7120837" y="3950713"/>
            <a:ext cx="73667" cy="2357454"/>
          </a:xfrm>
          <a:prstGeom prst="line">
            <a:avLst/>
          </a:prstGeom>
          <a:ln>
            <a:solidFill>
              <a:srgbClr val="7F7F7F"/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127000" prstMaterial="matte"/>
        </p:spPr>
        <p:style>
          <a:lnRef idx="2">
            <a:schemeClr val="accent5">
              <a:tint val="50000"/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0" name="Straight Connector 19"/>
          <p:cNvSpPr/>
          <p:nvPr/>
        </p:nvSpPr>
        <p:spPr>
          <a:xfrm rot="16200000" flipH="1" flipV="1">
            <a:off x="6599433" y="4594460"/>
            <a:ext cx="830722" cy="2643206"/>
          </a:xfrm>
          <a:prstGeom prst="line">
            <a:avLst/>
          </a:prstGeom>
          <a:ln>
            <a:solidFill>
              <a:srgbClr val="7F7F7F"/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127000" prstMaterial="matte"/>
        </p:spPr>
        <p:style>
          <a:lnRef idx="2">
            <a:schemeClr val="accent5">
              <a:tint val="50000"/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1" name="Rectangle 20"/>
          <p:cNvSpPr/>
          <p:nvPr/>
        </p:nvSpPr>
        <p:spPr>
          <a:xfrm>
            <a:off x="2438413" y="1508048"/>
            <a:ext cx="1978450" cy="68281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0688" tIns="30480" rIns="30480" bIns="30480" numCol="1" spcCol="1270" anchor="ctr" anchorCtr="0">
            <a:noAutofit/>
          </a:bodyPr>
          <a:lstStyle/>
          <a:p>
            <a:pPr algn="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l-BE" b="1" dirty="0">
                <a:solidFill>
                  <a:srgbClr val="0D4E91"/>
                </a:solidFill>
                <a:latin typeface="Arial" pitchFamily="34" charset="0"/>
                <a:cs typeface="Arial" pitchFamily="34" charset="0"/>
              </a:rPr>
              <a:t>Opdracht - Missie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304395" y="4040990"/>
            <a:ext cx="3174350" cy="68281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0688" tIns="30480" rIns="30480" bIns="30480" numCol="1" spcCol="1270" anchor="ctr" anchorCtr="0">
            <a:noAutofit/>
          </a:bodyPr>
          <a:lstStyle/>
          <a:p>
            <a:pPr algn="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l-BE" b="1" dirty="0">
                <a:solidFill>
                  <a:srgbClr val="0D4E91"/>
                </a:solidFill>
                <a:latin typeface="Arial" pitchFamily="34" charset="0"/>
                <a:cs typeface="Arial" pitchFamily="34" charset="0"/>
              </a:rPr>
              <a:t>Rollen en</a:t>
            </a:r>
          </a:p>
          <a:p>
            <a:pPr algn="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l-BE" b="1" dirty="0">
                <a:solidFill>
                  <a:srgbClr val="0D4E91"/>
                </a:solidFill>
                <a:latin typeface="Arial" pitchFamily="34" charset="0"/>
                <a:cs typeface="Arial" pitchFamily="34" charset="0"/>
              </a:rPr>
              <a:t>Verwachtingen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304395" y="2798739"/>
            <a:ext cx="3174350" cy="68281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0688" tIns="30480" rIns="30480" bIns="30480" numCol="1" spcCol="1270" anchor="ctr" anchorCtr="0">
            <a:noAutofit/>
          </a:bodyPr>
          <a:lstStyle/>
          <a:p>
            <a:pPr algn="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l-BE" b="1" dirty="0">
                <a:solidFill>
                  <a:srgbClr val="0D4E91"/>
                </a:solidFill>
                <a:latin typeface="Arial" pitchFamily="34" charset="0"/>
                <a:cs typeface="Arial" pitchFamily="34" charset="0"/>
              </a:rPr>
              <a:t>Prioriteiten -  </a:t>
            </a:r>
          </a:p>
          <a:p>
            <a:pPr algn="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l-BE" b="1" dirty="0">
                <a:solidFill>
                  <a:srgbClr val="0D4E91"/>
                </a:solidFill>
                <a:latin typeface="Arial" pitchFamily="34" charset="0"/>
                <a:cs typeface="Arial" pitchFamily="34" charset="0"/>
              </a:rPr>
              <a:t>Ambities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304395" y="4989275"/>
            <a:ext cx="3174350" cy="68281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0688" tIns="30480" rIns="30480" bIns="30480" numCol="1" spcCol="1270" anchor="ctr" anchorCtr="0">
            <a:noAutofit/>
          </a:bodyPr>
          <a:lstStyle/>
          <a:p>
            <a:pPr algn="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l-BE" b="1" dirty="0">
                <a:solidFill>
                  <a:srgbClr val="0D4E91"/>
                </a:solidFill>
                <a:latin typeface="Arial" pitchFamily="34" charset="0"/>
                <a:cs typeface="Arial" pitchFamily="34" charset="0"/>
              </a:rPr>
              <a:t>Afspraken en</a:t>
            </a:r>
          </a:p>
          <a:p>
            <a:pPr algn="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l-BE" b="1" dirty="0">
                <a:solidFill>
                  <a:srgbClr val="0D4E91"/>
                </a:solidFill>
                <a:latin typeface="Arial" pitchFamily="34" charset="0"/>
                <a:cs typeface="Arial" pitchFamily="34" charset="0"/>
              </a:rPr>
              <a:t>Regels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304395" y="5990018"/>
            <a:ext cx="3174350" cy="68281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0688" tIns="30480" rIns="30480" bIns="30480" numCol="1" spcCol="1270" anchor="ctr" anchorCtr="0">
            <a:noAutofit/>
          </a:bodyPr>
          <a:lstStyle/>
          <a:p>
            <a:pPr algn="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l-BE" b="1" dirty="0">
                <a:solidFill>
                  <a:srgbClr val="0D4E91"/>
                </a:solidFill>
                <a:latin typeface="Arial" pitchFamily="34" charset="0"/>
                <a:cs typeface="Arial" pitchFamily="34" charset="0"/>
              </a:rPr>
              <a:t>Persoonlijke</a:t>
            </a:r>
            <a:br>
              <a:rPr lang="nl-BE" b="1" dirty="0">
                <a:solidFill>
                  <a:srgbClr val="0D4E91"/>
                </a:solidFill>
                <a:latin typeface="Arial" pitchFamily="34" charset="0"/>
                <a:cs typeface="Arial" pitchFamily="34" charset="0"/>
              </a:rPr>
            </a:br>
            <a:r>
              <a:rPr lang="nl-BE" b="1" dirty="0">
                <a:solidFill>
                  <a:srgbClr val="0D4E91"/>
                </a:solidFill>
                <a:latin typeface="Arial" pitchFamily="34" charset="0"/>
                <a:cs typeface="Arial" pitchFamily="34" charset="0"/>
              </a:rPr>
              <a:t>Relaties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33066" y="1283789"/>
            <a:ext cx="1098102" cy="109810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17125" y="2247312"/>
            <a:ext cx="2021391" cy="1516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502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457200">
              <a:defRPr/>
            </a:pPr>
            <a:fld id="{9331019C-3939-5F43-B75D-CFD4E736BA37}" type="slidenum">
              <a:rPr lang="nl-NL"/>
              <a:pPr defTabSz="457200">
                <a:defRPr/>
              </a:pPr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769542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457200">
              <a:defRPr/>
            </a:pPr>
            <a:fld id="{9331019C-3939-5F43-B75D-CFD4E736BA37}" type="slidenum">
              <a:rPr lang="nl-NL"/>
              <a:pPr defTabSz="457200">
                <a:defRPr/>
              </a:pPr>
              <a:t>8</a:t>
            </a:fld>
            <a:endParaRPr lang="nl-NL"/>
          </a:p>
        </p:txBody>
      </p:sp>
      <p:sp>
        <p:nvSpPr>
          <p:cNvPr id="4" name="Rectangle 3"/>
          <p:cNvSpPr/>
          <p:nvPr/>
        </p:nvSpPr>
        <p:spPr>
          <a:xfrm>
            <a:off x="2056185" y="2902883"/>
            <a:ext cx="737223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nl-BE" sz="4400" b="1" dirty="0">
                <a:solidFill>
                  <a:srgbClr val="0D4E91"/>
                </a:solidFill>
                <a:latin typeface="Bradley Hand ITC" panose="03070402050302030203" pitchFamily="66" charset="0"/>
                <a:cs typeface="Arial" pitchFamily="34" charset="0"/>
              </a:rPr>
              <a:t>1. Onze opdracht (of betekenisvolle werk) kennen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1492" y="1"/>
            <a:ext cx="1806509" cy="1806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7025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Onze opdracht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331019C-3939-5F43-B75D-CFD4E736BA37}" type="slidenum">
              <a:rPr lang="nl-NL" sz="1800" kern="0">
                <a:solidFill>
                  <a:sysClr val="windowText" lastClr="000000"/>
                </a:solidFill>
              </a:rPr>
              <a:pPr>
                <a:defRPr/>
              </a:pPr>
              <a:t>9</a:t>
            </a:fld>
            <a:endParaRPr lang="nl-NL" sz="1800" kern="0">
              <a:solidFill>
                <a:sysClr val="windowText" lastClr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81200" y="1832035"/>
            <a:ext cx="846351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nl-BE" sz="4400" kern="0" dirty="0">
              <a:solidFill>
                <a:prstClr val="black"/>
              </a:solidFill>
              <a:latin typeface="Bradley Hand ITC" panose="03070402050302030203" pitchFamily="66" charset="0"/>
            </a:endParaRPr>
          </a:p>
          <a:p>
            <a:pPr>
              <a:defRPr/>
            </a:pPr>
            <a:r>
              <a:rPr lang="nl-BE" sz="4000" kern="0" dirty="0">
                <a:solidFill>
                  <a:prstClr val="black"/>
                </a:solidFill>
                <a:latin typeface="Bradley Hand ITC" panose="03070402050302030203" pitchFamily="66" charset="0"/>
              </a:rPr>
              <a:t>Realiseren van de </a:t>
            </a:r>
            <a:r>
              <a:rPr lang="nl-BE" sz="3600" kern="0" dirty="0">
                <a:solidFill>
                  <a:srgbClr val="F79646"/>
                </a:solidFill>
                <a:latin typeface="Bradley Hand ITC" panose="03070402050302030203" pitchFamily="66" charset="0"/>
              </a:rPr>
              <a:t>ons toegewezen processen </a:t>
            </a:r>
            <a:r>
              <a:rPr lang="nl-BE" sz="3600" kern="0" dirty="0">
                <a:solidFill>
                  <a:prstClr val="black"/>
                </a:solidFill>
                <a:latin typeface="Bradley Hand ITC" panose="03070402050302030203" pitchFamily="66" charset="0"/>
              </a:rPr>
              <a:t>binnen de </a:t>
            </a:r>
            <a:r>
              <a:rPr lang="nl-BE" sz="3600" kern="0" dirty="0">
                <a:solidFill>
                  <a:srgbClr val="F79646"/>
                </a:solidFill>
                <a:latin typeface="Bradley Hand ITC" panose="03070402050302030203" pitchFamily="66" charset="0"/>
              </a:rPr>
              <a:t>visie</a:t>
            </a:r>
            <a:r>
              <a:rPr lang="nl-BE" sz="3600" kern="0" dirty="0">
                <a:solidFill>
                  <a:prstClr val="black"/>
                </a:solidFill>
                <a:latin typeface="Bradley Hand ITC" panose="03070402050302030203" pitchFamily="66" charset="0"/>
              </a:rPr>
              <a:t> van ons CLB</a:t>
            </a:r>
          </a:p>
        </p:txBody>
      </p:sp>
    </p:spTree>
    <p:extLst>
      <p:ext uri="{BB962C8B-B14F-4D97-AF65-F5344CB8AC3E}">
        <p14:creationId xmlns:p14="http://schemas.microsoft.com/office/powerpoint/2010/main" val="3525590149"/>
      </p:ext>
    </p:extLst>
  </p:cSld>
  <p:clrMapOvr>
    <a:masterClrMapping/>
  </p:clrMapOvr>
</p:sld>
</file>

<file path=ppt/theme/theme1.xml><?xml version="1.0" encoding="utf-8"?>
<a:theme xmlns:a="http://schemas.openxmlformats.org/drawingml/2006/main" name="FS sjabloon voorstel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FS-ICOMFLEX sjabloon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1030</Words>
  <Application>Microsoft Office PowerPoint</Application>
  <PresentationFormat>Breedbeeld</PresentationFormat>
  <Paragraphs>170</Paragraphs>
  <Slides>30</Slides>
  <Notes>10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8</vt:i4>
      </vt:variant>
      <vt:variant>
        <vt:lpstr>Thema</vt:lpstr>
      </vt:variant>
      <vt:variant>
        <vt:i4>2</vt:i4>
      </vt:variant>
      <vt:variant>
        <vt:lpstr>Diatitels</vt:lpstr>
      </vt:variant>
      <vt:variant>
        <vt:i4>30</vt:i4>
      </vt:variant>
    </vt:vector>
  </HeadingPairs>
  <TitlesOfParts>
    <vt:vector size="40" baseType="lpstr">
      <vt:lpstr>Arial</vt:lpstr>
      <vt:lpstr>Arial Black</vt:lpstr>
      <vt:lpstr>Bradley Hand ITC</vt:lpstr>
      <vt:lpstr>Calibri</vt:lpstr>
      <vt:lpstr>Helvetica Neue</vt:lpstr>
      <vt:lpstr>Helvetica Neue Bold Condensed</vt:lpstr>
      <vt:lpstr>Helvetica Neue Light</vt:lpstr>
      <vt:lpstr>Times New Roman</vt:lpstr>
      <vt:lpstr>FS sjabloon voorstel</vt:lpstr>
      <vt:lpstr>FS-ICOMFLEX sjabloon</vt:lpstr>
      <vt:lpstr>Instrument Team Intervisie</vt:lpstr>
      <vt:lpstr>Groeien in wat ?</vt:lpstr>
      <vt:lpstr>PowerPoint-presentatie</vt:lpstr>
      <vt:lpstr>Groeiproces</vt:lpstr>
      <vt:lpstr>Wat heeft een team nodig om goed te kunnen samenwerken ?</vt:lpstr>
      <vt:lpstr>Team Charter</vt:lpstr>
      <vt:lpstr>PowerPoint-presentatie</vt:lpstr>
      <vt:lpstr>PowerPoint-presentatie</vt:lpstr>
      <vt:lpstr>Onze opdracht</vt:lpstr>
      <vt:lpstr>PowerPoint-presentatie</vt:lpstr>
      <vt:lpstr>Intervisie: onze opdracht goed doen</vt:lpstr>
      <vt:lpstr>PowerPoint-presentatie</vt:lpstr>
      <vt:lpstr>PowerPoint-presentatie</vt:lpstr>
      <vt:lpstr>Ambities</vt:lpstr>
      <vt:lpstr>Intervisie: neuzen in dezelfde richting</vt:lpstr>
      <vt:lpstr>PowerPoint-presentatie</vt:lpstr>
      <vt:lpstr>Rollen en verwachtingen</vt:lpstr>
      <vt:lpstr>Intervisie: wie doet wat is duidelijk</vt:lpstr>
      <vt:lpstr>PowerPoint-presentatie</vt:lpstr>
      <vt:lpstr>PowerPoint-presentatie</vt:lpstr>
      <vt:lpstr>Afspraken en regels</vt:lpstr>
      <vt:lpstr>Intervisie: het team is goed geregeld</vt:lpstr>
      <vt:lpstr>PowerPoint-presentatie</vt:lpstr>
      <vt:lpstr>PowerPoint-presentatie</vt:lpstr>
      <vt:lpstr>Persoonlijke relaties</vt:lpstr>
      <vt:lpstr>Intervisie: ons team werkt veilig en professioneel samen</vt:lpstr>
      <vt:lpstr>Ogers are like onions</vt:lpstr>
      <vt:lpstr>Teams are like onions</vt:lpstr>
      <vt:lpstr>Dat charter, formaliseren?   ja of neen  </vt:lpstr>
      <vt:lpstr>Regel: als het niet vanzelf komt…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Tom Van Acker</dc:creator>
  <cp:lastModifiedBy>Sven</cp:lastModifiedBy>
  <cp:revision>5</cp:revision>
  <dcterms:created xsi:type="dcterms:W3CDTF">2017-02-09T09:51:49Z</dcterms:created>
  <dcterms:modified xsi:type="dcterms:W3CDTF">2018-01-30T14:34:25Z</dcterms:modified>
</cp:coreProperties>
</file>